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5" r:id="rId5"/>
    <p:sldId id="266" r:id="rId6"/>
    <p:sldId id="264" r:id="rId7"/>
    <p:sldId id="261" r:id="rId8"/>
    <p:sldId id="262" r:id="rId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2342"/>
    <a:srgbClr val="0B233F"/>
    <a:srgbClr val="D0A4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CB5E9E-5012-0EE1-2798-4673F9DFB373}"/>
              </a:ext>
            </a:extLst>
          </p:cNvPr>
          <p:cNvSpPr>
            <a:spLocks noGrp="1"/>
          </p:cNvSpPr>
          <p:nvPr>
            <p:ph type="ctrTitle"/>
          </p:nvPr>
        </p:nvSpPr>
        <p:spPr>
          <a:xfrm>
            <a:off x="1524000" y="1122363"/>
            <a:ext cx="9144000" cy="2387600"/>
          </a:xfrm>
          <a:solidFill>
            <a:schemeClr val="bg1">
              <a:alpha val="47000"/>
            </a:schemeClr>
          </a:solidFill>
        </p:spPr>
        <p:txBody>
          <a:bodyPr anchor="b"/>
          <a:lstStyle>
            <a:lvl1pPr algn="ctr">
              <a:defRPr sz="6000">
                <a:solidFill>
                  <a:srgbClr val="0C2342"/>
                </a:solidFill>
              </a:defRPr>
            </a:lvl1pPr>
          </a:lstStyle>
          <a:p>
            <a:r>
              <a:rPr lang="pt-BR" dirty="0"/>
              <a:t>Clique para editar o título Mestre</a:t>
            </a:r>
          </a:p>
        </p:txBody>
      </p:sp>
      <p:sp>
        <p:nvSpPr>
          <p:cNvPr id="3" name="Subtítulo 2">
            <a:extLst>
              <a:ext uri="{FF2B5EF4-FFF2-40B4-BE49-F238E27FC236}">
                <a16:creationId xmlns:a16="http://schemas.microsoft.com/office/drawing/2014/main" id="{E1633A5C-2ED7-F24E-B940-CDE0C455A413}"/>
              </a:ext>
            </a:extLst>
          </p:cNvPr>
          <p:cNvSpPr>
            <a:spLocks noGrp="1"/>
          </p:cNvSpPr>
          <p:nvPr>
            <p:ph type="subTitle" idx="1"/>
          </p:nvPr>
        </p:nvSpPr>
        <p:spPr>
          <a:xfrm>
            <a:off x="1524000" y="3602038"/>
            <a:ext cx="9144000" cy="1655762"/>
          </a:xfrm>
          <a:solidFill>
            <a:schemeClr val="bg1">
              <a:alpha val="49000"/>
            </a:schemeClr>
          </a:solidFill>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dirty="0"/>
              <a:t>Clique para editar o estilo do subtítulo Mestre</a:t>
            </a:r>
          </a:p>
        </p:txBody>
      </p:sp>
      <p:sp>
        <p:nvSpPr>
          <p:cNvPr id="4" name="Espaço Reservado para Data 3">
            <a:extLst>
              <a:ext uri="{FF2B5EF4-FFF2-40B4-BE49-F238E27FC236}">
                <a16:creationId xmlns:a16="http://schemas.microsoft.com/office/drawing/2014/main" id="{11CA8E0A-BBBE-ED7D-2ABA-D3E5EF124856}"/>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5" name="Espaço Reservado para Rodapé 4">
            <a:extLst>
              <a:ext uri="{FF2B5EF4-FFF2-40B4-BE49-F238E27FC236}">
                <a16:creationId xmlns:a16="http://schemas.microsoft.com/office/drawing/2014/main" id="{4892F5CA-113D-7460-F203-A165BB28224B}"/>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5AD67A33-DD1A-7DFD-A633-733E634A9CCA}"/>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4147386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EAAA2B-5609-DC53-3642-B0E14B05807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8FB11D44-EF41-D28E-3F68-F0F062CF104D}"/>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4AB3CD6-B193-ACC4-17DD-1A836E977A3E}"/>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5" name="Espaço Reservado para Rodapé 4">
            <a:extLst>
              <a:ext uri="{FF2B5EF4-FFF2-40B4-BE49-F238E27FC236}">
                <a16:creationId xmlns:a16="http://schemas.microsoft.com/office/drawing/2014/main" id="{C6E77051-19EF-ED79-A8AE-6075669495A0}"/>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FB7F2141-BDED-10B7-640B-022DDE8D4B36}"/>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1519449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E3A0E7A-4631-D669-596D-C05B419AC96B}"/>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6C8EE6E0-92FB-E524-2C7D-10DAB64A54B9}"/>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CC3E123-2EC7-60C3-4A73-A24549BB1F21}"/>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5" name="Espaço Reservado para Rodapé 4">
            <a:extLst>
              <a:ext uri="{FF2B5EF4-FFF2-40B4-BE49-F238E27FC236}">
                <a16:creationId xmlns:a16="http://schemas.microsoft.com/office/drawing/2014/main" id="{2FC4B891-71B0-29EA-8FEA-D3EE7FE88AB1}"/>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8472E7FC-E601-9455-8A09-9325FF285DDF}"/>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327132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8699C6-6167-B96D-F3D1-E2D9F5DC89DA}"/>
              </a:ext>
            </a:extLst>
          </p:cNvPr>
          <p:cNvSpPr>
            <a:spLocks noGrp="1"/>
          </p:cNvSpPr>
          <p:nvPr>
            <p:ph type="title"/>
          </p:nvPr>
        </p:nvSpPr>
        <p:spPr>
          <a:xfrm>
            <a:off x="838200" y="681037"/>
            <a:ext cx="10515600" cy="1325563"/>
          </a:xfrm>
        </p:spPr>
        <p:txBody>
          <a:bodyPr/>
          <a:lstStyle>
            <a:lvl1pPr>
              <a:defRPr>
                <a:solidFill>
                  <a:srgbClr val="0B233F"/>
                </a:solidFill>
              </a:defRPr>
            </a:lvl1pPr>
          </a:lstStyle>
          <a:p>
            <a:r>
              <a:rPr lang="pt-BR" dirty="0"/>
              <a:t>Clique para editar o título Mestre</a:t>
            </a:r>
          </a:p>
        </p:txBody>
      </p:sp>
      <p:sp>
        <p:nvSpPr>
          <p:cNvPr id="3" name="Espaço Reservado para Conteúdo 2">
            <a:extLst>
              <a:ext uri="{FF2B5EF4-FFF2-40B4-BE49-F238E27FC236}">
                <a16:creationId xmlns:a16="http://schemas.microsoft.com/office/drawing/2014/main" id="{5F551148-3B9E-2584-F9B3-135A7F3D5FF7}"/>
              </a:ext>
            </a:extLst>
          </p:cNvPr>
          <p:cNvSpPr>
            <a:spLocks noGrp="1"/>
          </p:cNvSpPr>
          <p:nvPr>
            <p:ph idx="1"/>
          </p:nvPr>
        </p:nvSpPr>
        <p:spPr>
          <a:solidFill>
            <a:schemeClr val="bg1">
              <a:alpha val="7000"/>
            </a:schemeClr>
          </a:solidFill>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a:extLst>
              <a:ext uri="{FF2B5EF4-FFF2-40B4-BE49-F238E27FC236}">
                <a16:creationId xmlns:a16="http://schemas.microsoft.com/office/drawing/2014/main" id="{3F95C0E7-FF09-72EB-4332-D1E0696D102D}"/>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5" name="Espaço Reservado para Rodapé 4">
            <a:extLst>
              <a:ext uri="{FF2B5EF4-FFF2-40B4-BE49-F238E27FC236}">
                <a16:creationId xmlns:a16="http://schemas.microsoft.com/office/drawing/2014/main" id="{DA2A6B57-AA43-4631-95E9-FB032EF43E99}"/>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95F32F89-74CA-CE09-5F5E-6CB29B300C31}"/>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81202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C8F116-B2BC-A486-0906-778006F79039}"/>
              </a:ext>
            </a:extLst>
          </p:cNvPr>
          <p:cNvSpPr>
            <a:spLocks noGrp="1"/>
          </p:cNvSpPr>
          <p:nvPr>
            <p:ph type="title"/>
          </p:nvPr>
        </p:nvSpPr>
        <p:spPr>
          <a:xfrm>
            <a:off x="831850" y="1709738"/>
            <a:ext cx="10515600" cy="2852737"/>
          </a:xfrm>
        </p:spPr>
        <p:txBody>
          <a:bodyPr anchor="b"/>
          <a:lstStyle>
            <a:lvl1pPr>
              <a:defRPr sz="6000">
                <a:solidFill>
                  <a:srgbClr val="0C2342"/>
                </a:solidFill>
              </a:defRPr>
            </a:lvl1pPr>
          </a:lstStyle>
          <a:p>
            <a:r>
              <a:rPr lang="pt-BR" dirty="0"/>
              <a:t>Clique para editar o título Mestre</a:t>
            </a:r>
          </a:p>
        </p:txBody>
      </p:sp>
      <p:sp>
        <p:nvSpPr>
          <p:cNvPr id="3" name="Espaço Reservado para Texto 2">
            <a:extLst>
              <a:ext uri="{FF2B5EF4-FFF2-40B4-BE49-F238E27FC236}">
                <a16:creationId xmlns:a16="http://schemas.microsoft.com/office/drawing/2014/main" id="{1A2DE913-D2E5-F52F-845B-95FC8513B6C8}"/>
              </a:ext>
            </a:extLst>
          </p:cNvPr>
          <p:cNvSpPr>
            <a:spLocks noGrp="1"/>
          </p:cNvSpPr>
          <p:nvPr>
            <p:ph type="body" idx="1"/>
          </p:nvPr>
        </p:nvSpPr>
        <p:spPr>
          <a:xfrm>
            <a:off x="831850" y="4589463"/>
            <a:ext cx="10515600" cy="1500187"/>
          </a:xfrm>
          <a:solidFill>
            <a:schemeClr val="bg1">
              <a:alpha val="18000"/>
            </a:schemeClr>
          </a:solidFill>
        </p:spPr>
        <p:txBody>
          <a:bodyPr/>
          <a:lstStyle>
            <a:lvl1pPr marL="0" indent="0">
              <a:buNone/>
              <a:defRPr sz="2400">
                <a:solidFill>
                  <a:srgbClr val="0C234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C284E4B-2476-CE2C-5D5B-52770AB75B82}"/>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5" name="Espaço Reservado para Rodapé 4">
            <a:extLst>
              <a:ext uri="{FF2B5EF4-FFF2-40B4-BE49-F238E27FC236}">
                <a16:creationId xmlns:a16="http://schemas.microsoft.com/office/drawing/2014/main" id="{7FE8FECE-A252-D22F-B9AB-2CE7F0454586}"/>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18C55A3C-28BE-F91F-5D4F-9EF769A45549}"/>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299843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98283A-799D-3223-274E-990E93374A3C}"/>
              </a:ext>
            </a:extLst>
          </p:cNvPr>
          <p:cNvSpPr>
            <a:spLocks noGrp="1"/>
          </p:cNvSpPr>
          <p:nvPr>
            <p:ph type="title"/>
          </p:nvPr>
        </p:nvSpPr>
        <p:spPr>
          <a:xfrm>
            <a:off x="838200" y="681037"/>
            <a:ext cx="10515600" cy="1325563"/>
          </a:xfrm>
        </p:spPr>
        <p:txBody>
          <a:bodyPr/>
          <a:lstStyle>
            <a:lvl1pPr>
              <a:defRPr>
                <a:solidFill>
                  <a:srgbClr val="0C2342"/>
                </a:solidFill>
              </a:defRPr>
            </a:lvl1pPr>
          </a:lstStyle>
          <a:p>
            <a:r>
              <a:rPr lang="pt-BR" dirty="0"/>
              <a:t>Clique para editar o título Mestre</a:t>
            </a:r>
          </a:p>
        </p:txBody>
      </p:sp>
      <p:sp>
        <p:nvSpPr>
          <p:cNvPr id="3" name="Espaço Reservado para Conteúdo 2">
            <a:extLst>
              <a:ext uri="{FF2B5EF4-FFF2-40B4-BE49-F238E27FC236}">
                <a16:creationId xmlns:a16="http://schemas.microsoft.com/office/drawing/2014/main" id="{CEFEF5CC-E4D5-A79A-3435-837AEE2B38A3}"/>
              </a:ext>
            </a:extLst>
          </p:cNvPr>
          <p:cNvSpPr>
            <a:spLocks noGrp="1"/>
          </p:cNvSpPr>
          <p:nvPr>
            <p:ph sz="half" idx="1"/>
          </p:nvPr>
        </p:nvSpPr>
        <p:spPr>
          <a:xfrm>
            <a:off x="838200" y="1825625"/>
            <a:ext cx="5181600" cy="4351338"/>
          </a:xfrm>
          <a:noFill/>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Conteúdo 3">
            <a:extLst>
              <a:ext uri="{FF2B5EF4-FFF2-40B4-BE49-F238E27FC236}">
                <a16:creationId xmlns:a16="http://schemas.microsoft.com/office/drawing/2014/main" id="{E1B75CC1-321C-46F2-D1B8-2F31DD1EF64E}"/>
              </a:ext>
            </a:extLst>
          </p:cNvPr>
          <p:cNvSpPr>
            <a:spLocks noGrp="1"/>
          </p:cNvSpPr>
          <p:nvPr>
            <p:ph sz="half" idx="2"/>
          </p:nvPr>
        </p:nvSpPr>
        <p:spPr>
          <a:xfrm>
            <a:off x="6172200" y="1825625"/>
            <a:ext cx="5181600" cy="4351338"/>
          </a:xfrm>
          <a:noFill/>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5" name="Espaço Reservado para Data 4">
            <a:extLst>
              <a:ext uri="{FF2B5EF4-FFF2-40B4-BE49-F238E27FC236}">
                <a16:creationId xmlns:a16="http://schemas.microsoft.com/office/drawing/2014/main" id="{588104CB-EEFA-FB6F-1D8F-63FF2F93DFE6}"/>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6" name="Espaço Reservado para Rodapé 5">
            <a:extLst>
              <a:ext uri="{FF2B5EF4-FFF2-40B4-BE49-F238E27FC236}">
                <a16:creationId xmlns:a16="http://schemas.microsoft.com/office/drawing/2014/main" id="{0F150189-76E6-804A-A58D-17C3A5F4E63E}"/>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D242C353-D14E-B424-AD59-919347BD566E}"/>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4182948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8E56F9-70ED-764B-A60E-7CD502AF5EBB}"/>
              </a:ext>
            </a:extLst>
          </p:cNvPr>
          <p:cNvSpPr>
            <a:spLocks noGrp="1"/>
          </p:cNvSpPr>
          <p:nvPr>
            <p:ph type="title"/>
          </p:nvPr>
        </p:nvSpPr>
        <p:spPr>
          <a:xfrm>
            <a:off x="827088" y="661377"/>
            <a:ext cx="10515600" cy="1325563"/>
          </a:xfrm>
        </p:spPr>
        <p:txBody>
          <a:bodyPr/>
          <a:lstStyle/>
          <a:p>
            <a:r>
              <a:rPr lang="pt-BR" dirty="0"/>
              <a:t>Clique para editar o título Mestre</a:t>
            </a:r>
          </a:p>
        </p:txBody>
      </p:sp>
      <p:sp>
        <p:nvSpPr>
          <p:cNvPr id="3" name="Espaço Reservado para Texto 2">
            <a:extLst>
              <a:ext uri="{FF2B5EF4-FFF2-40B4-BE49-F238E27FC236}">
                <a16:creationId xmlns:a16="http://schemas.microsoft.com/office/drawing/2014/main" id="{27001727-529D-7DD8-EF63-1CBF92949A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8E869AC5-8F8A-5BE4-459E-CD26B47A2831}"/>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AD0BBFE8-D50B-F5E5-380F-26FA4FEC83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C30F9F57-9CB9-3ED1-75ED-05B2327C4884}"/>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C8E6E5DF-B7CA-BB69-409D-3F9962E79D88}"/>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8" name="Espaço Reservado para Rodapé 7">
            <a:extLst>
              <a:ext uri="{FF2B5EF4-FFF2-40B4-BE49-F238E27FC236}">
                <a16:creationId xmlns:a16="http://schemas.microsoft.com/office/drawing/2014/main" id="{C0AE13A9-0CBA-EB1C-C4D3-BD14ECD319B1}"/>
              </a:ext>
            </a:extLst>
          </p:cNvPr>
          <p:cNvSpPr>
            <a:spLocks noGrp="1"/>
          </p:cNvSpPr>
          <p:nvPr>
            <p:ph type="ftr" sz="quarter" idx="11"/>
          </p:nvPr>
        </p:nvSpPr>
        <p:spPr/>
        <p:txBody>
          <a:bodyPr/>
          <a:lstStyle/>
          <a:p>
            <a:endParaRPr lang="pt-BR" dirty="0"/>
          </a:p>
        </p:txBody>
      </p:sp>
      <p:sp>
        <p:nvSpPr>
          <p:cNvPr id="9" name="Espaço Reservado para Número de Slide 8">
            <a:extLst>
              <a:ext uri="{FF2B5EF4-FFF2-40B4-BE49-F238E27FC236}">
                <a16:creationId xmlns:a16="http://schemas.microsoft.com/office/drawing/2014/main" id="{F5FE3474-0686-8F78-335B-E66B54532057}"/>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3923002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118340-868C-2C34-0C49-BF0993DDED3A}"/>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D9CFE7F4-8F6C-7C93-EA5D-65700B57F063}"/>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4" name="Espaço Reservado para Rodapé 3">
            <a:extLst>
              <a:ext uri="{FF2B5EF4-FFF2-40B4-BE49-F238E27FC236}">
                <a16:creationId xmlns:a16="http://schemas.microsoft.com/office/drawing/2014/main" id="{FF3D936A-693B-5491-0B53-45ACE1DF9542}"/>
              </a:ext>
            </a:extLst>
          </p:cNvPr>
          <p:cNvSpPr>
            <a:spLocks noGrp="1"/>
          </p:cNvSpPr>
          <p:nvPr>
            <p:ph type="ftr" sz="quarter" idx="11"/>
          </p:nvPr>
        </p:nvSpPr>
        <p:spPr/>
        <p:txBody>
          <a:bodyPr/>
          <a:lstStyle/>
          <a:p>
            <a:endParaRPr lang="pt-BR" dirty="0"/>
          </a:p>
        </p:txBody>
      </p:sp>
      <p:sp>
        <p:nvSpPr>
          <p:cNvPr id="5" name="Espaço Reservado para Número de Slide 4">
            <a:extLst>
              <a:ext uri="{FF2B5EF4-FFF2-40B4-BE49-F238E27FC236}">
                <a16:creationId xmlns:a16="http://schemas.microsoft.com/office/drawing/2014/main" id="{83A97424-DA7A-57F0-439E-D66424AD5C49}"/>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2743716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3D399CD9-0248-BD48-19E3-DBFD5B923F45}"/>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3" name="Espaço Reservado para Rodapé 2">
            <a:extLst>
              <a:ext uri="{FF2B5EF4-FFF2-40B4-BE49-F238E27FC236}">
                <a16:creationId xmlns:a16="http://schemas.microsoft.com/office/drawing/2014/main" id="{56D5284F-E431-EC75-38EA-6E90314A5AE6}"/>
              </a:ext>
            </a:extLst>
          </p:cNvPr>
          <p:cNvSpPr>
            <a:spLocks noGrp="1"/>
          </p:cNvSpPr>
          <p:nvPr>
            <p:ph type="ftr" sz="quarter" idx="1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1D9E294A-FF84-7728-64A4-82287D146BAD}"/>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2253241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5F9F54-0B1E-07C2-42C6-0A796A2022E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89FD64FB-F5EF-7FBF-2DD0-AEBEB8D61E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57D8ED09-AA1E-267C-629B-5653A44887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8D459DF-CF82-39F2-9F2C-10B19463CF3B}"/>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6" name="Espaço Reservado para Rodapé 5">
            <a:extLst>
              <a:ext uri="{FF2B5EF4-FFF2-40B4-BE49-F238E27FC236}">
                <a16:creationId xmlns:a16="http://schemas.microsoft.com/office/drawing/2014/main" id="{40C91952-D97B-6D3C-6F0D-CE7DB9B37167}"/>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EF90E08B-F15B-8D83-1BA8-D0AB35A7D595}"/>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1979005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CE4DD7-F45D-0CCC-9C1A-2B5BB6C5BCE8}"/>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9246B81C-79D7-92D4-8BFD-91811F9D76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a:extLst>
              <a:ext uri="{FF2B5EF4-FFF2-40B4-BE49-F238E27FC236}">
                <a16:creationId xmlns:a16="http://schemas.microsoft.com/office/drawing/2014/main" id="{1524B409-3477-CDFF-0D71-CC6CD7481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521D01DA-BCB4-0F14-8F03-9CECA7EC4181}"/>
              </a:ext>
            </a:extLst>
          </p:cNvPr>
          <p:cNvSpPr>
            <a:spLocks noGrp="1"/>
          </p:cNvSpPr>
          <p:nvPr>
            <p:ph type="dt" sz="half" idx="10"/>
          </p:nvPr>
        </p:nvSpPr>
        <p:spPr/>
        <p:txBody>
          <a:bodyPr/>
          <a:lstStyle/>
          <a:p>
            <a:fld id="{6443086A-F014-46A4-8149-43AF3A34B26F}" type="datetimeFigureOut">
              <a:rPr lang="pt-BR" smtClean="0"/>
              <a:t>07/12/2022</a:t>
            </a:fld>
            <a:endParaRPr lang="pt-BR" dirty="0"/>
          </a:p>
        </p:txBody>
      </p:sp>
      <p:sp>
        <p:nvSpPr>
          <p:cNvPr id="6" name="Espaço Reservado para Rodapé 5">
            <a:extLst>
              <a:ext uri="{FF2B5EF4-FFF2-40B4-BE49-F238E27FC236}">
                <a16:creationId xmlns:a16="http://schemas.microsoft.com/office/drawing/2014/main" id="{350989F1-9D25-73D7-28CC-34B35F9AF8C6}"/>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DA3EF11E-E18C-0021-4BFD-5C66863D6DA5}"/>
              </a:ext>
            </a:extLst>
          </p:cNvPr>
          <p:cNvSpPr>
            <a:spLocks noGrp="1"/>
          </p:cNvSpPr>
          <p:nvPr>
            <p:ph type="sldNum" sz="quarter" idx="12"/>
          </p:nvPr>
        </p:nvSpPr>
        <p:spPr/>
        <p:txBody>
          <a:bodyPr/>
          <a:lstStyle/>
          <a:p>
            <a:fld id="{6B9DC0EC-6908-4C41-9A73-E4F37BF7A866}" type="slidenum">
              <a:rPr lang="pt-BR" smtClean="0"/>
              <a:t>‹nº›</a:t>
            </a:fld>
            <a:endParaRPr lang="pt-BR" dirty="0"/>
          </a:p>
        </p:txBody>
      </p:sp>
    </p:spTree>
    <p:extLst>
      <p:ext uri="{BB962C8B-B14F-4D97-AF65-F5344CB8AC3E}">
        <p14:creationId xmlns:p14="http://schemas.microsoft.com/office/powerpoint/2010/main" val="724793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945E10AE-DE31-7BFB-3D98-6E0E01A10451}"/>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769F0DD0-A071-F5B8-70EA-4D5B0039F319}"/>
              </a:ext>
            </a:extLst>
          </p:cNvPr>
          <p:cNvSpPr>
            <a:spLocks noGrp="1"/>
          </p:cNvSpPr>
          <p:nvPr>
            <p:ph type="body" idx="1"/>
          </p:nvPr>
        </p:nvSpPr>
        <p:spPr>
          <a:xfrm>
            <a:off x="838200" y="1825625"/>
            <a:ext cx="10515600" cy="4351338"/>
          </a:xfrm>
          <a:prstGeom prst="rect">
            <a:avLst/>
          </a:prstGeom>
          <a:solidFill>
            <a:schemeClr val="bg1">
              <a:alpha val="54000"/>
            </a:schemeClr>
          </a:solidFill>
        </p:spPr>
        <p:txBody>
          <a:bodyPr vert="horz" lIns="91440" tIns="45720" rIns="91440" bIns="45720" rtlCol="0">
            <a:normAutofit/>
          </a:bodyPr>
          <a:lstStyle/>
          <a:p>
            <a:pPr lvl="0"/>
            <a:r>
              <a:rPr lang="pt-BR" dirty="0"/>
              <a:t>Clique para editar os estilos de texto Mestres</a:t>
            </a:r>
          </a:p>
          <a:p>
            <a:pPr lvl="1"/>
            <a:r>
              <a:rPr lang="pt-BR" dirty="0"/>
              <a:t>Segundo nível</a:t>
            </a:r>
          </a:p>
          <a:p>
            <a:pPr lvl="2"/>
            <a:r>
              <a:rPr lang="pt-BR" dirty="0"/>
              <a:t>Terceiro nível</a:t>
            </a:r>
          </a:p>
          <a:p>
            <a:pPr lvl="3"/>
            <a:r>
              <a:rPr lang="pt-BR" dirty="0"/>
              <a:t>Quarto nível</a:t>
            </a:r>
          </a:p>
          <a:p>
            <a:pPr lvl="4"/>
            <a:r>
              <a:rPr lang="pt-BR" dirty="0"/>
              <a:t>Quinto nível</a:t>
            </a:r>
          </a:p>
        </p:txBody>
      </p:sp>
      <p:sp>
        <p:nvSpPr>
          <p:cNvPr id="4" name="Espaço Reservado para Data 3">
            <a:extLst>
              <a:ext uri="{FF2B5EF4-FFF2-40B4-BE49-F238E27FC236}">
                <a16:creationId xmlns:a16="http://schemas.microsoft.com/office/drawing/2014/main" id="{460B94AE-054E-E6E3-B08D-3C524D9E7B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3086A-F014-46A4-8149-43AF3A34B26F}" type="datetimeFigureOut">
              <a:rPr lang="pt-BR" smtClean="0"/>
              <a:t>07/12/2022</a:t>
            </a:fld>
            <a:endParaRPr lang="pt-BR" dirty="0"/>
          </a:p>
        </p:txBody>
      </p:sp>
      <p:sp>
        <p:nvSpPr>
          <p:cNvPr id="5" name="Espaço Reservado para Rodapé 4">
            <a:extLst>
              <a:ext uri="{FF2B5EF4-FFF2-40B4-BE49-F238E27FC236}">
                <a16:creationId xmlns:a16="http://schemas.microsoft.com/office/drawing/2014/main" id="{8D42742E-872B-CD29-F097-B8FB9626B3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a:extLst>
              <a:ext uri="{FF2B5EF4-FFF2-40B4-BE49-F238E27FC236}">
                <a16:creationId xmlns:a16="http://schemas.microsoft.com/office/drawing/2014/main" id="{D742C15F-A720-A04D-F684-267B334B6F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DC0EC-6908-4C41-9A73-E4F37BF7A866}" type="slidenum">
              <a:rPr lang="pt-BR" smtClean="0"/>
              <a:t>‹nº›</a:t>
            </a:fld>
            <a:endParaRPr lang="pt-BR" dirty="0"/>
          </a:p>
        </p:txBody>
      </p:sp>
    </p:spTree>
    <p:extLst>
      <p:ext uri="{BB962C8B-B14F-4D97-AF65-F5344CB8AC3E}">
        <p14:creationId xmlns:p14="http://schemas.microsoft.com/office/powerpoint/2010/main" val="2110709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0C234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1524000" y="1175624"/>
            <a:ext cx="9144000" cy="2387600"/>
          </a:xfrm>
        </p:spPr>
        <p:txBody>
          <a:bodyPr>
            <a:noAutofit/>
          </a:bodyPr>
          <a:lstStyle/>
          <a:p>
            <a:pPr>
              <a:lnSpc>
                <a:spcPct val="150000"/>
              </a:lnSpc>
              <a:spcBef>
                <a:spcPts val="500"/>
              </a:spcBef>
              <a:spcAft>
                <a:spcPts val="500"/>
              </a:spcAft>
            </a:pPr>
            <a:r>
              <a:rPr lang="pt-BR" sz="4000" b="1" i="1" dirty="0">
                <a:solidFill>
                  <a:srgbClr val="000000"/>
                </a:solidFill>
                <a:effectLst/>
                <a:ea typeface="Calibri" panose="020F0502020204030204" pitchFamily="34" charset="0"/>
                <a:cs typeface="Times New Roman" panose="02020603050405020304" pitchFamily="18" charset="0"/>
              </a:rPr>
              <a:t>MANDADO DE SEGURANÇA, </a:t>
            </a:r>
            <a:br>
              <a:rPr lang="pt-BR" sz="4000" b="1" i="1" dirty="0">
                <a:solidFill>
                  <a:srgbClr val="000000"/>
                </a:solidFill>
                <a:effectLst/>
                <a:ea typeface="Calibri" panose="020F0502020204030204" pitchFamily="34" charset="0"/>
                <a:cs typeface="Times New Roman" panose="02020603050405020304" pitchFamily="18" charset="0"/>
              </a:rPr>
            </a:br>
            <a:r>
              <a:rPr lang="pt-BR" sz="4000" b="1" i="1" dirty="0">
                <a:solidFill>
                  <a:srgbClr val="000000"/>
                </a:solidFill>
                <a:effectLst/>
                <a:ea typeface="Calibri" panose="020F0502020204030204" pitchFamily="34" charset="0"/>
                <a:cs typeface="Times New Roman" panose="02020603050405020304" pitchFamily="18" charset="0"/>
              </a:rPr>
              <a:t>RESTITUIÇÃO DE INDÉBITO </a:t>
            </a:r>
            <a:br>
              <a:rPr lang="pt-BR" sz="4000" i="1" dirty="0">
                <a:effectLst/>
                <a:ea typeface="Calibri" panose="020F0502020204030204" pitchFamily="34" charset="0"/>
                <a:cs typeface="Times New Roman" panose="02020603050405020304" pitchFamily="18" charset="0"/>
              </a:rPr>
            </a:br>
            <a:r>
              <a:rPr lang="pt-BR" sz="4000" b="1" i="1" dirty="0">
                <a:solidFill>
                  <a:srgbClr val="000000"/>
                </a:solidFill>
                <a:effectLst/>
                <a:ea typeface="Calibri" panose="020F0502020204030204" pitchFamily="34" charset="0"/>
                <a:cs typeface="Times New Roman" panose="02020603050405020304" pitchFamily="18" charset="0"/>
              </a:rPr>
              <a:t>E CUMPRIMENTO DE SENTENÇA</a:t>
            </a:r>
            <a:endParaRPr lang="pt-BR" sz="4400" i="1" dirty="0"/>
          </a:p>
        </p:txBody>
      </p:sp>
      <p:sp>
        <p:nvSpPr>
          <p:cNvPr id="3" name="Subtítulo 2">
            <a:extLst>
              <a:ext uri="{FF2B5EF4-FFF2-40B4-BE49-F238E27FC236}">
                <a16:creationId xmlns:a16="http://schemas.microsoft.com/office/drawing/2014/main" id="{432CE946-027A-C608-966E-4102197DA282}"/>
              </a:ext>
            </a:extLst>
          </p:cNvPr>
          <p:cNvSpPr>
            <a:spLocks noGrp="1"/>
          </p:cNvSpPr>
          <p:nvPr>
            <p:ph type="subTitle" idx="1"/>
          </p:nvPr>
        </p:nvSpPr>
        <p:spPr>
          <a:xfrm>
            <a:off x="1524000" y="4370664"/>
            <a:ext cx="9144000" cy="1831829"/>
          </a:xfrm>
        </p:spPr>
        <p:txBody>
          <a:bodyPr>
            <a:normAutofit fontScale="92500" lnSpcReduction="10000"/>
          </a:bodyPr>
          <a:lstStyle/>
          <a:p>
            <a:r>
              <a:rPr lang="pt-BR" sz="4400" b="1" dirty="0">
                <a:solidFill>
                  <a:srgbClr val="0C2342"/>
                </a:solidFill>
                <a:latin typeface="+mj-lt"/>
                <a:ea typeface="+mj-ea"/>
                <a:cs typeface="+mj-cs"/>
              </a:rPr>
              <a:t>Cassio Scarpinella Bueno</a:t>
            </a:r>
          </a:p>
          <a:p>
            <a:r>
              <a:rPr lang="pt-BR" sz="4200" b="1" dirty="0">
                <a:solidFill>
                  <a:srgbClr val="0C2342"/>
                </a:solidFill>
                <a:latin typeface="+mj-lt"/>
                <a:ea typeface="+mj-ea"/>
                <a:cs typeface="+mj-cs"/>
              </a:rPr>
              <a:t>PUC-SP</a:t>
            </a:r>
          </a:p>
          <a:p>
            <a:r>
              <a:rPr lang="pt-BR" sz="4200" b="1" dirty="0">
                <a:solidFill>
                  <a:srgbClr val="0C2342"/>
                </a:solidFill>
                <a:latin typeface="+mj-lt"/>
                <a:ea typeface="+mj-ea"/>
                <a:cs typeface="+mj-cs"/>
              </a:rPr>
              <a:t>Presidente IBDP</a:t>
            </a:r>
            <a:endParaRPr lang="pt-BR" sz="4400" b="1" dirty="0">
              <a:solidFill>
                <a:srgbClr val="0C2342"/>
              </a:solidFill>
              <a:latin typeface="+mj-lt"/>
              <a:ea typeface="+mj-ea"/>
              <a:cs typeface="+mj-cs"/>
            </a:endParaRPr>
          </a:p>
        </p:txBody>
      </p:sp>
    </p:spTree>
    <p:extLst>
      <p:ext uri="{BB962C8B-B14F-4D97-AF65-F5344CB8AC3E}">
        <p14:creationId xmlns:p14="http://schemas.microsoft.com/office/powerpoint/2010/main" val="262904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545285" y="1175624"/>
            <a:ext cx="10897298" cy="1655762"/>
          </a:xfrm>
        </p:spPr>
        <p:txBody>
          <a:bodyPr>
            <a:noAutofit/>
          </a:bodyPr>
          <a:lstStyle/>
          <a:p>
            <a:pPr marL="571500" indent="-571500" algn="l">
              <a:lnSpc>
                <a:spcPct val="150000"/>
              </a:lnSpc>
              <a:spcBef>
                <a:spcPts val="500"/>
              </a:spcBef>
              <a:spcAft>
                <a:spcPts val="500"/>
              </a:spcAft>
              <a:buFont typeface="Arial" panose="020B0604020202020204" pitchFamily="34" charset="0"/>
              <a:buChar char="•"/>
            </a:pPr>
            <a:r>
              <a:rPr lang="en-US" sz="3600" dirty="0"/>
              <a:t>Uma palavra sobre o “direito jurisprudencial” do CPC 2015</a:t>
            </a:r>
            <a:endParaRPr lang="pt-BR" sz="3600" i="1" dirty="0"/>
          </a:p>
        </p:txBody>
      </p:sp>
      <p:sp>
        <p:nvSpPr>
          <p:cNvPr id="3" name="Subtítulo 2">
            <a:extLst>
              <a:ext uri="{FF2B5EF4-FFF2-40B4-BE49-F238E27FC236}">
                <a16:creationId xmlns:a16="http://schemas.microsoft.com/office/drawing/2014/main" id="{432CE946-027A-C608-966E-4102197DA282}"/>
              </a:ext>
            </a:extLst>
          </p:cNvPr>
          <p:cNvSpPr>
            <a:spLocks noGrp="1"/>
          </p:cNvSpPr>
          <p:nvPr>
            <p:ph type="subTitle" idx="1"/>
          </p:nvPr>
        </p:nvSpPr>
        <p:spPr>
          <a:xfrm>
            <a:off x="545285" y="3129094"/>
            <a:ext cx="10897298" cy="2759978"/>
          </a:xfrm>
        </p:spPr>
        <p:txBody>
          <a:bodyPr>
            <a:normAutofit/>
          </a:bodyPr>
          <a:lstStyle/>
          <a:p>
            <a:pPr marL="571500" indent="-571500" algn="l">
              <a:buFont typeface="Arial" panose="020B0604020202020204" pitchFamily="34" charset="0"/>
              <a:buChar char="•"/>
            </a:pPr>
            <a:r>
              <a:rPr lang="pt-BR" sz="3600" dirty="0">
                <a:solidFill>
                  <a:srgbClr val="0C2342"/>
                </a:solidFill>
                <a:latin typeface="+mj-lt"/>
                <a:ea typeface="+mj-ea"/>
                <a:cs typeface="+mj-cs"/>
              </a:rPr>
              <a:t>Uma palavra sobre Mandado de segurança</a:t>
            </a:r>
          </a:p>
          <a:p>
            <a:pPr marL="1028700" lvl="1" indent="-571500" algn="l">
              <a:buFont typeface="Arial" panose="020B0604020202020204" pitchFamily="34" charset="0"/>
              <a:buChar char="•"/>
            </a:pPr>
            <a:r>
              <a:rPr lang="pt-BR" sz="3200" dirty="0">
                <a:solidFill>
                  <a:srgbClr val="0C2342"/>
                </a:solidFill>
                <a:latin typeface="+mj-lt"/>
                <a:ea typeface="+mj-ea"/>
                <a:cs typeface="+mj-cs"/>
              </a:rPr>
              <a:t>MS e cobrança</a:t>
            </a:r>
          </a:p>
          <a:p>
            <a:pPr marL="1028700" lvl="1" indent="-571500" algn="l">
              <a:buFont typeface="Arial" panose="020B0604020202020204" pitchFamily="34" charset="0"/>
              <a:buChar char="•"/>
            </a:pPr>
            <a:r>
              <a:rPr lang="pt-BR" sz="3200" dirty="0">
                <a:solidFill>
                  <a:srgbClr val="0C2342"/>
                </a:solidFill>
                <a:latin typeface="+mj-lt"/>
                <a:ea typeface="+mj-ea"/>
                <a:cs typeface="+mj-cs"/>
              </a:rPr>
              <a:t>MS e compensação</a:t>
            </a:r>
          </a:p>
        </p:txBody>
      </p:sp>
    </p:spTree>
    <p:extLst>
      <p:ext uri="{BB962C8B-B14F-4D97-AF65-F5344CB8AC3E}">
        <p14:creationId xmlns:p14="http://schemas.microsoft.com/office/powerpoint/2010/main" val="266730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945159" y="1082180"/>
            <a:ext cx="9784359" cy="5152937"/>
          </a:xfrm>
        </p:spPr>
        <p:txBody>
          <a:bodyPr>
            <a:noAutofit/>
          </a:bodyPr>
          <a:lstStyle/>
          <a:p>
            <a:pPr marL="449580" indent="449580" algn="l">
              <a:lnSpc>
                <a:spcPct val="150000"/>
              </a:lnSpc>
              <a:spcBef>
                <a:spcPts val="500"/>
              </a:spcBef>
              <a:spcAft>
                <a:spcPts val="500"/>
              </a:spcAft>
            </a:pPr>
            <a:r>
              <a:rPr lang="pt-BR" sz="2000" b="1" dirty="0">
                <a:solidFill>
                  <a:schemeClr val="accent1">
                    <a:lumMod val="75000"/>
                  </a:schemeClr>
                </a:solidFill>
                <a:effectLst/>
                <a:ea typeface="Calibri" panose="020F0502020204030204" pitchFamily="34" charset="0"/>
              </a:rPr>
              <a:t>STJ, 1ª Seção, EREsp 1.770.495/RS, rel. Min. Gurgel de Faria, j.un. 10.11.2021, DJe 17.12.2021</a:t>
            </a:r>
            <a:br>
              <a:rPr lang="pt-BR" sz="2000" b="1" dirty="0">
                <a:solidFill>
                  <a:srgbClr val="000000"/>
                </a:solidFill>
                <a:effectLst/>
                <a:ea typeface="Calibri" panose="020F0502020204030204" pitchFamily="34" charset="0"/>
              </a:rPr>
            </a:br>
            <a:r>
              <a:rPr lang="pt-BR" sz="2000" b="1" dirty="0">
                <a:solidFill>
                  <a:srgbClr val="000000"/>
                </a:solidFill>
                <a:effectLst/>
                <a:ea typeface="Calibri" panose="020F0502020204030204" pitchFamily="34" charset="0"/>
              </a:rPr>
              <a:t>	</a:t>
            </a:r>
            <a:r>
              <a:rPr lang="pt-BR" sz="2000" b="1" dirty="0">
                <a:solidFill>
                  <a:srgbClr val="000000"/>
                </a:solidFill>
                <a:effectLst/>
                <a:ea typeface="Calibri" panose="020F0502020204030204" pitchFamily="34" charset="0"/>
                <a:cs typeface="Times New Roman" panose="02020603050405020304" pitchFamily="18" charset="0"/>
              </a:rPr>
              <a:t>PROCESSUAL CIVIL E TRIBUTÁRIO. MANDADO DE SEGURANÇA. DIREITO À COMPENSAÇÃO. DECLARAÇÃO. SÚMULA 213 DO STJ. VALORES RECOLHIDOS ANTERIORMENTE À IMPETRAÇÃO NÃO ATINGIDOS PELA PRESCRIÇÃO. APROVEITAMENTO. POSSIBILIDADE. </a:t>
            </a:r>
            <a:br>
              <a:rPr lang="pt-BR" sz="2000" b="1" dirty="0">
                <a:effectLst/>
                <a:ea typeface="Calibri" panose="020F0502020204030204" pitchFamily="34" charset="0"/>
                <a:cs typeface="Times New Roman" panose="02020603050405020304" pitchFamily="18" charset="0"/>
              </a:rPr>
            </a:br>
            <a:r>
              <a:rPr lang="pt-BR" sz="2000" b="1" dirty="0">
                <a:effectLst/>
                <a:ea typeface="Calibri" panose="020F0502020204030204" pitchFamily="34" charset="0"/>
                <a:cs typeface="Times New Roman" panose="02020603050405020304" pitchFamily="18" charset="0"/>
              </a:rPr>
              <a:t>	</a:t>
            </a:r>
            <a:r>
              <a:rPr lang="pt-BR" sz="2000" b="1" dirty="0">
                <a:solidFill>
                  <a:srgbClr val="000000"/>
                </a:solidFill>
                <a:effectLst/>
                <a:ea typeface="Calibri" panose="020F0502020204030204" pitchFamily="34" charset="0"/>
                <a:cs typeface="Times New Roman" panose="02020603050405020304" pitchFamily="18" charset="0"/>
              </a:rPr>
              <a:t>1. O provimento alcançado em mandado de segurança que visa exclusivamente a declaração do direito à compensação tributária, nos termos da Súmula 213 do STJ, tem efeitos exclusivamente prospectivos, os quais somente serão sentidos posteriormente ao trânsito em julgado, quando da realização do efetivo encontro de contas, o qual está sujeito à fiscalização pela Administração Tributária.</a:t>
            </a:r>
            <a:endParaRPr lang="pt-BR" sz="4800" b="1" i="1" dirty="0"/>
          </a:p>
        </p:txBody>
      </p:sp>
    </p:spTree>
    <p:extLst>
      <p:ext uri="{BB962C8B-B14F-4D97-AF65-F5344CB8AC3E}">
        <p14:creationId xmlns:p14="http://schemas.microsoft.com/office/powerpoint/2010/main" val="2903635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1431722" y="1459684"/>
            <a:ext cx="9144000" cy="4806891"/>
          </a:xfrm>
        </p:spPr>
        <p:txBody>
          <a:bodyPr>
            <a:noAutofit/>
          </a:bodyPr>
          <a:lstStyle/>
          <a:p>
            <a:pPr marL="449580" indent="449580" algn="l">
              <a:lnSpc>
                <a:spcPct val="150000"/>
              </a:lnSpc>
              <a:spcBef>
                <a:spcPts val="500"/>
              </a:spcBef>
              <a:spcAft>
                <a:spcPts val="500"/>
              </a:spcAft>
            </a:pPr>
            <a:r>
              <a:rPr lang="pt-BR" sz="2000" b="1" dirty="0">
                <a:solidFill>
                  <a:srgbClr val="000000"/>
                </a:solidFill>
                <a:effectLst/>
                <a:ea typeface="Calibri" panose="020F0502020204030204" pitchFamily="34" charset="0"/>
                <a:cs typeface="Times New Roman" panose="02020603050405020304" pitchFamily="18" charset="0"/>
              </a:rPr>
              <a:t>2. O reconhecimento do direito à compensação de eventuais indébitos recolhidos anteriormente à impetração ainda não atingidos pela prescrição não importa em produção de efeito patrimonial pretérito, vedado pela Súmula 271 do STF, visto que não há quantificação dos créditos a compensar e, por conseguinte, provimento condenatório em desfavor da Fazenda Pública à devolução de determinado valor, o qual deverá ser calculado posteriormente pelo contribuinte e pelo fisco no âmbito administrativo segundo o direito declarado judicialmente ao impetrante.</a:t>
            </a:r>
            <a:br>
              <a:rPr lang="pt-BR" sz="2000" b="1" dirty="0">
                <a:solidFill>
                  <a:srgbClr val="000000"/>
                </a:solidFill>
                <a:effectLst/>
                <a:ea typeface="Calibri" panose="020F0502020204030204" pitchFamily="34" charset="0"/>
                <a:cs typeface="Times New Roman" panose="02020603050405020304" pitchFamily="18" charset="0"/>
              </a:rPr>
            </a:br>
            <a:endParaRPr lang="pt-BR" sz="4800" b="1" i="1" dirty="0"/>
          </a:p>
        </p:txBody>
      </p:sp>
    </p:spTree>
    <p:extLst>
      <p:ext uri="{BB962C8B-B14F-4D97-AF65-F5344CB8AC3E}">
        <p14:creationId xmlns:p14="http://schemas.microsoft.com/office/powerpoint/2010/main" val="357047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945160" y="1182848"/>
            <a:ext cx="9144000" cy="5303940"/>
          </a:xfrm>
        </p:spPr>
        <p:txBody>
          <a:bodyPr>
            <a:noAutofit/>
          </a:bodyPr>
          <a:lstStyle/>
          <a:p>
            <a:pPr marL="449580" indent="449580" algn="l">
              <a:lnSpc>
                <a:spcPct val="150000"/>
              </a:lnSpc>
              <a:spcBef>
                <a:spcPts val="500"/>
              </a:spcBef>
              <a:spcAft>
                <a:spcPts val="500"/>
              </a:spcAft>
            </a:pPr>
            <a:r>
              <a:rPr lang="pt-BR" sz="2000" b="1" dirty="0">
                <a:solidFill>
                  <a:srgbClr val="000000"/>
                </a:solidFill>
                <a:effectLst/>
                <a:ea typeface="Calibri" panose="020F0502020204030204" pitchFamily="34" charset="0"/>
                <a:cs typeface="Times New Roman" panose="02020603050405020304" pitchFamily="18" charset="0"/>
              </a:rPr>
              <a:t>3. Esta Corte Superior orienta que a impetração de mandado de segurança interrompe o prazo prescricional para o ajuizamento da ação de repetição de indébito, entendimento esse que, pela mesma </a:t>
            </a:r>
            <a:r>
              <a:rPr lang="pt-BR" sz="2000" b="1" i="1" dirty="0">
                <a:solidFill>
                  <a:srgbClr val="000000"/>
                </a:solidFill>
                <a:effectLst/>
                <a:ea typeface="Calibri" panose="020F0502020204030204" pitchFamily="34" charset="0"/>
                <a:cs typeface="Times New Roman" panose="02020603050405020304" pitchFamily="18" charset="0"/>
              </a:rPr>
              <a:t>ratio decidendi</a:t>
            </a:r>
            <a:r>
              <a:rPr lang="pt-BR" sz="2000" b="1" dirty="0">
                <a:solidFill>
                  <a:srgbClr val="000000"/>
                </a:solidFill>
                <a:effectLst/>
                <a:ea typeface="Calibri" panose="020F0502020204030204" pitchFamily="34" charset="0"/>
                <a:cs typeface="Times New Roman" panose="02020603050405020304" pitchFamily="18" charset="0"/>
              </a:rPr>
              <a:t>, permite concluir que tal interrupção também se opera para fins do exercício do direito à compensação declarado a ser exercido na esfera administrativa, de sorte que, quando do encontro de contas, o contribuinte poderá aproveitar o valor referente a indébitos recolhidos nos cinco anos anteriores à data da impetração.</a:t>
            </a:r>
            <a:br>
              <a:rPr lang="pt-BR" sz="2000" b="1" dirty="0">
                <a:solidFill>
                  <a:srgbClr val="000000"/>
                </a:solidFill>
                <a:effectLst/>
                <a:ea typeface="Calibri" panose="020F0502020204030204" pitchFamily="34" charset="0"/>
                <a:cs typeface="Times New Roman" panose="02020603050405020304" pitchFamily="18" charset="0"/>
              </a:rPr>
            </a:br>
            <a:r>
              <a:rPr lang="pt-BR" sz="2000" b="1" dirty="0">
                <a:solidFill>
                  <a:srgbClr val="000000"/>
                </a:solidFill>
                <a:effectLst/>
                <a:ea typeface="Calibri" panose="020F0502020204030204" pitchFamily="34" charset="0"/>
                <a:cs typeface="Times New Roman" panose="02020603050405020304" pitchFamily="18" charset="0"/>
              </a:rPr>
              <a:t>	</a:t>
            </a:r>
            <a:r>
              <a:rPr lang="pt-BR" sz="2000" b="1" dirty="0">
                <a:solidFill>
                  <a:srgbClr val="000000"/>
                </a:solidFill>
                <a:effectLst/>
                <a:ea typeface="Calibri" panose="020F0502020204030204" pitchFamily="34" charset="0"/>
              </a:rPr>
              <a:t>4. Embargos de divergência providos.</a:t>
            </a:r>
            <a:br>
              <a:rPr lang="pt-BR" sz="2000" b="1" dirty="0">
                <a:solidFill>
                  <a:srgbClr val="000000"/>
                </a:solidFill>
                <a:effectLst/>
                <a:ea typeface="Calibri" panose="020F0502020204030204" pitchFamily="34" charset="0"/>
              </a:rPr>
            </a:br>
            <a:br>
              <a:rPr lang="pt-BR" sz="2000" b="1" dirty="0">
                <a:solidFill>
                  <a:srgbClr val="000000"/>
                </a:solidFill>
                <a:ea typeface="Calibri" panose="020F0502020204030204" pitchFamily="34" charset="0"/>
              </a:rPr>
            </a:br>
            <a:endParaRPr lang="pt-BR" sz="4800" b="1" i="1" dirty="0"/>
          </a:p>
        </p:txBody>
      </p:sp>
    </p:spTree>
    <p:extLst>
      <p:ext uri="{BB962C8B-B14F-4D97-AF65-F5344CB8AC3E}">
        <p14:creationId xmlns:p14="http://schemas.microsoft.com/office/powerpoint/2010/main" val="124994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0" y="771787"/>
            <a:ext cx="12192000" cy="5872294"/>
          </a:xfrm>
        </p:spPr>
        <p:txBody>
          <a:bodyPr>
            <a:noAutofit/>
          </a:bodyPr>
          <a:lstStyle/>
          <a:p>
            <a:pPr algn="l">
              <a:lnSpc>
                <a:spcPct val="150000"/>
              </a:lnSpc>
              <a:spcBef>
                <a:spcPts val="500"/>
              </a:spcBef>
              <a:spcAft>
                <a:spcPts val="500"/>
              </a:spcAft>
            </a:pPr>
            <a:r>
              <a:rPr lang="pt-BR" sz="2000" b="1" dirty="0">
                <a:solidFill>
                  <a:srgbClr val="000000"/>
                </a:solidFill>
                <a:effectLst/>
                <a:ea typeface="Calibri" panose="020F0502020204030204" pitchFamily="34" charset="0"/>
              </a:rPr>
              <a:t>5. Há precedentes também de minha relatoria no sentido acima exposto, </a:t>
            </a:r>
            <a:r>
              <a:rPr lang="pt-BR" sz="2000" b="1" u="sng" dirty="0">
                <a:solidFill>
                  <a:srgbClr val="C00000"/>
                </a:solidFill>
                <a:effectLst/>
                <a:ea typeface="Calibri" panose="020F0502020204030204" pitchFamily="34" charset="0"/>
              </a:rPr>
              <a:t>mas o julgamento destes Embargos de Divergência levam-me a revisar tal entendimento. Isso porque, em Mandado de Segurança, a única forma de compatibilizar a jurisprudência do STJ com o enunciado da Súmula 271/STF é mediante a restrição à opção pela Repetição de Indébito, </a:t>
            </a:r>
            <a:r>
              <a:rPr lang="pt-BR" sz="2000" b="1" i="1" u="sng" dirty="0">
                <a:solidFill>
                  <a:srgbClr val="C00000"/>
                </a:solidFill>
                <a:effectLst/>
                <a:ea typeface="Calibri" panose="020F0502020204030204" pitchFamily="34" charset="0"/>
              </a:rPr>
              <a:t>sob pena de, aí sim, admitir-se a utilização do </a:t>
            </a:r>
            <a:r>
              <a:rPr lang="pt-BR" sz="2000" b="1" u="sng" dirty="0">
                <a:solidFill>
                  <a:srgbClr val="C00000"/>
                </a:solidFill>
                <a:effectLst/>
                <a:ea typeface="Calibri" panose="020F0502020204030204" pitchFamily="34" charset="0"/>
              </a:rPr>
              <a:t>writ </a:t>
            </a:r>
            <a:r>
              <a:rPr lang="pt-BR" sz="2000" b="1" i="1" u="sng" dirty="0">
                <a:solidFill>
                  <a:srgbClr val="C00000"/>
                </a:solidFill>
                <a:effectLst/>
                <a:ea typeface="Calibri" panose="020F0502020204030204" pitchFamily="34" charset="0"/>
              </a:rPr>
              <a:t>para obtenção de efeitos patrimoniais pretéritos, como sucedâneo da Ação de Repetição de Indébito</a:t>
            </a:r>
            <a:r>
              <a:rPr lang="pt-BR" sz="2000" b="1" u="sng" dirty="0">
                <a:solidFill>
                  <a:srgbClr val="C00000"/>
                </a:solidFill>
                <a:effectLst/>
                <a:ea typeface="Calibri" panose="020F0502020204030204" pitchFamily="34" charset="0"/>
              </a:rPr>
              <a:t>.</a:t>
            </a:r>
            <a:r>
              <a:rPr lang="pt-BR" sz="2000" b="1" dirty="0">
                <a:solidFill>
                  <a:srgbClr val="000000"/>
                </a:solidFill>
                <a:effectLst/>
                <a:ea typeface="Calibri" panose="020F0502020204030204" pitchFamily="34" charset="0"/>
              </a:rPr>
              <a:t> Assim, </a:t>
            </a:r>
            <a:r>
              <a:rPr lang="pt-BR" sz="2000" b="1" u="sng" dirty="0">
                <a:solidFill>
                  <a:srgbClr val="000000"/>
                </a:solidFill>
                <a:effectLst/>
                <a:ea typeface="Calibri" panose="020F0502020204030204" pitchFamily="34" charset="0"/>
              </a:rPr>
              <a:t>a orientação jurisprudencial que admite, por livre opção do contribuinte, a utilização do título judicial para pleitear a compensação administrativa ou a restituição do indébito mediante pagamento em precatório (pela via judicial) deve ser aplicada nas decisões adotadas no julgamento da Ação de Conhecimento (Ações Declaratórias simples ou Ações Declaratórias/Anulatórias cumuladas com pedido condenatório na Repetição de Indébito), não em Mandado de Segurança. </a:t>
            </a:r>
            <a:br>
              <a:rPr lang="pt-BR" sz="2000" b="1" dirty="0">
                <a:solidFill>
                  <a:srgbClr val="000000"/>
                </a:solidFill>
                <a:effectLst/>
                <a:ea typeface="Calibri" panose="020F0502020204030204" pitchFamily="34" charset="0"/>
              </a:rPr>
            </a:br>
            <a:r>
              <a:rPr lang="pt-BR" sz="2000" b="1" dirty="0">
                <a:solidFill>
                  <a:srgbClr val="000000"/>
                </a:solidFill>
                <a:effectLst/>
                <a:ea typeface="Calibri" panose="020F0502020204030204" pitchFamily="34" charset="0"/>
              </a:rPr>
              <a:t>6. Naturalmente, eventual desejo da parte de </a:t>
            </a:r>
            <a:r>
              <a:rPr lang="pt-BR" sz="2000" b="1" u="sng" dirty="0">
                <a:solidFill>
                  <a:srgbClr val="000000"/>
                </a:solidFill>
                <a:effectLst/>
                <a:ea typeface="Calibri" panose="020F0502020204030204" pitchFamily="34" charset="0"/>
              </a:rPr>
              <a:t>convolar a compensação em Repetição de Indébito demandará ajuizamento de Ação de Conhecimento com pedido condenatório</a:t>
            </a:r>
            <a:r>
              <a:rPr lang="pt-BR" sz="2000" b="1" dirty="0">
                <a:solidFill>
                  <a:srgbClr val="000000"/>
                </a:solidFill>
                <a:effectLst/>
                <a:ea typeface="Calibri" panose="020F0502020204030204" pitchFamily="34" charset="0"/>
              </a:rPr>
              <a:t> nesse sentido, pois o Mandado de Segurança não pode ser empregado como sucedâneo da Ação de Cobrança. Precedentes do STJ.  (do voto-vista do Min. Herman Benjamin)</a:t>
            </a:r>
            <a:endParaRPr lang="pt-BR" sz="2000" b="1" i="1" dirty="0"/>
          </a:p>
        </p:txBody>
      </p:sp>
    </p:spTree>
    <p:extLst>
      <p:ext uri="{BB962C8B-B14F-4D97-AF65-F5344CB8AC3E}">
        <p14:creationId xmlns:p14="http://schemas.microsoft.com/office/powerpoint/2010/main" val="2709888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AFEBC8-E457-4652-7443-F902D934C149}"/>
              </a:ext>
            </a:extLst>
          </p:cNvPr>
          <p:cNvSpPr>
            <a:spLocks noGrp="1"/>
          </p:cNvSpPr>
          <p:nvPr>
            <p:ph type="ctrTitle"/>
          </p:nvPr>
        </p:nvSpPr>
        <p:spPr>
          <a:xfrm>
            <a:off x="1305886" y="1040235"/>
            <a:ext cx="9144000" cy="5125676"/>
          </a:xfrm>
        </p:spPr>
        <p:txBody>
          <a:bodyPr>
            <a:noAutofit/>
          </a:bodyPr>
          <a:lstStyle/>
          <a:p>
            <a:pPr algn="l"/>
            <a:r>
              <a:rPr lang="en-US" sz="4000" b="1" dirty="0"/>
              <a:t>Considerações finais</a:t>
            </a:r>
            <a:br>
              <a:rPr lang="en-US" sz="4000" b="1" dirty="0"/>
            </a:br>
            <a:r>
              <a:rPr lang="en-US" sz="3600" b="1" dirty="0"/>
              <a:t>- </a:t>
            </a:r>
            <a:r>
              <a:rPr lang="en-US" sz="3600" dirty="0">
                <a:latin typeface="+mj-lt"/>
              </a:rPr>
              <a:t>MS e reconhecimento do direito ao indébito Tributário</a:t>
            </a:r>
            <a:br>
              <a:rPr lang="en-US" sz="3600" dirty="0">
                <a:latin typeface="+mj-lt"/>
              </a:rPr>
            </a:br>
            <a:r>
              <a:rPr lang="en-US" sz="3600" dirty="0">
                <a:latin typeface="+mj-lt"/>
              </a:rPr>
              <a:t>- </a:t>
            </a:r>
            <a:r>
              <a:rPr lang="en-US" sz="3600" dirty="0">
                <a:solidFill>
                  <a:srgbClr val="0C2342"/>
                </a:solidFill>
                <a:latin typeface="+mj-lt"/>
                <a:ea typeface="+mj-ea"/>
                <a:cs typeface="+mj-cs"/>
              </a:rPr>
              <a:t>Cumprimento de sentença correlato</a:t>
            </a:r>
            <a:br>
              <a:rPr lang="en-US" sz="3600" dirty="0">
                <a:solidFill>
                  <a:srgbClr val="0C2342"/>
                </a:solidFill>
                <a:latin typeface="+mj-lt"/>
                <a:ea typeface="+mj-ea"/>
                <a:cs typeface="+mj-cs"/>
              </a:rPr>
            </a:br>
            <a:r>
              <a:rPr lang="en-US" sz="3600" dirty="0">
                <a:solidFill>
                  <a:srgbClr val="0C2342"/>
                </a:solidFill>
                <a:latin typeface="+mj-lt"/>
                <a:ea typeface="+mj-ea"/>
                <a:cs typeface="+mj-cs"/>
              </a:rPr>
              <a:t>- Art. 14 § 4º LMS c/c art. 515 I CPC</a:t>
            </a:r>
            <a:br>
              <a:rPr lang="en-US" sz="3600" dirty="0">
                <a:solidFill>
                  <a:srgbClr val="0C2342"/>
                </a:solidFill>
                <a:latin typeface="+mj-lt"/>
                <a:ea typeface="+mj-ea"/>
                <a:cs typeface="+mj-cs"/>
              </a:rPr>
            </a:br>
            <a:r>
              <a:rPr lang="en-US" sz="3600" dirty="0">
                <a:solidFill>
                  <a:srgbClr val="0C2342"/>
                </a:solidFill>
                <a:latin typeface="+mj-lt"/>
                <a:ea typeface="+mj-ea"/>
                <a:cs typeface="+mj-cs"/>
              </a:rPr>
              <a:t>- </a:t>
            </a:r>
            <a:r>
              <a:rPr lang="pt-BR" sz="3600" dirty="0">
                <a:solidFill>
                  <a:srgbClr val="0C2342"/>
                </a:solidFill>
                <a:latin typeface="+mj-lt"/>
                <a:ea typeface="+mj-ea"/>
                <a:cs typeface="+mj-cs"/>
              </a:rPr>
              <a:t>O devido contexto (fático e jurídico) da Súmula 461 STJ</a:t>
            </a:r>
            <a:br>
              <a:rPr lang="pt-BR" sz="3600" dirty="0">
                <a:solidFill>
                  <a:srgbClr val="0C2342"/>
                </a:solidFill>
                <a:latin typeface="+mj-lt"/>
                <a:ea typeface="+mj-ea"/>
                <a:cs typeface="+mj-cs"/>
              </a:rPr>
            </a:br>
            <a:r>
              <a:rPr lang="pt-BR" sz="3600" dirty="0">
                <a:solidFill>
                  <a:srgbClr val="0C2342"/>
                </a:solidFill>
                <a:latin typeface="+mj-lt"/>
                <a:ea typeface="+mj-ea"/>
                <a:cs typeface="+mj-cs"/>
              </a:rPr>
              <a:t>- EREsp 1.770.495/RS e os próximos capítulos (...)</a:t>
            </a:r>
            <a:br>
              <a:rPr lang="pt-BR" sz="3600" dirty="0">
                <a:solidFill>
                  <a:srgbClr val="0C2342"/>
                </a:solidFill>
                <a:latin typeface="+mj-lt"/>
                <a:ea typeface="+mj-ea"/>
                <a:cs typeface="+mj-cs"/>
              </a:rPr>
            </a:br>
            <a:endParaRPr lang="pt-BR" sz="3600" dirty="0"/>
          </a:p>
        </p:txBody>
      </p:sp>
    </p:spTree>
    <p:extLst>
      <p:ext uri="{BB962C8B-B14F-4D97-AF65-F5344CB8AC3E}">
        <p14:creationId xmlns:p14="http://schemas.microsoft.com/office/powerpoint/2010/main" val="402951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432CE946-027A-C608-966E-4102197DA282}"/>
              </a:ext>
            </a:extLst>
          </p:cNvPr>
          <p:cNvSpPr>
            <a:spLocks noGrp="1"/>
          </p:cNvSpPr>
          <p:nvPr>
            <p:ph type="subTitle" idx="1"/>
          </p:nvPr>
        </p:nvSpPr>
        <p:spPr>
          <a:xfrm>
            <a:off x="1465277" y="1700766"/>
            <a:ext cx="9144000" cy="3122904"/>
          </a:xfrm>
        </p:spPr>
        <p:txBody>
          <a:bodyPr>
            <a:normAutofit/>
          </a:bodyPr>
          <a:lstStyle/>
          <a:p>
            <a:r>
              <a:rPr lang="en-US" sz="4400" b="1" dirty="0">
                <a:latin typeface="+mj-lt"/>
              </a:rPr>
              <a:t>Muito obrigado!!</a:t>
            </a:r>
          </a:p>
          <a:p>
            <a:endParaRPr lang="en-US" sz="4400" b="1" i="1" dirty="0">
              <a:solidFill>
                <a:srgbClr val="0C2342"/>
              </a:solidFill>
              <a:latin typeface="+mj-lt"/>
              <a:ea typeface="+mj-ea"/>
              <a:cs typeface="+mj-cs"/>
            </a:endParaRPr>
          </a:p>
          <a:p>
            <a:endParaRPr lang="en-US" sz="4400" b="1" i="1" dirty="0">
              <a:solidFill>
                <a:srgbClr val="0C2342"/>
              </a:solidFill>
              <a:latin typeface="+mj-lt"/>
              <a:ea typeface="+mj-ea"/>
              <a:cs typeface="+mj-cs"/>
            </a:endParaRPr>
          </a:p>
          <a:p>
            <a:r>
              <a:rPr lang="en-US" sz="4400" b="1" i="1" dirty="0">
                <a:solidFill>
                  <a:srgbClr val="0C2342"/>
                </a:solidFill>
                <a:latin typeface="+mj-lt"/>
                <a:ea typeface="+mj-ea"/>
                <a:cs typeface="+mj-cs"/>
              </a:rPr>
              <a:t>cassio@scarpinellabueno.com.br</a:t>
            </a:r>
            <a:endParaRPr lang="pt-BR" sz="4400" b="1" i="1" dirty="0">
              <a:solidFill>
                <a:srgbClr val="0C2342"/>
              </a:solidFill>
              <a:latin typeface="+mj-lt"/>
              <a:ea typeface="+mj-ea"/>
              <a:cs typeface="+mj-cs"/>
            </a:endParaRPr>
          </a:p>
        </p:txBody>
      </p:sp>
    </p:spTree>
    <p:extLst>
      <p:ext uri="{BB962C8B-B14F-4D97-AF65-F5344CB8AC3E}">
        <p14:creationId xmlns:p14="http://schemas.microsoft.com/office/powerpoint/2010/main" val="2561663359"/>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647</Words>
  <Application>Microsoft Office PowerPoint</Application>
  <PresentationFormat>Widescreen</PresentationFormat>
  <Paragraphs>17</Paragraphs>
  <Slides>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8</vt:i4>
      </vt:variant>
    </vt:vector>
  </HeadingPairs>
  <TitlesOfParts>
    <vt:vector size="12" baseType="lpstr">
      <vt:lpstr>Arial</vt:lpstr>
      <vt:lpstr>Calibri</vt:lpstr>
      <vt:lpstr>Calibri Light</vt:lpstr>
      <vt:lpstr>Tema do Office</vt:lpstr>
      <vt:lpstr>MANDADO DE SEGURANÇA,  RESTITUIÇÃO DE INDÉBITO  E CUMPRIMENTO DE SENTENÇA</vt:lpstr>
      <vt:lpstr>Uma palavra sobre o “direito jurisprudencial” do CPC 2015</vt:lpstr>
      <vt:lpstr>STJ, 1ª Seção, EREsp 1.770.495/RS, rel. Min. Gurgel de Faria, j.un. 10.11.2021, DJe 17.12.2021  PROCESSUAL CIVIL E TRIBUTÁRIO. MANDADO DE SEGURANÇA. DIREITO À COMPENSAÇÃO. DECLARAÇÃO. SÚMULA 213 DO STJ. VALORES RECOLHIDOS ANTERIORMENTE À IMPETRAÇÃO NÃO ATINGIDOS PELA PRESCRIÇÃO. APROVEITAMENTO. POSSIBILIDADE.   1. O provimento alcançado em mandado de segurança que visa exclusivamente a declaração do direito à compensação tributária, nos termos da Súmula 213 do STJ, tem efeitos exclusivamente prospectivos, os quais somente serão sentidos posteriormente ao trânsito em julgado, quando da realização do efetivo encontro de contas, o qual está sujeito à fiscalização pela Administração Tributária.</vt:lpstr>
      <vt:lpstr>2. O reconhecimento do direito à compensação de eventuais indébitos recolhidos anteriormente à impetração ainda não atingidos pela prescrição não importa em produção de efeito patrimonial pretérito, vedado pela Súmula 271 do STF, visto que não há quantificação dos créditos a compensar e, por conseguinte, provimento condenatório em desfavor da Fazenda Pública à devolução de determinado valor, o qual deverá ser calculado posteriormente pelo contribuinte e pelo fisco no âmbito administrativo segundo o direito declarado judicialmente ao impetrante. </vt:lpstr>
      <vt:lpstr>3. Esta Corte Superior orienta que a impetração de mandado de segurança interrompe o prazo prescricional para o ajuizamento da ação de repetição de indébito, entendimento esse que, pela mesma ratio decidendi, permite concluir que tal interrupção também se opera para fins do exercício do direito à compensação declarado a ser exercido na esfera administrativa, de sorte que, quando do encontro de contas, o contribuinte poderá aproveitar o valor referente a indébitos recolhidos nos cinco anos anteriores à data da impetração.  4. Embargos de divergência providos.  </vt:lpstr>
      <vt:lpstr>5. Há precedentes também de minha relatoria no sentido acima exposto, mas o julgamento destes Embargos de Divergência levam-me a revisar tal entendimento. Isso porque, em Mandado de Segurança, a única forma de compatibilizar a jurisprudência do STJ com o enunciado da Súmula 271/STF é mediante a restrição à opção pela Repetição de Indébito, sob pena de, aí sim, admitir-se a utilização do writ para obtenção de efeitos patrimoniais pretéritos, como sucedâneo da Ação de Repetição de Indébito. Assim, a orientação jurisprudencial que admite, por livre opção do contribuinte, a utilização do título judicial para pleitear a compensação administrativa ou a restituição do indébito mediante pagamento em precatório (pela via judicial) deve ser aplicada nas decisões adotadas no julgamento da Ação de Conhecimento (Ações Declaratórias simples ou Ações Declaratórias/Anulatórias cumuladas com pedido condenatório na Repetição de Indébito), não em Mandado de Segurança.  6. Naturalmente, eventual desejo da parte de convolar a compensação em Repetição de Indébito demandará ajuizamento de Ação de Conhecimento com pedido condenatório nesse sentido, pois o Mandado de Segurança não pode ser empregado como sucedâneo da Ação de Cobrança. Precedentes do STJ.  (do voto-vista do Min. Herman Benjamin)</vt:lpstr>
      <vt:lpstr>Considerações finais - MS e reconhecimento do direito ao indébito Tributário - Cumprimento de sentença correlato - Art. 14 § 4º LMS c/c art. 515 I CPC - O devido contexto (fático e jurídico) da Súmula 461 STJ - EREsp 1.770.495/RS e os próximos capítulos (...) </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Caca de Oliveira</dc:creator>
  <cp:lastModifiedBy>Congresso IBET</cp:lastModifiedBy>
  <cp:revision>24</cp:revision>
  <dcterms:created xsi:type="dcterms:W3CDTF">2022-11-18T18:20:41Z</dcterms:created>
  <dcterms:modified xsi:type="dcterms:W3CDTF">2022-12-07T13:47:53Z</dcterms:modified>
</cp:coreProperties>
</file>