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02" r:id="rId3"/>
    <p:sldId id="629" r:id="rId4"/>
    <p:sldId id="782" r:id="rId5"/>
    <p:sldId id="784" r:id="rId6"/>
    <p:sldId id="271" r:id="rId7"/>
    <p:sldId id="272" r:id="rId8"/>
    <p:sldId id="802" r:id="rId9"/>
    <p:sldId id="282" r:id="rId10"/>
    <p:sldId id="803" r:id="rId11"/>
    <p:sldId id="285" r:id="rId12"/>
    <p:sldId id="286" r:id="rId13"/>
    <p:sldId id="270" r:id="rId14"/>
    <p:sldId id="786" r:id="rId15"/>
    <p:sldId id="787" r:id="rId16"/>
    <p:sldId id="788" r:id="rId17"/>
    <p:sldId id="804" r:id="rId18"/>
    <p:sldId id="284" r:id="rId19"/>
    <p:sldId id="619" r:id="rId20"/>
    <p:sldId id="622" r:id="rId21"/>
    <p:sldId id="627" r:id="rId22"/>
    <p:sldId id="626" r:id="rId23"/>
    <p:sldId id="628" r:id="rId24"/>
    <p:sldId id="779" r:id="rId25"/>
    <p:sldId id="789" r:id="rId26"/>
    <p:sldId id="790" r:id="rId27"/>
    <p:sldId id="791" r:id="rId28"/>
    <p:sldId id="740" r:id="rId29"/>
    <p:sldId id="277" r:id="rId30"/>
    <p:sldId id="269" r:id="rId31"/>
    <p:sldId id="800" r:id="rId32"/>
    <p:sldId id="805" r:id="rId33"/>
    <p:sldId id="296" r:id="rId34"/>
    <p:sldId id="792" r:id="rId35"/>
    <p:sldId id="801" r:id="rId36"/>
    <p:sldId id="26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6AD86-6B13-465F-9954-3F5B809814C0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29D09-CFAE-4C54-A34C-6FEB8995B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0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1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07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C103F-58EB-4F52-A4DB-33E28D70B49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06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713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00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80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C103F-58EB-4F52-A4DB-33E28D70B49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074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895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9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61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56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68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40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98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99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01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UF" type="tx">
  <p:cSld name="WUF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50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ublications.iadb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tf.jus.br/processos/detalhe.asp?incidente=430703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intiafernandes.curitiba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ublications.iadb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5762" y="2218588"/>
            <a:ext cx="9144000" cy="121041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SOLIDARIEDADE, SUSTENTABILIDADE E DIREITO DE ENERGIA EM FACE DA TRIBUTAÇÃO.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D0A482"/>
                </a:solidFill>
                <a:latin typeface="Calisto MT" panose="02040603050505030304" pitchFamily="18" charset="77"/>
              </a:rPr>
              <a:t>Cintia </a:t>
            </a:r>
            <a:r>
              <a:rPr lang="pt-BR" sz="2800" b="1" dirty="0" err="1">
                <a:solidFill>
                  <a:srgbClr val="D0A482"/>
                </a:solidFill>
                <a:latin typeface="Calisto MT" panose="02040603050505030304" pitchFamily="18" charset="77"/>
              </a:rPr>
              <a:t>Estefania</a:t>
            </a:r>
            <a:r>
              <a:rPr lang="pt-BR" sz="2800" b="1" dirty="0">
                <a:solidFill>
                  <a:srgbClr val="D0A482"/>
                </a:solidFill>
                <a:latin typeface="Calisto MT" panose="02040603050505030304" pitchFamily="18" charset="77"/>
              </a:rPr>
              <a:t> Fernandes</a:t>
            </a:r>
          </a:p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D0A482"/>
                </a:solidFill>
                <a:latin typeface="Calisto MT" panose="02040603050505030304" pitchFamily="18" charset="77"/>
              </a:rPr>
              <a:t>@</a:t>
            </a:r>
            <a:r>
              <a:rPr lang="pt-BR" sz="2800" b="1" dirty="0" err="1">
                <a:solidFill>
                  <a:srgbClr val="D0A482"/>
                </a:solidFill>
                <a:latin typeface="Calisto MT" panose="02040603050505030304" pitchFamily="18" charset="77"/>
              </a:rPr>
              <a:t>cintiaestefaniafernandes</a:t>
            </a:r>
            <a:endParaRPr lang="pt-BR" sz="2800" b="1" dirty="0">
              <a:solidFill>
                <a:srgbClr val="D0A482"/>
              </a:solidFill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318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8332" y="1693870"/>
            <a:ext cx="466768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DIREITO DE ENERGIA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4800" b="1" dirty="0"/>
            </a:br>
            <a:r>
              <a:rPr lang="pt-BR" sz="3200" b="1" dirty="0"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ovimento transacional do setor energético para uma economia de baixo carbono </a:t>
            </a:r>
            <a:r>
              <a:rPr lang="pt-BR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</a:t>
            </a:r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Estado (COP27)</a:t>
            </a:r>
            <a:endParaRPr lang="en-US" sz="4800" b="1" dirty="0"/>
          </a:p>
        </p:txBody>
      </p:sp>
      <p:pic>
        <p:nvPicPr>
          <p:cNvPr id="2050" name="Picture 2" descr="Energia eólica é a mais promissora para o Brasil - Ecoa">
            <a:extLst>
              <a:ext uri="{FF2B5EF4-FFF2-40B4-BE49-F238E27FC236}">
                <a16:creationId xmlns:a16="http://schemas.microsoft.com/office/drawing/2014/main" id="{EF41182E-C185-7AFB-3C8A-18AF3515D0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5168" b="2"/>
          <a:stretch/>
        </p:blipFill>
        <p:spPr bwMode="auto">
          <a:xfrm>
            <a:off x="20" y="10"/>
            <a:ext cx="545365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BEC7A-9DCC-E8D3-FCFD-7F6A090A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5453650" cy="304801"/>
          </a:xfr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14. ALENCAR, Yanko Marcius de Xavier; GUIMARÃES, Patrícia Borba Vilar; JÚNIOR, Evilásio Galdino de Araújo. Direito à cidade e energia: a regulação jurídica de smart grids no Brasil. Revista de Direito da Cidade, , v. 11, n. 4, p. 525-526.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15. Ibid., p. 528.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16. Ibid., p. 528.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A937D3-822E-03B0-1425-0D51EC78ED6C}"/>
              </a:ext>
            </a:extLst>
          </p:cNvPr>
          <p:cNvSpPr txBox="1"/>
          <p:nvPr/>
        </p:nvSpPr>
        <p:spPr>
          <a:xfrm>
            <a:off x="7759940" y="6290549"/>
            <a:ext cx="394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Divulgação/</a:t>
            </a:r>
            <a:r>
              <a:rPr lang="pt-BR" dirty="0" err="1"/>
              <a:t>ABEEólica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12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889" y="9487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GERAÇÃO DE ENERGIA NO Brasil – 9º. MAIOR PRODUTOR – 4º. PRODUTOR RENOVÁVEL DO MUNDO – 84% DO FORNECIMENTO DE ENERGIA RENOVÁVEL (MATRIZ DESCARBONIZADA)– LIMPA </a:t>
            </a:r>
            <a:r>
              <a:rPr lang="pt-BR" sz="2800" b="1" dirty="0" err="1">
                <a:solidFill>
                  <a:srgbClr val="FFFF00"/>
                </a:solidFill>
              </a:rPr>
              <a:t>X</a:t>
            </a:r>
            <a:r>
              <a:rPr lang="pt-BR" sz="2800" b="1" dirty="0">
                <a:solidFill>
                  <a:srgbClr val="FFFF00"/>
                </a:solidFill>
              </a:rPr>
              <a:t> 75% DE ENERGIA FÓSSIL –OUTROS PAÍSES OCDE)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451" y="2461333"/>
            <a:ext cx="11636477" cy="1935333"/>
          </a:xfrm>
        </p:spPr>
        <p:txBody>
          <a:bodyPr>
            <a:normAutofit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 acordo com informações do Balanço de Geração de Consumo de 2021, publicado em janeiro de 2022 e produzido pela Câmara de Comercialização de Energia Elétrica, a geração de energia no Brasil cresce a cada ano, com crescimento de 4,1% na geração total do ano de 2020 para o ano de 2021.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6D431-9380-1179-6B60-29A4186B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93" y="3792841"/>
            <a:ext cx="5948236" cy="295806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0254A8-59EB-A00E-F425-E38A265136A3}"/>
              </a:ext>
            </a:extLst>
          </p:cNvPr>
          <p:cNvSpPr txBox="1"/>
          <p:nvPr/>
        </p:nvSpPr>
        <p:spPr>
          <a:xfrm>
            <a:off x="714245" y="4172810"/>
            <a:ext cx="48152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 mesmo documento informa que, dentre as fontes, houve crescimento de 42,5% da energia térmica; de 27,1% da energia eólica; e de 29,4% da energia solar. A produção de energia hidráulica diminuiu 8,8%, situação derivada do período de escassez hídrica.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E75851-6144-EB13-63E6-810FBAA2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93" y="3792840"/>
            <a:ext cx="5948235" cy="29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722" y="803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CONSUMO DE ENERGIA NO BRASIL – 9º. MAIOR – 87 MILHÕES DE CONSUMIDORES – 169.914KM LINHAS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761" y="1981125"/>
            <a:ext cx="11636477" cy="2073371"/>
          </a:xfrm>
        </p:spPr>
        <p:txBody>
          <a:bodyPr>
            <a:normAutofit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 mesmo documento informa que o consumo também aumentou em 4,1% no período de 2020 a 2021. A utilização foi muito superior nos meses de abril a junho, devido às medidas de restrição destinadas ao combate à Covid-19.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3CB68A-3232-B699-6E44-A4AA66928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6" y="3601844"/>
            <a:ext cx="9953630" cy="3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5AC1AA9-2A3C-EC70-37B4-B089060FFA97}"/>
              </a:ext>
            </a:extLst>
          </p:cNvPr>
          <p:cNvSpPr txBox="1">
            <a:spLocks/>
          </p:cNvSpPr>
          <p:nvPr/>
        </p:nvSpPr>
        <p:spPr>
          <a:xfrm>
            <a:off x="0" y="1436368"/>
            <a:ext cx="12009895" cy="5557644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A MATRIZ ENERGÉTICA DO MUNDO, EM 2019 – 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37,8% CARVÃO; 32,2% FONTES DE BAIXO CARBONO; 25,9% GÁS NATURAL; </a:t>
            </a:r>
            <a:r>
              <a:rPr lang="pt-BR" sz="2800" b="1" dirty="0">
                <a:solidFill>
                  <a:srgbClr val="FFFF00"/>
                </a:solidFill>
              </a:rPr>
              <a:t>23,2% ENERGIAS RENOVÁVEIS; </a:t>
            </a:r>
            <a:r>
              <a:rPr lang="pt-BR" sz="2800" b="1" dirty="0">
                <a:solidFill>
                  <a:schemeClr val="bg1"/>
                </a:solidFill>
              </a:rPr>
              <a:t>E 2,8% PETRÓLEO.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De 1990 a 2019, houve um </a:t>
            </a:r>
            <a:r>
              <a:rPr lang="pt-BR" sz="2800" b="1" dirty="0">
                <a:solidFill>
                  <a:srgbClr val="FFFF00"/>
                </a:solidFill>
              </a:rPr>
              <a:t>aumento de 65,79% na produção de energia mundial </a:t>
            </a:r>
            <a:r>
              <a:rPr lang="pt-BR" sz="2800" b="1" dirty="0">
                <a:solidFill>
                  <a:schemeClr val="bg1"/>
                </a:solidFill>
              </a:rPr>
              <a:t>e um </a:t>
            </a:r>
            <a:r>
              <a:rPr lang="pt-BR" sz="2800" b="1" dirty="0">
                <a:solidFill>
                  <a:srgbClr val="FFFF00"/>
                </a:solidFill>
              </a:rPr>
              <a:t>aumento de 129,67% no consumo de energia mundial.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Neste mesmo período, a emissão de gás carbônico aumentou em 63,92%.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FF00"/>
                </a:solidFill>
              </a:rPr>
              <a:t>TRIBUTAÇÃO – SMART TAX CITY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sz="700" baseline="300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1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F5E5E2F-E78B-AFD8-F239-80DAEBE7EB3A}"/>
              </a:ext>
            </a:extLst>
          </p:cNvPr>
          <p:cNvSpPr txBox="1">
            <a:spLocks/>
          </p:cNvSpPr>
          <p:nvPr/>
        </p:nvSpPr>
        <p:spPr>
          <a:xfrm>
            <a:off x="0" y="1064808"/>
            <a:ext cx="4999915" cy="7535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DIREITO À CIDADE </a:t>
            </a:r>
            <a:b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SOLIDÁRIA e SUSTENTÁVEL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18E3DE9-8924-808E-3D96-CCE7EA9E9F28}"/>
              </a:ext>
            </a:extLst>
          </p:cNvPr>
          <p:cNvSpPr txBox="1">
            <a:spLocks/>
          </p:cNvSpPr>
          <p:nvPr/>
        </p:nvSpPr>
        <p:spPr>
          <a:xfrm>
            <a:off x="2294163" y="2900010"/>
            <a:ext cx="7603674" cy="20109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CONSTITUIÇÃO FEDERAL DE 1988 </a:t>
            </a:r>
            <a:r>
              <a:rPr lang="pt-BR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novo paradigma - FUNÇÃO SOCIAL e AMBIENTAL DA PROPRIEDADE e da CIDADE - SUSTENTABILIDADE como princípio (art. 3º, 5º, XXIII, 6º., 20, VIII, 23, VI, 30, VIII, 170, VI, 182, 225CF.</a:t>
            </a:r>
          </a:p>
          <a:p>
            <a:pPr algn="ctr"/>
            <a:endParaRPr lang="pt-BR" sz="2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t-BR" sz="2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DIGNIDADE DA PESSOA URBANA   </a:t>
            </a:r>
            <a:r>
              <a:rPr lang="pt-B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(DANIELA LIBÓRIO).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A6E3E0-ECF2-E47F-9AEF-CC020109F67E}"/>
              </a:ext>
            </a:extLst>
          </p:cNvPr>
          <p:cNvSpPr txBox="1"/>
          <p:nvPr/>
        </p:nvSpPr>
        <p:spPr>
          <a:xfrm>
            <a:off x="2499957" y="2253679"/>
            <a:ext cx="6989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b="1" dirty="0"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SMART TAX CITY – TRIBUTAÇÃO VERDE E AZUL</a:t>
            </a:r>
          </a:p>
        </p:txBody>
      </p:sp>
    </p:spTree>
    <p:extLst>
      <p:ext uri="{BB962C8B-B14F-4D97-AF65-F5344CB8AC3E}">
        <p14:creationId xmlns:p14="http://schemas.microsoft.com/office/powerpoint/2010/main" val="138053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F5E5E2F-E78B-AFD8-F239-80DAEBE7EB3A}"/>
              </a:ext>
            </a:extLst>
          </p:cNvPr>
          <p:cNvSpPr txBox="1">
            <a:spLocks/>
          </p:cNvSpPr>
          <p:nvPr/>
        </p:nvSpPr>
        <p:spPr>
          <a:xfrm>
            <a:off x="-295991" y="1005625"/>
            <a:ext cx="4999915" cy="7535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DIREITO À CIDADE </a:t>
            </a:r>
            <a:b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SOLIDÁRIA e SUSTENTÁVEL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18E3DE9-8924-808E-3D96-CCE7EA9E9F28}"/>
              </a:ext>
            </a:extLst>
          </p:cNvPr>
          <p:cNvSpPr txBox="1">
            <a:spLocks/>
          </p:cNvSpPr>
          <p:nvPr/>
        </p:nvSpPr>
        <p:spPr>
          <a:xfrm>
            <a:off x="2294163" y="2514961"/>
            <a:ext cx="7603674" cy="20109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D3F43D-94C7-FE5B-D7E2-AA1B3384FF86}"/>
              </a:ext>
            </a:extLst>
          </p:cNvPr>
          <p:cNvSpPr txBox="1"/>
          <p:nvPr/>
        </p:nvSpPr>
        <p:spPr>
          <a:xfrm>
            <a:off x="1003610" y="1759159"/>
            <a:ext cx="957889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600" b="1" dirty="0"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SMART TAX CITY – TRIBUTAÇÃO VERDE E AZUL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Estatuto da Cidade – Lei 10.257/2001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, art. 2º </a:t>
            </a:r>
            <a:r>
              <a:rPr lang="pt-BR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e VIII, </a:t>
            </a:r>
            <a:r>
              <a:rPr lang="pt-BR" sz="2400" b="1" dirty="0">
                <a:solidFill>
                  <a:srgbClr val="92D050"/>
                </a:solidFill>
                <a:latin typeface="Cambria" panose="02040503050406030204" pitchFamily="18" charset="0"/>
              </a:rPr>
              <a:t>cidades sustentáveis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e a compatibilização da expansão urbana com a sustentabilidade ambiental, social e econômica.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Art. 4º, IV, instrumentos tributários e financeiros (IPTU, CME, benefícios fiscais).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Mitigação de Impactos de mudanças climáticas – 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DIREITO DE ENERGIA </a:t>
            </a:r>
          </a:p>
        </p:txBody>
      </p:sp>
    </p:spTree>
    <p:extLst>
      <p:ext uri="{BB962C8B-B14F-4D97-AF65-F5344CB8AC3E}">
        <p14:creationId xmlns:p14="http://schemas.microsoft.com/office/powerpoint/2010/main" val="343877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F5E5E2F-E78B-AFD8-F239-80DAEBE7EB3A}"/>
              </a:ext>
            </a:extLst>
          </p:cNvPr>
          <p:cNvSpPr txBox="1">
            <a:spLocks/>
          </p:cNvSpPr>
          <p:nvPr/>
        </p:nvSpPr>
        <p:spPr>
          <a:xfrm>
            <a:off x="-571695" y="806847"/>
            <a:ext cx="4999915" cy="7535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DIREITO À CIDADE </a:t>
            </a:r>
            <a:b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SOLIDÁRIA e SUSTENTÁVEL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18E3DE9-8924-808E-3D96-CCE7EA9E9F28}"/>
              </a:ext>
            </a:extLst>
          </p:cNvPr>
          <p:cNvSpPr txBox="1">
            <a:spLocks/>
          </p:cNvSpPr>
          <p:nvPr/>
        </p:nvSpPr>
        <p:spPr>
          <a:xfrm>
            <a:off x="2294163" y="2514961"/>
            <a:ext cx="7603674" cy="20109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9D7A0CA-1DE0-AF07-98D5-BA8D280D23F9}"/>
              </a:ext>
            </a:extLst>
          </p:cNvPr>
          <p:cNvSpPr txBox="1">
            <a:spLocks/>
          </p:cNvSpPr>
          <p:nvPr/>
        </p:nvSpPr>
        <p:spPr>
          <a:xfrm>
            <a:off x="0" y="1560381"/>
            <a:ext cx="10708153" cy="273136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DIRETIVA 2003/96 – CONSELHO DA UNIÃO EUROPEIA – TRIBUTAÇÃO DOS PRODUTOS ENERGÉTICOS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OCDE – TRIBUTAÇÃO AMBIENTAL – POLÍTICA AMBIENTAL – BRASIL DEPENDE 56% DE ENERGIA NÃO RENOVÁVEL – PAÍSES DA OCDE – DEPENDEM 92% (PETRÓLEO, URÂNIO E GÁS NATURAL) </a:t>
            </a:r>
          </a:p>
        </p:txBody>
      </p:sp>
    </p:spTree>
    <p:extLst>
      <p:ext uri="{BB962C8B-B14F-4D97-AF65-F5344CB8AC3E}">
        <p14:creationId xmlns:p14="http://schemas.microsoft.com/office/powerpoint/2010/main" val="347005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F5E5E2F-E78B-AFD8-F239-80DAEBE7EB3A}"/>
              </a:ext>
            </a:extLst>
          </p:cNvPr>
          <p:cNvSpPr txBox="1">
            <a:spLocks/>
          </p:cNvSpPr>
          <p:nvPr/>
        </p:nvSpPr>
        <p:spPr>
          <a:xfrm>
            <a:off x="-571695" y="806847"/>
            <a:ext cx="4999915" cy="7535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DIREITO À CIDADE </a:t>
            </a:r>
            <a:b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2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SOLIDÁRIA e SUSTENTÁVEL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18E3DE9-8924-808E-3D96-CCE7EA9E9F28}"/>
              </a:ext>
            </a:extLst>
          </p:cNvPr>
          <p:cNvSpPr txBox="1">
            <a:spLocks/>
          </p:cNvSpPr>
          <p:nvPr/>
        </p:nvSpPr>
        <p:spPr>
          <a:xfrm>
            <a:off x="2294163" y="2514961"/>
            <a:ext cx="7603674" cy="20109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9D7A0CA-1DE0-AF07-98D5-BA8D280D23F9}"/>
              </a:ext>
            </a:extLst>
          </p:cNvPr>
          <p:cNvSpPr txBox="1">
            <a:spLocks/>
          </p:cNvSpPr>
          <p:nvPr/>
        </p:nvSpPr>
        <p:spPr>
          <a:xfrm>
            <a:off x="512956" y="1794557"/>
            <a:ext cx="10708153" cy="273136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Nova Agenda Urbana, “Habitat III</a:t>
            </a:r>
            <a:r>
              <a:rPr lang="pt-BR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- Conferência das Nações Unidas (Habitat III), Quito (Equador), em 20.10.2016  - </a:t>
            </a:r>
            <a: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Direito à Cidade </a:t>
            </a:r>
            <a:endParaRPr lang="pt-BR" sz="2800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t-BR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Agenda 2030 -&gt; 17 ODS</a:t>
            </a:r>
            <a:r>
              <a:rPr lang="pt-BR" sz="28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 - 11 </a:t>
            </a:r>
            <a:r>
              <a:rPr lang="pt-BR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“CIDADES E COMUNIDADES SUSTENTÁVEIS” – INCLUSIVAS – RESILIENTES - SEGURAS</a:t>
            </a:r>
            <a:endParaRPr lang="pt-BR" sz="2800" b="1" dirty="0">
              <a:solidFill>
                <a:srgbClr val="00206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19922-F6F0-6D05-657D-200A505F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2082487"/>
            <a:ext cx="4581144" cy="2174758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  <a:b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2030 </a:t>
            </a:r>
            <a:b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OBJETIVOS</a:t>
            </a:r>
            <a:b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1, </a:t>
            </a:r>
            <a:r>
              <a:rPr lang="pt-BR" sz="4798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pt-BR" sz="4798" b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9, 10, </a:t>
            </a:r>
            <a:r>
              <a:rPr lang="pt-BR" sz="4798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11, 13, 15,16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52CE62-868B-F73D-90BB-BBCE4D55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882" y="6337944"/>
            <a:ext cx="3487729" cy="30464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Imagem: https://brasil.un.org/pt-br/sdgs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D844C5-9270-A62C-E7B2-EB847AFB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655" y="791737"/>
            <a:ext cx="6657278" cy="58508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934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D1598BA-7D76-499C-A3FD-F9A01C2BD69D}"/>
              </a:ext>
            </a:extLst>
          </p:cNvPr>
          <p:cNvSpPr txBox="1"/>
          <p:nvPr/>
        </p:nvSpPr>
        <p:spPr>
          <a:xfrm>
            <a:off x="2254445" y="1554059"/>
            <a:ext cx="8346022" cy="4523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43">
              <a:defRPr/>
            </a:pPr>
            <a:r>
              <a:rPr lang="pt-BR" sz="2799" b="1" dirty="0">
                <a:solidFill>
                  <a:schemeClr val="bg1"/>
                </a:solidFill>
                <a:latin typeface="Calibri" panose="020F0502020204030204"/>
              </a:rPr>
              <a:t>SUSTENTABILIDADE</a:t>
            </a:r>
          </a:p>
          <a:p>
            <a:pPr algn="ctr" defTabSz="913943">
              <a:defRPr/>
            </a:pPr>
            <a:r>
              <a:rPr lang="pt-BR" sz="1599" b="1" dirty="0">
                <a:solidFill>
                  <a:schemeClr val="bg1"/>
                </a:solidFill>
                <a:latin typeface="Calibri" panose="020F0502020204030204"/>
              </a:rPr>
              <a:t>Emergência Climática</a:t>
            </a:r>
          </a:p>
          <a:p>
            <a:pPr algn="ctr" defTabSz="913943">
              <a:defRPr/>
            </a:pPr>
            <a:r>
              <a:rPr lang="pt-BR" sz="1599" b="1" dirty="0">
                <a:solidFill>
                  <a:schemeClr val="bg1"/>
                </a:solidFill>
                <a:latin typeface="Calibri" panose="020F0502020204030204"/>
              </a:rPr>
              <a:t>David </a:t>
            </a:r>
            <a:r>
              <a:rPr lang="pt-BR" sz="1599" b="1" dirty="0" err="1">
                <a:solidFill>
                  <a:schemeClr val="bg1"/>
                </a:solidFill>
                <a:latin typeface="Calibri" panose="020F0502020204030204"/>
              </a:rPr>
              <a:t>Nelles</a:t>
            </a:r>
            <a:r>
              <a:rPr lang="pt-BR" sz="1599" b="1" dirty="0">
                <a:solidFill>
                  <a:schemeClr val="bg1"/>
                </a:solidFill>
                <a:latin typeface="Calibri" panose="020F0502020204030204"/>
              </a:rPr>
              <a:t> e Christian </a:t>
            </a:r>
            <a:r>
              <a:rPr lang="pt-BR" sz="1599" b="1" dirty="0" err="1">
                <a:solidFill>
                  <a:schemeClr val="bg1"/>
                </a:solidFill>
                <a:latin typeface="Calibri" panose="020F0502020204030204"/>
              </a:rPr>
              <a:t>Serrer</a:t>
            </a:r>
            <a:endParaRPr lang="pt-BR" sz="1599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endParaRPr lang="pt-BR" sz="1599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endParaRPr lang="pt-BR" sz="1999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“POLUIÇÃO NO MUNDO,</a:t>
            </a:r>
          </a:p>
          <a:p>
            <a:pPr algn="ctr" defTabSz="913943"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AQUECIMENTO GLOBAL</a:t>
            </a:r>
          </a:p>
          <a:p>
            <a:pPr algn="ctr" defTabSz="913943"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TECNOLOGIAS E SOLUÇÕES CRIATIVAS PARA EVITAR MÚLTIPLOS DANOS URBANOS”</a:t>
            </a:r>
          </a:p>
          <a:p>
            <a:pPr algn="ctr" defTabSz="913943">
              <a:defRPr/>
            </a:pPr>
            <a:endParaRPr lang="pt-BR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3943">
              <a:defRPr/>
            </a:pPr>
            <a:endParaRPr lang="pt-BR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pt-BR" sz="2400" b="1" dirty="0">
                <a:solidFill>
                  <a:srgbClr val="FFFF00"/>
                </a:solidFill>
                <a:latin typeface="Calibri" panose="020F0502020204030204"/>
              </a:rPr>
              <a:t>TRIBUTAÇÃO AMBIENTAL – DIREITO DE ENERGIA</a:t>
            </a:r>
          </a:p>
          <a:p>
            <a:pPr algn="ctr" defTabSz="913943">
              <a:defRPr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/>
              </a:rPr>
              <a:t>SMART (TAX) CITY</a:t>
            </a:r>
          </a:p>
        </p:txBody>
      </p:sp>
      <p:pic>
        <p:nvPicPr>
          <p:cNvPr id="7" name="Picture 2" descr="MUDANÇA CLIMÁTICA: OS FATOS COMO VOCÊ NUNCA VIU ANTES -  martinsfontespaulista">
            <a:extLst>
              <a:ext uri="{FF2B5EF4-FFF2-40B4-BE49-F238E27FC236}">
                <a16:creationId xmlns:a16="http://schemas.microsoft.com/office/drawing/2014/main" id="{11419555-4F5C-48E1-8935-C258CCAC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1035273"/>
            <a:ext cx="1724385" cy="24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120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3889" y="5784793"/>
            <a:ext cx="9771281" cy="1533488"/>
          </a:xfrm>
        </p:spPr>
        <p:txBody>
          <a:bodyPr>
            <a:normAutofit fontScale="90000"/>
          </a:bodyPr>
          <a:lstStyle/>
          <a:p>
            <a:r>
              <a:rPr lang="pt-BR" sz="2200" b="1" dirty="0"/>
              <a:t>Procuradora do Município de Curitiba-PR, Brasil. Doutora (PhD) em Gestão Urbana</a:t>
            </a:r>
            <a:br>
              <a:rPr lang="pt-BR" sz="2200" b="1" dirty="0"/>
            </a:br>
            <a:r>
              <a:rPr lang="pt-BR" sz="2200" b="1" dirty="0"/>
              <a:t>(PUCPR); Mestre em Direito do Estado (UFPR); Professora do Programa da</a:t>
            </a:r>
            <a:br>
              <a:rPr lang="pt-BR" sz="2200" b="1" dirty="0"/>
            </a:br>
            <a:r>
              <a:rPr lang="pt-BR" sz="2200" b="1" dirty="0"/>
              <a:t>América Latina e Caribe do Lincoln </a:t>
            </a:r>
            <a:r>
              <a:rPr lang="pt-BR" sz="2200" b="1" dirty="0" err="1"/>
              <a:t>Institute</a:t>
            </a:r>
            <a:r>
              <a:rPr lang="pt-BR" sz="2200" b="1" dirty="0"/>
              <a:t> </a:t>
            </a:r>
            <a:r>
              <a:rPr lang="pt-BR" sz="2200" b="1" dirty="0" err="1"/>
              <a:t>of</a:t>
            </a:r>
            <a:r>
              <a:rPr lang="pt-BR" sz="2200" b="1" dirty="0"/>
              <a:t> Land </a:t>
            </a:r>
            <a:r>
              <a:rPr lang="pt-BR" sz="2200" b="1" dirty="0" err="1"/>
              <a:t>Policy</a:t>
            </a:r>
            <a:r>
              <a:rPr lang="pt-BR" sz="2200" b="1" dirty="0"/>
              <a:t> (EUA-MA); da UNED (Espanha); do IBET; ; Professora do Ministério</a:t>
            </a:r>
            <a:br>
              <a:rPr lang="pt-BR" sz="2200" b="1" dirty="0"/>
            </a:br>
            <a:r>
              <a:rPr lang="pt-BR" sz="2200" b="1" dirty="0"/>
              <a:t>de Desenvolvimento Regional (Ministério das Cidades - Programa Nacional</a:t>
            </a:r>
            <a:br>
              <a:rPr lang="pt-BR" sz="2200" b="1" dirty="0"/>
            </a:br>
            <a:r>
              <a:rPr lang="pt-BR" sz="2200" b="1" dirty="0"/>
              <a:t>de Capacitação das Cidades); Membro do GT JICA Japão (LR Curitiba),</a:t>
            </a:r>
            <a:br>
              <a:rPr lang="pt-BR" sz="2200" b="1" dirty="0"/>
            </a:br>
            <a:r>
              <a:rPr lang="pt-BR" sz="2200" b="1" dirty="0"/>
              <a:t>Consultora da ONU-habitat (Equador-LOT); Vice-presidente da Comissão Especial de Direito Urbanístico do Conselho</a:t>
            </a:r>
            <a:br>
              <a:rPr lang="pt-BR" sz="2200" b="1" dirty="0"/>
            </a:br>
            <a:r>
              <a:rPr lang="pt-BR" sz="2200" b="1" dirty="0"/>
              <a:t>Federal da OAB; Coordenadora de Direito Público da ESAPR; Consultora do Conselho da Cidade de Curitiba</a:t>
            </a:r>
            <a:br>
              <a:rPr lang="pt-BR" sz="2200" b="1" dirty="0"/>
            </a:br>
            <a:r>
              <a:rPr lang="pt-BR" sz="2200" b="1" dirty="0"/>
              <a:t>(CONCITIBA). Autora do livro IPTU. Texto e Contexto. </a:t>
            </a:r>
            <a:r>
              <a:rPr lang="pt-BR" sz="2200" b="1" dirty="0" err="1"/>
              <a:t>Quartier</a:t>
            </a:r>
            <a:r>
              <a:rPr lang="pt-BR" sz="2200" b="1" dirty="0"/>
              <a:t> </a:t>
            </a:r>
            <a:r>
              <a:rPr lang="pt-BR" sz="2200" b="1" dirty="0" err="1"/>
              <a:t>Latin</a:t>
            </a:r>
            <a:r>
              <a:rPr lang="pt-BR" sz="2200" b="1" dirty="0"/>
              <a:t>, São</a:t>
            </a:r>
            <a:br>
              <a:rPr lang="pt-BR" sz="2200" b="1" dirty="0"/>
            </a:br>
            <a:br>
              <a:rPr lang="pt-BR" sz="2200" b="1" dirty="0"/>
            </a:br>
            <a:r>
              <a:rPr lang="pt-BR" sz="2200" b="1" dirty="0"/>
              <a:t>Paulo, 448 p.</a:t>
            </a:r>
            <a:br>
              <a:rPr lang="pt-BR" sz="2200" b="1" dirty="0"/>
            </a:br>
            <a:br>
              <a:rPr lang="pt-BR" sz="6000" b="1" dirty="0"/>
            </a:br>
            <a:r>
              <a:rPr lang="pt-BR" sz="2000" b="1" dirty="0">
                <a:solidFill>
                  <a:srgbClr val="D0A482"/>
                </a:solidFill>
              </a:rPr>
              <a:t>@</a:t>
            </a:r>
            <a:r>
              <a:rPr lang="pt-BR" sz="2000" b="1" dirty="0" err="1">
                <a:solidFill>
                  <a:srgbClr val="D0A482"/>
                </a:solidFill>
              </a:rPr>
              <a:t>cintiaestefaniafernandes</a:t>
            </a:r>
            <a:br>
              <a:rPr lang="pt-BR" sz="6000" b="1" dirty="0">
                <a:solidFill>
                  <a:srgbClr val="D0A482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7868"/>
            <a:ext cx="11987561" cy="7971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D0A482"/>
                </a:solidFill>
              </a:rPr>
              <a:t>Cintia </a:t>
            </a:r>
            <a:r>
              <a:rPr lang="pt-BR" sz="3200" b="1" dirty="0" err="1">
                <a:solidFill>
                  <a:srgbClr val="D0A482"/>
                </a:solidFill>
              </a:rPr>
              <a:t>Estefania</a:t>
            </a:r>
            <a:r>
              <a:rPr lang="pt-BR" sz="3200" b="1" dirty="0">
                <a:solidFill>
                  <a:srgbClr val="D0A482"/>
                </a:solidFill>
              </a:rPr>
              <a:t> Fernandes</a:t>
            </a:r>
          </a:p>
        </p:txBody>
      </p:sp>
    </p:spTree>
    <p:extLst>
      <p:ext uri="{BB962C8B-B14F-4D97-AF65-F5344CB8AC3E}">
        <p14:creationId xmlns:p14="http://schemas.microsoft.com/office/powerpoint/2010/main" val="155699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DF2FBAB-96BB-42B3-94FC-2B2B3B6EBC43}"/>
              </a:ext>
            </a:extLst>
          </p:cNvPr>
          <p:cNvSpPr txBox="1"/>
          <p:nvPr/>
        </p:nvSpPr>
        <p:spPr>
          <a:xfrm>
            <a:off x="7739916" y="3456878"/>
            <a:ext cx="3914352" cy="676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43">
              <a:defRPr/>
            </a:pPr>
            <a:r>
              <a:rPr lang="pt-BR" sz="1799" b="1" dirty="0">
                <a:solidFill>
                  <a:srgbClr val="FFFF00"/>
                </a:solidFill>
                <a:latin typeface="Calibri" panose="020F0502020204030204"/>
              </a:rPr>
              <a:t>RANKING DE PAÍSES POR INCENTIVOS TRIBUTÁRIOS </a:t>
            </a:r>
            <a:r>
              <a:rPr lang="pt-BR" sz="1999" b="1" dirty="0">
                <a:solidFill>
                  <a:srgbClr val="FFFF00"/>
                </a:solidFill>
                <a:latin typeface="Calibri" panose="020F0502020204030204"/>
              </a:rPr>
              <a:t>AMBIENTAIS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0301053-704F-4968-A787-605211A0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2" y="802888"/>
            <a:ext cx="6811320" cy="55421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69C3CA5-BB34-45D8-8553-904EBE97DB99}"/>
              </a:ext>
            </a:extLst>
          </p:cNvPr>
          <p:cNvSpPr txBox="1"/>
          <p:nvPr/>
        </p:nvSpPr>
        <p:spPr>
          <a:xfrm>
            <a:off x="2510753" y="6488925"/>
            <a:ext cx="3892798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43">
              <a:defRPr/>
            </a:pPr>
            <a:r>
              <a:rPr lang="pt-BR" sz="8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OCDE (2013). Nota: El primer lugar </a:t>
            </a:r>
            <a:r>
              <a:rPr lang="pt-BR" sz="8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refiere-se</a:t>
            </a:r>
            <a:r>
              <a:rPr lang="pt-BR" sz="8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 </a:t>
            </a:r>
            <a:r>
              <a:rPr lang="pt-BR" sz="8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el</a:t>
            </a:r>
            <a:r>
              <a:rPr lang="pt-BR" sz="8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país que </a:t>
            </a:r>
            <a:r>
              <a:rPr lang="pt-BR" sz="899" b="1" dirty="0">
                <a:solidFill>
                  <a:prstClr val="black"/>
                </a:solidFill>
                <a:latin typeface="Calibri" panose="020F0502020204030204"/>
              </a:rPr>
              <a:t>concede más medidas de incentivos </a:t>
            </a:r>
            <a:r>
              <a:rPr lang="pt-BR" sz="899" b="1" dirty="0" err="1">
                <a:solidFill>
                  <a:prstClr val="black"/>
                </a:solidFill>
                <a:latin typeface="Calibri" panose="020F0502020204030204"/>
              </a:rPr>
              <a:t>con</a:t>
            </a:r>
            <a:r>
              <a:rPr lang="pt-BR" sz="899" b="1" dirty="0">
                <a:solidFill>
                  <a:prstClr val="black"/>
                </a:solidFill>
                <a:latin typeface="Calibri" panose="020F0502020204030204"/>
              </a:rPr>
              <a:t> fines </a:t>
            </a:r>
            <a:r>
              <a:rPr lang="pt-BR" sz="899" b="1" dirty="0" err="1">
                <a:solidFill>
                  <a:prstClr val="black"/>
                </a:solidFill>
                <a:latin typeface="Calibri" panose="020F0502020204030204"/>
              </a:rPr>
              <a:t>ambientales</a:t>
            </a:r>
            <a:r>
              <a:rPr lang="pt-BR" sz="899" b="1" dirty="0">
                <a:solidFill>
                  <a:prstClr val="black"/>
                </a:solidFill>
                <a:latin typeface="Calibri" panose="020F0502020204030204"/>
              </a:rPr>
              <a:t>.   </a:t>
            </a:r>
            <a:endParaRPr lang="pt-BR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77248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F979153-8D36-4D42-A0BA-F6618F098779}"/>
              </a:ext>
            </a:extLst>
          </p:cNvPr>
          <p:cNvSpPr txBox="1"/>
          <p:nvPr/>
        </p:nvSpPr>
        <p:spPr>
          <a:xfrm>
            <a:off x="6893468" y="3467434"/>
            <a:ext cx="4138524" cy="676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43">
              <a:defRPr/>
            </a:pPr>
            <a:r>
              <a:rPr lang="pt-BR" sz="1799" b="1" dirty="0">
                <a:solidFill>
                  <a:srgbClr val="FFFF00"/>
                </a:solidFill>
                <a:latin typeface="Calibri" panose="020F0502020204030204"/>
              </a:rPr>
              <a:t>RANKING DE PAÍSES POR DESINCENTIVOS TRIBUTÁRIOS </a:t>
            </a:r>
            <a:r>
              <a:rPr lang="pt-BR" sz="1999" b="1" dirty="0">
                <a:solidFill>
                  <a:srgbClr val="FFFF00"/>
                </a:solidFill>
                <a:latin typeface="Calibri" panose="020F0502020204030204"/>
              </a:rPr>
              <a:t>AMBIENTAIS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0D19CA-F015-4C7E-8C55-A7A81729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8" y="836341"/>
            <a:ext cx="5526651" cy="53637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1B02A13-6DD1-49B6-B2A3-C180BC731D60}"/>
              </a:ext>
            </a:extLst>
          </p:cNvPr>
          <p:cNvSpPr txBox="1"/>
          <p:nvPr/>
        </p:nvSpPr>
        <p:spPr>
          <a:xfrm>
            <a:off x="996542" y="6390730"/>
            <a:ext cx="4480889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43">
              <a:defRPr/>
            </a:pPr>
            <a:r>
              <a:rPr lang="pt-BR" sz="8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OCDE (2013). Nota: El primer lugar </a:t>
            </a:r>
            <a:r>
              <a:rPr lang="pt-BR" sz="8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refiere-se</a:t>
            </a:r>
            <a:r>
              <a:rPr lang="pt-BR" sz="8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 </a:t>
            </a:r>
            <a:r>
              <a:rPr lang="pt-BR" sz="8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el</a:t>
            </a:r>
            <a:r>
              <a:rPr lang="pt-BR" sz="8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país que </a:t>
            </a:r>
            <a:r>
              <a:rPr lang="pt-BR" sz="899" b="1" dirty="0">
                <a:solidFill>
                  <a:prstClr val="black"/>
                </a:solidFill>
                <a:latin typeface="Calibri" panose="020F0502020204030204"/>
              </a:rPr>
              <a:t>concede más medidas de desincentivos </a:t>
            </a:r>
            <a:r>
              <a:rPr lang="pt-BR" sz="899" b="1" dirty="0" err="1">
                <a:solidFill>
                  <a:prstClr val="black"/>
                </a:solidFill>
                <a:latin typeface="Calibri" panose="020F0502020204030204"/>
              </a:rPr>
              <a:t>con</a:t>
            </a:r>
            <a:r>
              <a:rPr lang="pt-BR" sz="899" b="1" dirty="0">
                <a:solidFill>
                  <a:prstClr val="black"/>
                </a:solidFill>
                <a:latin typeface="Calibri" panose="020F0502020204030204"/>
              </a:rPr>
              <a:t> fines </a:t>
            </a:r>
            <a:r>
              <a:rPr lang="pt-BR" sz="899" b="1" dirty="0" err="1">
                <a:solidFill>
                  <a:prstClr val="black"/>
                </a:solidFill>
                <a:latin typeface="Calibri" panose="020F0502020204030204"/>
              </a:rPr>
              <a:t>ambientales</a:t>
            </a:r>
            <a:r>
              <a:rPr lang="pt-BR" sz="899" b="1" dirty="0">
                <a:solidFill>
                  <a:prstClr val="black"/>
                </a:solidFill>
                <a:latin typeface="Calibri" panose="020F0502020204030204"/>
              </a:rPr>
              <a:t>.   </a:t>
            </a:r>
            <a:endParaRPr lang="pt-BR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66451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119EFC0-E13F-486F-91DC-BDF413B7F52F}"/>
              </a:ext>
            </a:extLst>
          </p:cNvPr>
          <p:cNvSpPr txBox="1"/>
          <p:nvPr/>
        </p:nvSpPr>
        <p:spPr>
          <a:xfrm>
            <a:off x="0" y="1187003"/>
            <a:ext cx="12192000" cy="310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43">
              <a:defRPr/>
            </a:pPr>
            <a:r>
              <a:rPr lang="en-US" sz="2799" b="1" dirty="0">
                <a:solidFill>
                  <a:schemeClr val="bg1"/>
                </a:solidFill>
                <a:latin typeface="Calibri" panose="020F0502020204030204"/>
              </a:rPr>
              <a:t>CIDADES SUSTENTÁVEIS</a:t>
            </a:r>
          </a:p>
          <a:p>
            <a:pPr algn="ctr" defTabSz="913943">
              <a:defRPr/>
            </a:pPr>
            <a:r>
              <a:rPr lang="en-US" sz="2799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ADAPTAÇÃO E MITIGAÇÃO DE CÂMBIOS CLIMÁTICOS </a:t>
            </a:r>
          </a:p>
          <a:p>
            <a:pPr algn="ctr" defTabSz="913943">
              <a:defRPr/>
            </a:pPr>
            <a:r>
              <a:rPr lang="en-US" sz="2799" b="1" dirty="0">
                <a:solidFill>
                  <a:schemeClr val="bg1"/>
                </a:solidFill>
                <a:latin typeface="Calibri" panose="020F0502020204030204"/>
              </a:rPr>
              <a:t>TRIBUTAÇÃO AMBIENTAL – DIREITO DE ENERGIA</a:t>
            </a:r>
          </a:p>
          <a:p>
            <a:pPr algn="ctr" defTabSz="913943">
              <a:defRPr/>
            </a:pPr>
            <a:endParaRPr lang="en-US" sz="2799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en-US" sz="2799" dirty="0">
                <a:solidFill>
                  <a:schemeClr val="bg1"/>
                </a:solidFill>
                <a:latin typeface="Calibri" panose="020F0502020204030204"/>
              </a:rPr>
              <a:t>NA AMÉRICA LATINA  OS TRIBUTOS DE </a:t>
            </a:r>
            <a:r>
              <a:rPr lang="en-US" sz="2799" b="1" dirty="0">
                <a:solidFill>
                  <a:schemeClr val="bg1"/>
                </a:solidFill>
                <a:latin typeface="Calibri" panose="020F0502020204030204"/>
              </a:rPr>
              <a:t>ALTO IMPACTO AMBIENTAL </a:t>
            </a:r>
            <a:r>
              <a:rPr lang="en-US" sz="2799" dirty="0">
                <a:solidFill>
                  <a:schemeClr val="bg1"/>
                </a:solidFill>
                <a:latin typeface="Calibri" panose="020F0502020204030204"/>
              </a:rPr>
              <a:t>CORREPONDEM A  1,3% DO PIB  E NOS PAÍSES DESENVOLVIDOS CORREPONDEM A 2,5% DO PIB - </a:t>
            </a:r>
            <a:r>
              <a:rPr lang="en-US" sz="2799" b="1" dirty="0">
                <a:solidFill>
                  <a:schemeClr val="bg1"/>
                </a:solidFill>
                <a:latin typeface="Calibri" panose="020F0502020204030204"/>
              </a:rPr>
              <a:t>BID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0A4423-1FF6-45BD-8D07-AF1DEAFBC480}"/>
              </a:ext>
            </a:extLst>
          </p:cNvPr>
          <p:cNvSpPr txBox="1"/>
          <p:nvPr/>
        </p:nvSpPr>
        <p:spPr>
          <a:xfrm>
            <a:off x="769435" y="4384804"/>
            <a:ext cx="9857678" cy="224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43">
              <a:defRPr/>
            </a:pPr>
            <a:r>
              <a:rPr lang="en-US" sz="2799" b="1" dirty="0">
                <a:solidFill>
                  <a:srgbClr val="FFFF00"/>
                </a:solidFill>
                <a:latin typeface="News Gothic MT"/>
              </a:rPr>
              <a:t>INCLUIR DE FATO NO SISTEMA JURÍDICO </a:t>
            </a:r>
          </a:p>
          <a:p>
            <a:pPr algn="ctr" defTabSz="913943">
              <a:defRPr/>
            </a:pPr>
            <a:r>
              <a:rPr lang="en-US" sz="2799" b="1" dirty="0">
                <a:solidFill>
                  <a:srgbClr val="FFFF00"/>
                </a:solidFill>
                <a:latin typeface="News Gothic MT"/>
              </a:rPr>
              <a:t> </a:t>
            </a:r>
            <a:r>
              <a:rPr lang="en-US" sz="2799" b="1" dirty="0" err="1">
                <a:solidFill>
                  <a:srgbClr val="FFFF00"/>
                </a:solidFill>
                <a:latin typeface="News Gothic MT"/>
              </a:rPr>
              <a:t>PContaminadorPagador</a:t>
            </a:r>
            <a:endParaRPr lang="en-US" sz="2799" b="1" dirty="0">
              <a:solidFill>
                <a:srgbClr val="FFFF00"/>
              </a:solidFill>
              <a:latin typeface="News Gothic MT"/>
            </a:endParaRPr>
          </a:p>
          <a:p>
            <a:pPr algn="ctr" defTabSz="913943">
              <a:defRPr/>
            </a:pPr>
            <a:r>
              <a:rPr lang="en-US" sz="2799" b="1" dirty="0">
                <a:solidFill>
                  <a:srgbClr val="FFFF00"/>
                </a:solidFill>
                <a:latin typeface="News Gothic MT"/>
              </a:rPr>
              <a:t>e o </a:t>
            </a:r>
            <a:r>
              <a:rPr lang="en-US" sz="2799" b="1" dirty="0" err="1">
                <a:solidFill>
                  <a:srgbClr val="FFFF00"/>
                </a:solidFill>
                <a:latin typeface="News Gothic MT"/>
              </a:rPr>
              <a:t>PConsumidorPagador</a:t>
            </a:r>
            <a:endParaRPr lang="en-US" sz="2799" b="1" dirty="0">
              <a:solidFill>
                <a:srgbClr val="FFFF00"/>
              </a:solidFill>
              <a:latin typeface="News Gothic MT"/>
            </a:endParaRPr>
          </a:p>
          <a:p>
            <a:pPr algn="ctr" defTabSz="913943">
              <a:defRPr/>
            </a:pPr>
            <a:endParaRPr lang="en-US" sz="2799" b="1" dirty="0">
              <a:solidFill>
                <a:srgbClr val="FFFF00"/>
              </a:solidFill>
              <a:latin typeface="News Gothic MT"/>
            </a:endParaRPr>
          </a:p>
          <a:p>
            <a:pPr algn="ctr" defTabSz="913943">
              <a:defRPr/>
            </a:pPr>
            <a:r>
              <a:rPr lang="en-US" sz="2799" b="1" dirty="0">
                <a:solidFill>
                  <a:srgbClr val="FFFF00"/>
                </a:solidFill>
                <a:latin typeface="News Gothic MT"/>
              </a:rPr>
              <a:t>PENSAR NA TRIBUTAÇÃO SOBRE OS MALES</a:t>
            </a:r>
          </a:p>
        </p:txBody>
      </p:sp>
    </p:spTree>
    <p:extLst>
      <p:ext uri="{BB962C8B-B14F-4D97-AF65-F5344CB8AC3E}">
        <p14:creationId xmlns:p14="http://schemas.microsoft.com/office/powerpoint/2010/main" val="140344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D5ED1E1-AE59-4EBD-805C-B7FB7B15B309}"/>
              </a:ext>
            </a:extLst>
          </p:cNvPr>
          <p:cNvSpPr txBox="1"/>
          <p:nvPr/>
        </p:nvSpPr>
        <p:spPr>
          <a:xfrm>
            <a:off x="0" y="858409"/>
            <a:ext cx="11006254" cy="599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CIDADES SUSTENTÁVEIS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 GESTÃO DO SOLO  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TRIBUTAÇÃO IMOBILIÁRIA</a:t>
            </a:r>
          </a:p>
          <a:p>
            <a:pPr algn="ctr" defTabSz="913943">
              <a:defRPr/>
            </a:pPr>
            <a:endParaRPr lang="en-US" sz="2399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IPTU – GIGANTE ADORMECIDO (ESTUDOS BID)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rgbClr val="92D050"/>
                </a:solidFill>
                <a:latin typeface="Calibri" panose="020F0502020204030204"/>
              </a:rPr>
              <a:t>IPTU VERDE (DIFERENCIADO EM RAZÃO DO USO E DA LOCALIZAÇÃO)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IPTU PROGRESSIVO FISCAL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IPTU PROGRESSIVO NO TEMPO (PEUC)  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CME – GIGANTE EM COMA INDUZIDO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ITR - FSP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ITBI – PROGRESSIVO-FSP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ITCMD – PROGRESSIVO – FSP</a:t>
            </a:r>
          </a:p>
          <a:p>
            <a:pPr algn="ctr" defTabSz="913943">
              <a:defRPr/>
            </a:pPr>
            <a:r>
              <a:rPr lang="en-US" sz="2399" b="1" dirty="0">
                <a:solidFill>
                  <a:schemeClr val="bg1"/>
                </a:solidFill>
                <a:latin typeface="Calibri" panose="020F0502020204030204"/>
              </a:rPr>
              <a:t>TCLX – COLETA DE RESÍDUOS E RECICLAGEM DE LIXO</a:t>
            </a:r>
          </a:p>
          <a:p>
            <a:pPr algn="ctr" defTabSz="913943">
              <a:defRPr/>
            </a:pPr>
            <a:endParaRPr lang="en-US" sz="2399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en-US" sz="2399" b="1" dirty="0">
                <a:solidFill>
                  <a:srgbClr val="FFFF00"/>
                </a:solidFill>
                <a:latin typeface="Calibri" panose="020F0502020204030204"/>
              </a:rPr>
              <a:t>RELAÇÃO JURÍDICA TRIBUTÁRIA PARA A SUSTENTABILIDADE, O DESENVOLVIMENTO, A SOLIDARIEDADE (QUALIDADE DE VIDA).</a:t>
            </a:r>
          </a:p>
        </p:txBody>
      </p:sp>
    </p:spTree>
    <p:extLst>
      <p:ext uri="{BB962C8B-B14F-4D97-AF65-F5344CB8AC3E}">
        <p14:creationId xmlns:p14="http://schemas.microsoft.com/office/powerpoint/2010/main" val="22326332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36A9E21-35D4-420D-B748-80157FD4F6EE}"/>
              </a:ext>
            </a:extLst>
          </p:cNvPr>
          <p:cNvSpPr txBox="1"/>
          <p:nvPr/>
        </p:nvSpPr>
        <p:spPr>
          <a:xfrm>
            <a:off x="1594221" y="1345438"/>
            <a:ext cx="8225314" cy="489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99" b="1" dirty="0">
                <a:solidFill>
                  <a:srgbClr val="92D050"/>
                </a:solidFill>
              </a:rPr>
              <a:t>IPTU VERDE</a:t>
            </a:r>
          </a:p>
          <a:p>
            <a:pPr algn="ctr"/>
            <a:endParaRPr lang="pt-BR" sz="2799" b="1" dirty="0">
              <a:solidFill>
                <a:schemeClr val="bg1"/>
              </a:solidFill>
            </a:endParaRPr>
          </a:p>
          <a:p>
            <a:pPr algn="ctr"/>
            <a:r>
              <a:rPr lang="pt-BR" sz="1999" b="1" dirty="0">
                <a:solidFill>
                  <a:srgbClr val="FFFF00"/>
                </a:solidFill>
              </a:rPr>
              <a:t>1) Preservação ambiental;</a:t>
            </a:r>
          </a:p>
          <a:p>
            <a:pPr algn="ctr"/>
            <a:endParaRPr lang="pt-BR" sz="1999" b="1" dirty="0">
              <a:solidFill>
                <a:schemeClr val="bg1"/>
              </a:solidFill>
            </a:endParaRPr>
          </a:p>
          <a:p>
            <a:pPr algn="ctr"/>
            <a:r>
              <a:rPr lang="pt-BR" sz="1999" b="1" dirty="0">
                <a:solidFill>
                  <a:srgbClr val="FFFF00"/>
                </a:solidFill>
              </a:rPr>
              <a:t>2) Construção sustentável </a:t>
            </a:r>
            <a:r>
              <a:rPr lang="pt-BR" sz="1999" b="1" dirty="0">
                <a:solidFill>
                  <a:schemeClr val="bg1"/>
                </a:solidFill>
              </a:rPr>
              <a:t>(aquecimento solar, calçadas ecológicas, captação da chuva, de máquinas e ar-condicionado, </a:t>
            </a:r>
            <a:r>
              <a:rPr lang="pt-BR" sz="1999" b="1" dirty="0">
                <a:solidFill>
                  <a:srgbClr val="FFFF00"/>
                </a:solidFill>
              </a:rPr>
              <a:t>sistema de aquecimento de água, tubulação de água quente com isolamento térmico, energia fotovoltaica, lâmpadas LED, </a:t>
            </a:r>
            <a:r>
              <a:rPr lang="pt-BR" sz="1999" b="1" dirty="0">
                <a:solidFill>
                  <a:schemeClr val="bg1"/>
                </a:solidFill>
              </a:rPr>
              <a:t>manutenção de áreas permeáveis, controles dos resíduos da construção civil, telhado e paredes verdes</a:t>
            </a:r>
            <a:r>
              <a:rPr lang="pt-BR" sz="1999" b="1" dirty="0">
                <a:solidFill>
                  <a:srgbClr val="FFFF00"/>
                </a:solidFill>
              </a:rPr>
              <a:t>;</a:t>
            </a:r>
          </a:p>
          <a:p>
            <a:pPr algn="ctr"/>
            <a:endParaRPr lang="pt-BR" sz="1999" b="1" dirty="0">
              <a:solidFill>
                <a:schemeClr val="bg1"/>
              </a:solidFill>
            </a:endParaRPr>
          </a:p>
          <a:p>
            <a:pPr algn="ctr"/>
            <a:r>
              <a:rPr lang="pt-BR" sz="1999" b="1" dirty="0">
                <a:solidFill>
                  <a:schemeClr val="bg1"/>
                </a:solidFill>
              </a:rPr>
              <a:t>3) Diminuir ilhas de calor (teto e paredes verdes, arborização);</a:t>
            </a:r>
          </a:p>
          <a:p>
            <a:pPr algn="ctr"/>
            <a:endParaRPr lang="pt-BR" sz="1999" b="1" dirty="0">
              <a:solidFill>
                <a:schemeClr val="bg1"/>
              </a:solidFill>
            </a:endParaRPr>
          </a:p>
          <a:p>
            <a:pPr algn="just"/>
            <a:endParaRPr lang="pt-BR" sz="2799" b="1" dirty="0">
              <a:solidFill>
                <a:schemeClr val="bg1"/>
              </a:solidFill>
            </a:endParaRPr>
          </a:p>
          <a:p>
            <a:pPr algn="just"/>
            <a:endParaRPr lang="pt-BR" sz="2799" b="1" dirty="0"/>
          </a:p>
        </p:txBody>
      </p:sp>
    </p:spTree>
    <p:extLst>
      <p:ext uri="{BB962C8B-B14F-4D97-AF65-F5344CB8AC3E}">
        <p14:creationId xmlns:p14="http://schemas.microsoft.com/office/powerpoint/2010/main" val="609110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36A9E21-35D4-420D-B748-80157FD4F6EE}"/>
              </a:ext>
            </a:extLst>
          </p:cNvPr>
          <p:cNvSpPr txBox="1"/>
          <p:nvPr/>
        </p:nvSpPr>
        <p:spPr>
          <a:xfrm>
            <a:off x="1505415" y="1152813"/>
            <a:ext cx="8731405" cy="446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99" b="1" dirty="0">
                <a:solidFill>
                  <a:srgbClr val="92D050"/>
                </a:solidFill>
              </a:rPr>
              <a:t>IPTU VERDE</a:t>
            </a:r>
          </a:p>
          <a:p>
            <a:pPr algn="just"/>
            <a:endParaRPr lang="pt-BR" sz="1999" b="1" dirty="0">
              <a:solidFill>
                <a:schemeClr val="bg1"/>
              </a:solidFill>
            </a:endParaRP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4) Conservação de recursos naturais e hídricos (áreas permeáveis, captação de água de chuva, reuso de água);</a:t>
            </a:r>
          </a:p>
          <a:p>
            <a:pPr algn="just"/>
            <a:endParaRPr lang="pt-BR" sz="1999" b="1" dirty="0">
              <a:solidFill>
                <a:schemeClr val="bg1"/>
              </a:solidFill>
            </a:endParaRPr>
          </a:p>
          <a:p>
            <a:pPr algn="just"/>
            <a:r>
              <a:rPr lang="pt-BR" sz="1999" b="1" dirty="0">
                <a:solidFill>
                  <a:srgbClr val="FFFF00"/>
                </a:solidFill>
              </a:rPr>
              <a:t>5) Diminuição de queima de combustível fóssil (aquecimento hidráulico solar);</a:t>
            </a:r>
          </a:p>
          <a:p>
            <a:pPr algn="just"/>
            <a:endParaRPr lang="pt-BR" sz="1999" b="1" dirty="0">
              <a:solidFill>
                <a:schemeClr val="bg1"/>
              </a:solidFill>
            </a:endParaRPr>
          </a:p>
          <a:p>
            <a:pPr algn="just"/>
            <a:r>
              <a:rPr lang="pt-BR" sz="1999" b="1" dirty="0">
                <a:solidFill>
                  <a:srgbClr val="FFFF00"/>
                </a:solidFill>
              </a:rPr>
              <a:t>6) Economia de energia (energia passiva, energia eólica, energia solar);</a:t>
            </a:r>
          </a:p>
          <a:p>
            <a:pPr algn="just"/>
            <a:endParaRPr lang="pt-BR" sz="1999" b="1" dirty="0">
              <a:solidFill>
                <a:schemeClr val="bg1"/>
              </a:solidFill>
            </a:endParaRP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7) Diminuir Resíduos (separação de resíduos sólidos para condomínios).</a:t>
            </a:r>
          </a:p>
          <a:p>
            <a:pPr algn="just"/>
            <a:endParaRPr lang="pt-BR" sz="1999" b="1" dirty="0">
              <a:solidFill>
                <a:schemeClr val="bg1"/>
              </a:solidFill>
            </a:endParaRPr>
          </a:p>
          <a:p>
            <a:pPr algn="just"/>
            <a:endParaRPr lang="pt-BR" sz="2799" b="1" dirty="0">
              <a:solidFill>
                <a:schemeClr val="bg1"/>
              </a:solidFill>
            </a:endParaRPr>
          </a:p>
          <a:p>
            <a:pPr algn="just"/>
            <a:endParaRPr lang="pt-BR" sz="2799" b="1" dirty="0"/>
          </a:p>
        </p:txBody>
      </p:sp>
    </p:spTree>
    <p:extLst>
      <p:ext uri="{BB962C8B-B14F-4D97-AF65-F5344CB8AC3E}">
        <p14:creationId xmlns:p14="http://schemas.microsoft.com/office/powerpoint/2010/main" val="21077112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36A9E21-35D4-420D-B748-80157FD4F6EE}"/>
              </a:ext>
            </a:extLst>
          </p:cNvPr>
          <p:cNvSpPr txBox="1"/>
          <p:nvPr/>
        </p:nvSpPr>
        <p:spPr>
          <a:xfrm>
            <a:off x="166993" y="1152813"/>
            <a:ext cx="8397752" cy="501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99" b="1" dirty="0">
                <a:solidFill>
                  <a:srgbClr val="92D050"/>
                </a:solidFill>
              </a:rPr>
              <a:t>IPTU VERDE</a:t>
            </a:r>
          </a:p>
          <a:p>
            <a:pPr algn="ctr"/>
            <a:endParaRPr lang="pt-BR" sz="2799" b="1" dirty="0">
              <a:solidFill>
                <a:schemeClr val="bg1"/>
              </a:solidFill>
            </a:endParaRP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Colatina (ES) – Lei 4.537/1999;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Porto Alegre (RS) – LC 482/2002;</a:t>
            </a:r>
          </a:p>
          <a:p>
            <a:pPr algn="just"/>
            <a:endParaRPr lang="pt-BR" sz="2399" b="1" dirty="0">
              <a:solidFill>
                <a:schemeClr val="bg1"/>
              </a:solidFill>
            </a:endParaRP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Entre 2002 e 2010: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São Carlos (SP) – Lei 13.692/2005;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Americana (SP)- Lei 4.448/2007;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Campos do Jordão (SP) – Lei 3.157/2008;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Natal (RN)- Lei 301/2009;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Barretos (SP) – 122/2009;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Ipatinga (MG) – Lei 2.646/2009;</a:t>
            </a:r>
          </a:p>
          <a:p>
            <a:pPr algn="just"/>
            <a:r>
              <a:rPr lang="pt-BR" sz="2399" b="1" dirty="0">
                <a:solidFill>
                  <a:schemeClr val="bg1"/>
                </a:solidFill>
              </a:rPr>
              <a:t>São Vicente (SP) – Lei 634/2010.</a:t>
            </a:r>
          </a:p>
        </p:txBody>
      </p:sp>
    </p:spTree>
    <p:extLst>
      <p:ext uri="{BB962C8B-B14F-4D97-AF65-F5344CB8AC3E}">
        <p14:creationId xmlns:p14="http://schemas.microsoft.com/office/powerpoint/2010/main" val="13759643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36A9E21-35D4-420D-B748-80157FD4F6EE}"/>
              </a:ext>
            </a:extLst>
          </p:cNvPr>
          <p:cNvSpPr txBox="1"/>
          <p:nvPr/>
        </p:nvSpPr>
        <p:spPr>
          <a:xfrm>
            <a:off x="2491009" y="1050999"/>
            <a:ext cx="5894521" cy="569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99" b="1" dirty="0">
                <a:solidFill>
                  <a:srgbClr val="92D050"/>
                </a:solidFill>
              </a:rPr>
              <a:t>IPTU VERDE</a:t>
            </a:r>
          </a:p>
          <a:p>
            <a:pPr algn="just"/>
            <a:r>
              <a:rPr lang="pt-BR" sz="2799" b="1" dirty="0">
                <a:solidFill>
                  <a:schemeClr val="bg1"/>
                </a:solidFill>
              </a:rPr>
              <a:t>Entre 2011 e 2020:</a:t>
            </a:r>
          </a:p>
          <a:p>
            <a:pPr algn="just"/>
            <a:endParaRPr lang="pt-BR" sz="2799" b="1" dirty="0">
              <a:solidFill>
                <a:schemeClr val="bg1"/>
              </a:solidFill>
            </a:endParaRP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Guarulhos (SP) – Lei 6.793/2011;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Florianópolis (SC)- LC 480/2013;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Seropédica (RJ) – Lei 526/2014;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Curitiba (PR) – Lei 14.771/2015;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Vitória da Conquista (BA) – Lei 2.157/2017;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São Bernardo do Campo (SP) – Lei 6564/2017;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Salvador (BA) – Decreto 29.100/2017;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Araraquara (SP) – LC 889/2018;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Caruaru (PE) – LC 62/2018;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Tubarão (SC) – Decreto 4.593/2019;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Porto Velho (RO) – LC 759/2019;</a:t>
            </a:r>
          </a:p>
          <a:p>
            <a:pPr algn="just"/>
            <a:r>
              <a:rPr lang="pt-BR" sz="1999" b="1" dirty="0" err="1">
                <a:solidFill>
                  <a:schemeClr val="bg1"/>
                </a:solidFill>
              </a:rPr>
              <a:t>Camburiú</a:t>
            </a:r>
            <a:r>
              <a:rPr lang="pt-BR" sz="1999" b="1" dirty="0">
                <a:solidFill>
                  <a:schemeClr val="bg1"/>
                </a:solidFill>
              </a:rPr>
              <a:t> (SC) – Lei 4.303/2019;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Tietê (SP) – Lei 3.730/2019;</a:t>
            </a:r>
          </a:p>
          <a:p>
            <a:pPr algn="just"/>
            <a:r>
              <a:rPr lang="pt-BR" sz="1999" b="1" dirty="0">
                <a:solidFill>
                  <a:schemeClr val="bg1"/>
                </a:solidFill>
              </a:rPr>
              <a:t>Muriaé (MG) – Lei 5.993/2020.</a:t>
            </a:r>
          </a:p>
        </p:txBody>
      </p:sp>
    </p:spTree>
    <p:extLst>
      <p:ext uri="{BB962C8B-B14F-4D97-AF65-F5344CB8AC3E}">
        <p14:creationId xmlns:p14="http://schemas.microsoft.com/office/powerpoint/2010/main" val="2166743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3F461-0ABE-4966-9BDE-9CC1212AF91D}"/>
              </a:ext>
            </a:extLst>
          </p:cNvPr>
          <p:cNvSpPr txBox="1"/>
          <p:nvPr/>
        </p:nvSpPr>
        <p:spPr>
          <a:xfrm>
            <a:off x="1526381" y="1075426"/>
            <a:ext cx="7124582" cy="615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43">
              <a:defRPr/>
            </a:pPr>
            <a:r>
              <a:rPr lang="pt-BR" sz="2799" b="1" dirty="0">
                <a:solidFill>
                  <a:schemeClr val="bg1"/>
                </a:solidFill>
                <a:latin typeface="News Gothic MT"/>
              </a:rPr>
              <a:t>OCDE</a:t>
            </a:r>
          </a:p>
          <a:p>
            <a:pPr algn="ctr" defTabSz="913943">
              <a:defRPr/>
            </a:pPr>
            <a:endParaRPr lang="pt-BR" sz="2799" b="1" dirty="0">
              <a:solidFill>
                <a:schemeClr val="bg1"/>
              </a:solidFill>
              <a:latin typeface="News Gothic MT"/>
            </a:endParaRPr>
          </a:p>
          <a:p>
            <a:pPr algn="ctr" defTabSz="913943">
              <a:defRPr/>
            </a:pPr>
            <a:r>
              <a:rPr lang="pt-BR" sz="2799" b="1" dirty="0">
                <a:solidFill>
                  <a:schemeClr val="bg1"/>
                </a:solidFill>
                <a:latin typeface="News Gothic MT"/>
              </a:rPr>
              <a:t>(PAÍSES LATINO-AMERICANOS)</a:t>
            </a:r>
          </a:p>
          <a:p>
            <a:pPr algn="ctr" defTabSz="913943">
              <a:defRPr/>
            </a:pPr>
            <a:endParaRPr lang="pt-BR" sz="1799" b="1" dirty="0">
              <a:solidFill>
                <a:schemeClr val="bg1"/>
              </a:solidFill>
              <a:latin typeface="News Gothic MT"/>
            </a:endParaRPr>
          </a:p>
          <a:p>
            <a:pPr algn="ctr" defTabSz="913943">
              <a:defRPr/>
            </a:pPr>
            <a:endParaRPr lang="pt-BR" sz="2399" b="1" dirty="0">
              <a:solidFill>
                <a:srgbClr val="92D050"/>
              </a:solidFill>
              <a:latin typeface="News Gothic MT"/>
            </a:endParaRPr>
          </a:p>
          <a:p>
            <a:pPr algn="ctr" defTabSz="913943">
              <a:defRPr/>
            </a:pPr>
            <a:r>
              <a:rPr lang="pt-BR" sz="2799" b="1" dirty="0">
                <a:solidFill>
                  <a:srgbClr val="92D050"/>
                </a:solidFill>
                <a:latin typeface="News Gothic MT"/>
              </a:rPr>
              <a:t>*AUMENTAR A CARGA POR TRIBUTOS AMBIENTAIS </a:t>
            </a:r>
          </a:p>
          <a:p>
            <a:pPr algn="ctr" defTabSz="913943">
              <a:defRPr/>
            </a:pPr>
            <a:r>
              <a:rPr lang="pt-BR" sz="2799" b="1" dirty="0">
                <a:solidFill>
                  <a:srgbClr val="92D050"/>
                </a:solidFill>
                <a:latin typeface="News Gothic MT"/>
              </a:rPr>
              <a:t>(COP 21 – REDUÇÃO DE EMISSÃO DE CO2 </a:t>
            </a:r>
            <a:r>
              <a:rPr lang="pt-BR" sz="2799" b="1" dirty="0" err="1">
                <a:solidFill>
                  <a:srgbClr val="92D050"/>
                </a:solidFill>
                <a:latin typeface="News Gothic MT"/>
              </a:rPr>
              <a:t>X</a:t>
            </a:r>
            <a:r>
              <a:rPr lang="pt-BR" sz="2799" b="1" dirty="0">
                <a:solidFill>
                  <a:srgbClr val="92D050"/>
                </a:solidFill>
                <a:latin typeface="News Gothic MT"/>
              </a:rPr>
              <a:t> COP 27)</a:t>
            </a:r>
          </a:p>
          <a:p>
            <a:pPr algn="ctr" defTabSz="913943">
              <a:defRPr/>
            </a:pPr>
            <a:endParaRPr lang="pt-BR" sz="2799" b="1" dirty="0">
              <a:solidFill>
                <a:srgbClr val="92D050"/>
              </a:solidFill>
              <a:latin typeface="News Gothic MT"/>
            </a:endParaRPr>
          </a:p>
          <a:p>
            <a:pPr algn="ctr" defTabSz="913943">
              <a:defRPr/>
            </a:pPr>
            <a:endParaRPr lang="pt-BR" sz="2799" b="1" dirty="0">
              <a:solidFill>
                <a:srgbClr val="92D050"/>
              </a:solidFill>
              <a:latin typeface="News Gothic MT"/>
            </a:endParaRPr>
          </a:p>
          <a:p>
            <a:pPr algn="ctr" defTabSz="913943">
              <a:defRPr/>
            </a:pPr>
            <a:r>
              <a:rPr lang="pt-BR" sz="2799" b="1" dirty="0">
                <a:solidFill>
                  <a:srgbClr val="92D050"/>
                </a:solidFill>
                <a:latin typeface="News Gothic MT"/>
              </a:rPr>
              <a:t>TRIBUTAÇÃO DA ENERGIA </a:t>
            </a:r>
            <a:r>
              <a:rPr lang="pt-BR" sz="2400" b="1" dirty="0">
                <a:solidFill>
                  <a:srgbClr val="FFFF00"/>
                </a:solidFill>
                <a:latin typeface="News Gothic MT"/>
              </a:rPr>
              <a:t>(MEIO AMBIENTE, COMPETITIVIDADE NO MERCADO)</a:t>
            </a:r>
          </a:p>
          <a:p>
            <a:pPr algn="ctr" defTabSz="913943">
              <a:defRPr/>
            </a:pPr>
            <a:endParaRPr lang="pt-BR" sz="2399" b="1" dirty="0">
              <a:solidFill>
                <a:srgbClr val="48535B"/>
              </a:solidFill>
              <a:latin typeface="News Gothic MT"/>
            </a:endParaRPr>
          </a:p>
        </p:txBody>
      </p:sp>
      <p:pic>
        <p:nvPicPr>
          <p:cNvPr id="3" name="Picture 4" descr="Organización para la cooperación y el desarrollo económico (OCDE) - Qué es,  definición y concepto | Economipedia">
            <a:extLst>
              <a:ext uri="{FF2B5EF4-FFF2-40B4-BE49-F238E27FC236}">
                <a16:creationId xmlns:a16="http://schemas.microsoft.com/office/drawing/2014/main" id="{5C1A25CA-8110-4129-874F-6F1377A5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53" y="1167552"/>
            <a:ext cx="1791291" cy="14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694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8D44DB0-C8C7-E04E-602A-1D3D4909A7E9}"/>
              </a:ext>
            </a:extLst>
          </p:cNvPr>
          <p:cNvSpPr txBox="1">
            <a:spLocks/>
          </p:cNvSpPr>
          <p:nvPr/>
        </p:nvSpPr>
        <p:spPr>
          <a:xfrm>
            <a:off x="1326995" y="1592484"/>
            <a:ext cx="9333571" cy="4150393"/>
          </a:xfrm>
        </p:spPr>
        <p:txBody>
          <a:bodyPr vert="horz" lIns="91393" tIns="45696" rIns="91393" bIns="45696" rtlCol="0" anchor="b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99" b="1" dirty="0">
                <a:solidFill>
                  <a:srgbClr val="FFFF00"/>
                </a:solidFill>
              </a:rPr>
              <a:t>DIREITO  DE ENERGIA </a:t>
            </a:r>
            <a:r>
              <a:rPr lang="en-US" sz="3099" b="1" dirty="0" err="1">
                <a:solidFill>
                  <a:srgbClr val="FFFF00"/>
                </a:solidFill>
              </a:rPr>
              <a:t>É</a:t>
            </a:r>
            <a:r>
              <a:rPr lang="en-US" sz="3099" b="1" dirty="0">
                <a:solidFill>
                  <a:srgbClr val="FFFF00"/>
                </a:solidFill>
              </a:rPr>
              <a:t> DIREITO </a:t>
            </a:r>
            <a:r>
              <a:rPr lang="en-US" sz="3099" b="1" dirty="0" err="1">
                <a:solidFill>
                  <a:srgbClr val="FFFF00"/>
                </a:solidFill>
              </a:rPr>
              <a:t>À</a:t>
            </a:r>
            <a:r>
              <a:rPr lang="en-US" sz="3099" b="1" dirty="0">
                <a:solidFill>
                  <a:srgbClr val="FFFF00"/>
                </a:solidFill>
              </a:rPr>
              <a:t> CIDADE SOLIDÁRIA E SUSTENTÁVEL </a:t>
            </a:r>
            <a:br>
              <a:rPr lang="en-US" sz="3099" b="1" dirty="0">
                <a:solidFill>
                  <a:srgbClr val="00B050"/>
                </a:solidFill>
              </a:rPr>
            </a:br>
            <a:r>
              <a:rPr lang="en-US" sz="3099" b="1" dirty="0">
                <a:solidFill>
                  <a:schemeClr val="bg1"/>
                </a:solidFill>
              </a:rPr>
              <a:t>(</a:t>
            </a:r>
            <a:r>
              <a:rPr lang="en-US" sz="3099" b="1" dirty="0" err="1">
                <a:solidFill>
                  <a:schemeClr val="bg1"/>
                </a:solidFill>
              </a:rPr>
              <a:t>moradia</a:t>
            </a:r>
            <a:r>
              <a:rPr lang="en-US" sz="3099" b="1" dirty="0">
                <a:solidFill>
                  <a:schemeClr val="bg1"/>
                </a:solidFill>
              </a:rPr>
              <a:t>, </a:t>
            </a:r>
            <a:r>
              <a:rPr lang="en-US" sz="3099" b="1" dirty="0" err="1">
                <a:solidFill>
                  <a:schemeClr val="bg1"/>
                </a:solidFill>
              </a:rPr>
              <a:t>saúde</a:t>
            </a:r>
            <a:r>
              <a:rPr lang="en-US" sz="3099" b="1" dirty="0">
                <a:solidFill>
                  <a:schemeClr val="bg1"/>
                </a:solidFill>
              </a:rPr>
              <a:t>, </a:t>
            </a:r>
            <a:r>
              <a:rPr lang="en-US" sz="3099" b="1" dirty="0" err="1">
                <a:solidFill>
                  <a:schemeClr val="bg1"/>
                </a:solidFill>
              </a:rPr>
              <a:t>inclusão</a:t>
            </a:r>
            <a:r>
              <a:rPr lang="en-US" sz="3099" b="1" dirty="0">
                <a:solidFill>
                  <a:schemeClr val="bg1"/>
                </a:solidFill>
              </a:rPr>
              <a:t> </a:t>
            </a:r>
            <a:r>
              <a:rPr lang="en-US" sz="3099" b="1" dirty="0" err="1">
                <a:solidFill>
                  <a:schemeClr val="bg1"/>
                </a:solidFill>
              </a:rPr>
              <a:t>digital,mobilidade</a:t>
            </a:r>
            <a:r>
              <a:rPr lang="en-US" sz="3099" b="1" dirty="0">
                <a:solidFill>
                  <a:schemeClr val="bg1"/>
                </a:solidFill>
              </a:rPr>
              <a:t>, </a:t>
            </a:r>
            <a:r>
              <a:rPr lang="en-US" sz="3099" b="1" dirty="0" err="1">
                <a:solidFill>
                  <a:schemeClr val="bg1"/>
                </a:solidFill>
              </a:rPr>
              <a:t>tecnologia</a:t>
            </a:r>
            <a:r>
              <a:rPr lang="en-US" sz="3099" b="1" dirty="0">
                <a:solidFill>
                  <a:schemeClr val="bg1"/>
                </a:solidFill>
              </a:rPr>
              <a:t>, etc.)</a:t>
            </a:r>
          </a:p>
          <a:p>
            <a:pPr algn="ctr"/>
            <a:endParaRPr lang="en-US" sz="3099" b="1" dirty="0">
              <a:solidFill>
                <a:schemeClr val="bg1"/>
              </a:solidFill>
            </a:endParaRPr>
          </a:p>
          <a:p>
            <a:pPr algn="ctr"/>
            <a:endParaRPr lang="en-US" sz="3099" b="1" dirty="0">
              <a:solidFill>
                <a:schemeClr val="bg1"/>
              </a:solidFill>
            </a:endParaRPr>
          </a:p>
          <a:p>
            <a:pPr algn="ctr"/>
            <a:endParaRPr lang="en-US" sz="3099" b="1" dirty="0">
              <a:solidFill>
                <a:schemeClr val="bg1"/>
              </a:solidFill>
            </a:endParaRPr>
          </a:p>
          <a:p>
            <a:pPr algn="ctr"/>
            <a:endParaRPr lang="en-US" sz="3099" b="1" dirty="0">
              <a:solidFill>
                <a:schemeClr val="bg1"/>
              </a:solidFill>
            </a:endParaRPr>
          </a:p>
          <a:p>
            <a:pPr algn="ctr"/>
            <a:r>
              <a:rPr lang="en-US" sz="3099" b="1" dirty="0">
                <a:solidFill>
                  <a:schemeClr val="bg1"/>
                </a:solidFill>
              </a:rPr>
              <a:t>OLADE – ORGANIZAÇÃO LATINO-AMERICANA DE ENERGIA – 27 PAÍSES</a:t>
            </a:r>
          </a:p>
          <a:p>
            <a:pPr algn="ctr"/>
            <a:r>
              <a:rPr lang="en-US" sz="3099" b="1" dirty="0">
                <a:solidFill>
                  <a:schemeClr val="bg1"/>
                </a:solidFill>
              </a:rPr>
              <a:t>CRÉDITOS FISCAIS</a:t>
            </a:r>
          </a:p>
          <a:p>
            <a:pPr algn="ctr"/>
            <a:r>
              <a:rPr lang="en-US" sz="3099" b="1" dirty="0">
                <a:solidFill>
                  <a:schemeClr val="bg1"/>
                </a:solidFill>
              </a:rPr>
              <a:t>ISENÇÕES DE IMPOSTOS</a:t>
            </a:r>
          </a:p>
          <a:p>
            <a:pPr algn="ctr"/>
            <a:r>
              <a:rPr lang="en-US" sz="3099" b="1" dirty="0">
                <a:solidFill>
                  <a:schemeClr val="bg1"/>
                </a:solidFill>
              </a:rPr>
              <a:t>INCENTIVO AO USO DE ENERGIAS RENOVÁVEIS </a:t>
            </a:r>
          </a:p>
        </p:txBody>
      </p:sp>
    </p:spTree>
    <p:extLst>
      <p:ext uri="{BB962C8B-B14F-4D97-AF65-F5344CB8AC3E}">
        <p14:creationId xmlns:p14="http://schemas.microsoft.com/office/powerpoint/2010/main" val="34331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35DD5FA-50F6-415D-90F3-187AF0B4A244}"/>
              </a:ext>
            </a:extLst>
          </p:cNvPr>
          <p:cNvSpPr txBox="1"/>
          <p:nvPr/>
        </p:nvSpPr>
        <p:spPr>
          <a:xfrm>
            <a:off x="341842" y="952628"/>
            <a:ext cx="9656135" cy="6031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43">
              <a:defRPr/>
            </a:pPr>
            <a:r>
              <a:rPr lang="pt-BR" sz="2799" b="1" dirty="0">
                <a:solidFill>
                  <a:srgbClr val="FFFF00"/>
                </a:solidFill>
                <a:latin typeface="Calibri" panose="020F0502020204030204"/>
              </a:rPr>
              <a:t>ONU – CONSELHO ECONÔMICO E SOCIAL</a:t>
            </a:r>
          </a:p>
          <a:p>
            <a:pPr algn="ctr" defTabSz="913943">
              <a:defRPr/>
            </a:pPr>
            <a:endParaRPr lang="pt-BR" sz="2799" dirty="0">
              <a:solidFill>
                <a:srgbClr val="00B0F0"/>
              </a:solidFill>
              <a:latin typeface="Calibri" panose="020F0502020204030204"/>
            </a:endParaRPr>
          </a:p>
          <a:p>
            <a:pPr algn="ctr" defTabSz="913943">
              <a:lnSpc>
                <a:spcPct val="50000"/>
              </a:lnSpc>
              <a:defRPr/>
            </a:pPr>
            <a:r>
              <a:rPr lang="pt-BR" sz="999" dirty="0">
                <a:solidFill>
                  <a:prstClr val="black"/>
                </a:solidFill>
                <a:latin typeface="Calibri" panose="020F0502020204030204"/>
              </a:rPr>
              <a:t>´COMISIÓN DE CIENCIA Y TECNOLOGIA PARA EL DESARROLLO – GENEBRA, 9 A 13 DE MAIO DE 2016.</a:t>
            </a:r>
          </a:p>
          <a:p>
            <a:pPr algn="ctr" defTabSz="913943">
              <a:lnSpc>
                <a:spcPct val="50000"/>
              </a:lnSpc>
              <a:defRPr/>
            </a:pPr>
            <a:r>
              <a:rPr lang="pt-BR" sz="800" dirty="0">
                <a:solidFill>
                  <a:prstClr val="black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WWW.PUBLICATIONS.IADB.ORG</a:t>
            </a:r>
            <a:endParaRPr lang="pt-BR" sz="2799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pt-BR" sz="2799" dirty="0">
                <a:solidFill>
                  <a:schemeClr val="bg1"/>
                </a:solidFill>
                <a:latin typeface="Calibri" panose="020F0502020204030204"/>
              </a:rPr>
              <a:t>Demanda sem precedentes de </a:t>
            </a:r>
            <a:r>
              <a:rPr lang="pt-BR" sz="3000" b="1" dirty="0">
                <a:solidFill>
                  <a:schemeClr val="accent1"/>
                </a:solidFill>
                <a:latin typeface="Calibri" panose="020F0502020204030204"/>
              </a:rPr>
              <a:t>ÁGUA</a:t>
            </a:r>
            <a:r>
              <a:rPr lang="pt-BR" sz="2799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pt-BR" sz="3300" b="1" dirty="0">
                <a:solidFill>
                  <a:schemeClr val="accent2"/>
                </a:solidFill>
                <a:latin typeface="Calibri" panose="020F0502020204030204"/>
              </a:rPr>
              <a:t>TERRA</a:t>
            </a:r>
            <a:r>
              <a:rPr lang="pt-BR" sz="2799" dirty="0">
                <a:solidFill>
                  <a:schemeClr val="accent5">
                    <a:lumMod val="25000"/>
                  </a:schemeClr>
                </a:solidFill>
                <a:latin typeface="Calibri" panose="020F0502020204030204"/>
              </a:rPr>
              <a:t>,</a:t>
            </a:r>
            <a:r>
              <a:rPr lang="pt-BR" sz="27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BR" sz="2799" dirty="0">
                <a:solidFill>
                  <a:schemeClr val="bg1"/>
                </a:solidFill>
                <a:latin typeface="Calibri" panose="020F0502020204030204"/>
              </a:rPr>
              <a:t>materiais de construção,</a:t>
            </a:r>
            <a:r>
              <a:rPr lang="pt-BR" sz="2799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pt-BR" sz="2799" b="1" dirty="0">
                <a:solidFill>
                  <a:srgbClr val="C00000"/>
                </a:solidFill>
                <a:latin typeface="Calibri" panose="020F0502020204030204"/>
              </a:rPr>
              <a:t>alimentos</a:t>
            </a:r>
            <a:r>
              <a:rPr lang="pt-BR" sz="2799" dirty="0">
                <a:solidFill>
                  <a:schemeClr val="bg1"/>
                </a:solidFill>
                <a:latin typeface="Calibri" panose="020F0502020204030204"/>
              </a:rPr>
              <a:t>, medidas contra a </a:t>
            </a:r>
            <a:r>
              <a:rPr lang="pt-BR" sz="2799" b="1" dirty="0">
                <a:solidFill>
                  <a:srgbClr val="92D050"/>
                </a:solidFill>
                <a:latin typeface="Calibri" panose="020F0502020204030204"/>
              </a:rPr>
              <a:t>POLUIÇÃO E COLETA DE LIXO</a:t>
            </a:r>
            <a:r>
              <a:rPr lang="pt-BR" sz="2799" b="1" dirty="0">
                <a:solidFill>
                  <a:schemeClr val="bg1"/>
                </a:solidFill>
                <a:latin typeface="Calibri" panose="020F0502020204030204"/>
              </a:rPr>
              <a:t>.   </a:t>
            </a:r>
          </a:p>
          <a:p>
            <a:pPr algn="ctr" defTabSz="913943">
              <a:defRPr/>
            </a:pPr>
            <a:endParaRPr lang="pt-BR" sz="2799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NECESSIDADE DE INSTRUMENTOS PARA ADPTAÇÃO E MITIGAÇÃO DE MUDANÇAS CLIMÁTICAS</a:t>
            </a:r>
          </a:p>
          <a:p>
            <a:pPr algn="ctr" defTabSz="913943">
              <a:defRPr/>
            </a:pPr>
            <a:endParaRPr lang="pt-BR" sz="2400" b="1" i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TRIBUTOS PARA GESTÃO DO SOLO E PROTEÇÃO AMBIENTAL </a:t>
            </a:r>
          </a:p>
          <a:p>
            <a:pPr algn="ctr" defTabSz="913943">
              <a:defRPr/>
            </a:pPr>
            <a:endParaRPr lang="pt-BR" sz="2400" b="1" i="1" dirty="0">
              <a:solidFill>
                <a:schemeClr val="bg1"/>
              </a:solidFill>
              <a:latin typeface="Calibri" panose="020F0502020204030204"/>
            </a:endParaRPr>
          </a:p>
          <a:p>
            <a:pPr algn="ctr" defTabSz="913943">
              <a:defRPr/>
            </a:pPr>
            <a:r>
              <a:rPr lang="pt-BR" sz="2799" b="1" i="1" dirty="0">
                <a:solidFill>
                  <a:srgbClr val="FFFF00"/>
                </a:solidFill>
                <a:latin typeface="Calibri" panose="020F0502020204030204"/>
              </a:rPr>
              <a:t>SMART TAX CITY</a:t>
            </a:r>
          </a:p>
          <a:p>
            <a:pPr algn="ctr" defTabSz="913943">
              <a:defRPr/>
            </a:pPr>
            <a:r>
              <a:rPr lang="pt-BR" sz="2799" b="1" i="1" dirty="0">
                <a:solidFill>
                  <a:srgbClr val="FFFF00"/>
                </a:solidFill>
                <a:latin typeface="Calibri" panose="020F0502020204030204"/>
              </a:rPr>
              <a:t>DIREITO À CIDADE – DIREITO DE ENERGIA</a:t>
            </a:r>
          </a:p>
          <a:p>
            <a:pPr algn="ctr" defTabSz="913943">
              <a:defRPr/>
            </a:pPr>
            <a:endParaRPr lang="pt-BR" sz="2799" b="1" i="1" dirty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6" name="Google Shape;29;p2">
            <a:extLst>
              <a:ext uri="{FF2B5EF4-FFF2-40B4-BE49-F238E27FC236}">
                <a16:creationId xmlns:a16="http://schemas.microsoft.com/office/drawing/2014/main" id="{63ED1CBA-A1C3-9620-7932-B5132320E600}"/>
              </a:ext>
            </a:extLst>
          </p:cNvPr>
          <p:cNvGrpSpPr/>
          <p:nvPr/>
        </p:nvGrpSpPr>
        <p:grpSpPr>
          <a:xfrm>
            <a:off x="9549651" y="1174618"/>
            <a:ext cx="2286638" cy="1225408"/>
            <a:chOff x="7774849" y="10051483"/>
            <a:chExt cx="8838801" cy="2450815"/>
          </a:xfrm>
        </p:grpSpPr>
        <p:pic>
          <p:nvPicPr>
            <p:cNvPr id="7" name="Google Shape;30;p2">
              <a:extLst>
                <a:ext uri="{FF2B5EF4-FFF2-40B4-BE49-F238E27FC236}">
                  <a16:creationId xmlns:a16="http://schemas.microsoft.com/office/drawing/2014/main" id="{CB1A6191-BB32-19A4-419F-0C6950AF4C5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4849" y="10051483"/>
              <a:ext cx="3465933" cy="2450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1;p2">
              <a:extLst>
                <a:ext uri="{FF2B5EF4-FFF2-40B4-BE49-F238E27FC236}">
                  <a16:creationId xmlns:a16="http://schemas.microsoft.com/office/drawing/2014/main" id="{5BB21B12-5511-A8E8-B951-E54EE6CD8E9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85650" y="10985616"/>
              <a:ext cx="4428000" cy="7348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441611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6B31D31-70E9-1BE0-5C03-69B11C28163B}"/>
              </a:ext>
            </a:extLst>
          </p:cNvPr>
          <p:cNvSpPr txBox="1">
            <a:spLocks/>
          </p:cNvSpPr>
          <p:nvPr/>
        </p:nvSpPr>
        <p:spPr>
          <a:xfrm>
            <a:off x="-185281" y="1042995"/>
            <a:ext cx="11931231" cy="5982274"/>
          </a:xfr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00"/>
                </a:solidFill>
              </a:rPr>
              <a:t>A produção energética continuará aumentando, acompanhada do consumo, pois o mundo se torna cada vez mais dependente da energia . 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FF0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Aumentará a produção de gás carbônico, caso não adotadas medidas de combate, por meio de energias renováveis</a:t>
            </a:r>
            <a:r>
              <a:rPr lang="pt-BR" sz="2800" b="1" baseline="30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pt-B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 </a:t>
            </a:r>
          </a:p>
          <a:p>
            <a:pPr algn="ctr">
              <a:buClrTx/>
            </a:pPr>
            <a:r>
              <a:rPr lang="pt-B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TRIBUTAÇÃO – FUNÇÃO INDUTORA</a:t>
            </a:r>
          </a:p>
          <a:p>
            <a:pPr algn="ctr">
              <a:buClrTx/>
            </a:pPr>
            <a:endParaRPr lang="pt-BR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ctr">
              <a:buClrTx/>
              <a:buAutoNum type="arabicParenR"/>
            </a:pPr>
            <a:r>
              <a:rPr lang="pt-B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FINALIDADE AMBIENTAL (SELETIVIDADE IPI/ICMS/II/IE)</a:t>
            </a:r>
          </a:p>
          <a:p>
            <a:pPr marL="514350" indent="-514350" algn="ctr">
              <a:buClrTx/>
              <a:buAutoNum type="arabicParenR"/>
            </a:pPr>
            <a:endParaRPr lang="pt-BR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pt-B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2) INCENTIVO À PRODUÇÃO SUSTENTÁVEL </a:t>
            </a:r>
          </a:p>
          <a:p>
            <a:pPr algn="ctr">
              <a:buClrTx/>
            </a:pPr>
            <a:endParaRPr lang="pt-BR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(RESOLUÇÕES 482/2012, 687/2015 ANEEL – AUTOCONSUMO REMOTO – COMPENSAÇÃO DE CRÉDITOS DE ENERGIA – MICRO E MINIGERAÇÃO;</a:t>
            </a:r>
          </a:p>
          <a:p>
            <a:pPr algn="ctr">
              <a:buClrTx/>
            </a:pPr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CONVÊNIO ICMS 16/2015 ISENÇÃO DE ENERGIA GERADA POR MEIO FOTOVOLTAICO E INJETADA NA REDE DE DISTRIBUIÇÃO); LEI 13.097/2015 – ALÍQUOTA 0 PIS/PASEP, COFINS, PIS/PASEP IMPORTAÇÃO, COFINS IMPORTAÇÃO, VENDAS E IMPORTAÇÃO DE PARTES DE AEROGERADORES – ENERGIA EÓLICA</a:t>
            </a:r>
            <a:endParaRPr lang="pt-BR" sz="2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0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54152" y="1706837"/>
            <a:ext cx="12185649" cy="7694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SMART TAX </a:t>
            </a:r>
            <a:br>
              <a:rPr lang="pt-BR" sz="27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7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7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7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7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SMART CITY – TRIBUTAÇÃO VERDE E AZUL</a:t>
            </a:r>
            <a:br>
              <a:rPr lang="pt-BR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ICMS – II – IE  (ART. 155, PAR. 3º.,CF) – PIS  - COFINS – CARGA TRIBUTÁRIA 30%</a:t>
            </a:r>
            <a:b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–&gt;  IPVA – TAXAS – IPI – COSIP</a:t>
            </a:r>
            <a:b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IPTU VERDE</a:t>
            </a:r>
            <a:b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CME – OBRAS VERDES</a:t>
            </a:r>
            <a:b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799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REFORMA TRIBUTÁRIA – ECO-&gt;NÔMICA – ENERGIAS RENOVÁVEIS - DESEMPENHO ENERGÉTICO</a:t>
            </a:r>
            <a:br>
              <a:rPr lang="pt-BR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BR" sz="36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iauí instala a maior usina de energia fotovoltaica da América Latina -  Comissão de Meio Ambiente">
            <a:extLst>
              <a:ext uri="{FF2B5EF4-FFF2-40B4-BE49-F238E27FC236}">
                <a16:creationId xmlns:a16="http://schemas.microsoft.com/office/drawing/2014/main" id="{9ED11010-29EC-066A-4C0E-5894D86E74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8" y="4198737"/>
            <a:ext cx="5778945" cy="24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que Solar Ituverava">
            <a:extLst>
              <a:ext uri="{FF2B5EF4-FFF2-40B4-BE49-F238E27FC236}">
                <a16:creationId xmlns:a16="http://schemas.microsoft.com/office/drawing/2014/main" id="{09613C21-1AF7-8739-5CA9-E97BF431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53" y="4198736"/>
            <a:ext cx="5954385" cy="24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E92493-07CC-1992-7F96-B1FF62A9E0A5}"/>
              </a:ext>
            </a:extLst>
          </p:cNvPr>
          <p:cNvSpPr txBox="1"/>
          <p:nvPr/>
        </p:nvSpPr>
        <p:spPr>
          <a:xfrm>
            <a:off x="338200" y="4733995"/>
            <a:ext cx="55823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Parque Solar Nova Olinda (Piauí – maior da América Latina)</a:t>
            </a:r>
          </a:p>
          <a:p>
            <a:pPr algn="ctr"/>
            <a:endParaRPr lang="pt-B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http://piauihoje.com/noticias/piaui-instala-a-maior-usina-de-energia-fotovoltaica-da-america-latina/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C0F08F-7351-6AC9-F352-30513D6D1B8C}"/>
              </a:ext>
            </a:extLst>
          </p:cNvPr>
          <p:cNvSpPr txBox="1"/>
          <p:nvPr/>
        </p:nvSpPr>
        <p:spPr>
          <a:xfrm>
            <a:off x="6292586" y="4395148"/>
            <a:ext cx="5093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Parque Solar Ituverava (Bahia)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produção de 550 </a:t>
            </a:r>
            <a:r>
              <a:rPr lang="pt-B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GWh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energia suficiente para 268.000 famílias, 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evitará a produção de 318.000 toneladas de gás carbônico por ano</a:t>
            </a:r>
            <a:endParaRPr lang="pt-B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t-BR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https://www.enelgreenpower.com/pt/nossos-projetos/operativos/parque-solar-ituverava</a:t>
            </a:r>
          </a:p>
        </p:txBody>
      </p:sp>
    </p:spTree>
    <p:extLst>
      <p:ext uri="{BB962C8B-B14F-4D97-AF65-F5344CB8AC3E}">
        <p14:creationId xmlns:p14="http://schemas.microsoft.com/office/powerpoint/2010/main" val="306957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7413F2B-2223-4F84-8966-69C8FE48E0EE}"/>
              </a:ext>
            </a:extLst>
          </p:cNvPr>
          <p:cNvSpPr txBox="1"/>
          <p:nvPr/>
        </p:nvSpPr>
        <p:spPr>
          <a:xfrm>
            <a:off x="591013" y="1360448"/>
            <a:ext cx="105044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solidFill>
                  <a:schemeClr val="bg1"/>
                </a:solidFill>
              </a:rPr>
              <a:t>TEMA 745 </a:t>
            </a:r>
            <a:r>
              <a:rPr lang="pt-BR" sz="2400" dirty="0">
                <a:solidFill>
                  <a:schemeClr val="bg1"/>
                </a:solidFill>
              </a:rPr>
              <a:t>DE REPERCUSSÃO GERAL – Ministro Marco Aurélio </a:t>
            </a:r>
          </a:p>
          <a:p>
            <a:r>
              <a:rPr lang="pt-BR" sz="2400" dirty="0" err="1">
                <a:solidFill>
                  <a:schemeClr val="bg1"/>
                </a:solidFill>
              </a:rPr>
              <a:t>Leading</a:t>
            </a:r>
            <a:r>
              <a:rPr lang="pt-BR" sz="2400" dirty="0">
                <a:solidFill>
                  <a:schemeClr val="bg1"/>
                </a:solidFill>
              </a:rPr>
              <a:t> Case: </a:t>
            </a:r>
            <a:r>
              <a:rPr lang="pt-BR" sz="2400" u="none" strike="noStrike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 714139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b="1" i="0" dirty="0">
                <a:solidFill>
                  <a:schemeClr val="bg1"/>
                </a:solidFill>
                <a:effectLst/>
              </a:rPr>
              <a:t>Alcance do art. 155, § 2º, III, da Constituição federal, que prevê a aplicação do princípio da seletividade ao Imposto sobre Circulação de Mercadorias e Serviços – ICMS.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Tese: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Adotada pelo legislador estadual a técnica da seletividade em relação ao Imposto sobre Circulação de Mercadorias e Serviços (ICMS), </a:t>
            </a:r>
            <a:r>
              <a:rPr lang="pt-BR" sz="2400" b="1" dirty="0">
                <a:solidFill>
                  <a:srgbClr val="FFFF00"/>
                </a:solidFill>
              </a:rPr>
              <a:t>discrepam do figurino constitucional alíquotas sobre as operações de energia elétrica</a:t>
            </a:r>
            <a:r>
              <a:rPr lang="pt-BR" sz="2400" b="1" dirty="0">
                <a:solidFill>
                  <a:schemeClr val="bg1"/>
                </a:solidFill>
              </a:rPr>
              <a:t> e serviços de telecomunicação </a:t>
            </a:r>
            <a:r>
              <a:rPr lang="pt-BR" sz="2400" b="1" dirty="0">
                <a:solidFill>
                  <a:srgbClr val="FFFF00"/>
                </a:solidFill>
              </a:rPr>
              <a:t>em patamar superior ao das operações em geral, considerada a essencialidade dos bens e serviços.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3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95BDF5-F102-577F-2A4A-CAA301AA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8" y="1500536"/>
            <a:ext cx="11345662" cy="4528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Contribuição para o Custeio do Serviço de Iluminação Pública (COSIP), com fulcro no art. 149-A da CF.</a:t>
            </a:r>
          </a:p>
          <a:p>
            <a:pPr marL="0" indent="0" algn="just">
              <a:buNone/>
            </a:pPr>
            <a:endParaRPr lang="pt-BR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Estes valores se destinam à manutenção da iluminação pública, custos operacionais, modernizações, ampliações de parques elétricos e ao pagamento da energia elétrica utilizada.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7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19922-F6F0-6D05-657D-200A505F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57" y="3095413"/>
            <a:ext cx="3567577" cy="2174758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pt-BR" sz="4798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4798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4798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  <a:b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2030 -</a:t>
            </a:r>
            <a:b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Objetivos</a:t>
            </a:r>
            <a:b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79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ESG /ASG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52CE62-868B-F73D-90BB-BBCE4D55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882" y="6337944"/>
            <a:ext cx="3487729" cy="30464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t-BR" sz="1400" dirty="0">
                <a:solidFill>
                  <a:schemeClr val="bg1">
                    <a:alpha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Imagem: https://brasil.un.org/pt-br/sdgs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D844C5-9270-A62C-E7B2-EB847AFB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541" y="2490909"/>
            <a:ext cx="7203688" cy="3553052"/>
          </a:xfrm>
          <a:prstGeom prst="rect">
            <a:avLst/>
          </a:prstGeom>
          <a:effectLst/>
        </p:spPr>
      </p:pic>
      <p:grpSp>
        <p:nvGrpSpPr>
          <p:cNvPr id="5" name="Google Shape;29;p2">
            <a:extLst>
              <a:ext uri="{FF2B5EF4-FFF2-40B4-BE49-F238E27FC236}">
                <a16:creationId xmlns:a16="http://schemas.microsoft.com/office/drawing/2014/main" id="{CC365155-C93C-23CE-9805-797C45F1874B}"/>
              </a:ext>
            </a:extLst>
          </p:cNvPr>
          <p:cNvGrpSpPr/>
          <p:nvPr/>
        </p:nvGrpSpPr>
        <p:grpSpPr>
          <a:xfrm>
            <a:off x="4333274" y="1120351"/>
            <a:ext cx="4419401" cy="1225408"/>
            <a:chOff x="7774849" y="10051483"/>
            <a:chExt cx="8838801" cy="2450815"/>
          </a:xfrm>
        </p:grpSpPr>
        <p:pic>
          <p:nvPicPr>
            <p:cNvPr id="8" name="Google Shape;30;p2">
              <a:extLst>
                <a:ext uri="{FF2B5EF4-FFF2-40B4-BE49-F238E27FC236}">
                  <a16:creationId xmlns:a16="http://schemas.microsoft.com/office/drawing/2014/main" id="{93A6498D-0C9C-763A-8EF9-5DACA6F1B85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74849" y="10051483"/>
              <a:ext cx="3465933" cy="2450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1;p2">
              <a:extLst>
                <a:ext uri="{FF2B5EF4-FFF2-40B4-BE49-F238E27FC236}">
                  <a16:creationId xmlns:a16="http://schemas.microsoft.com/office/drawing/2014/main" id="{3C1A0C24-2F9C-79AB-F408-DD72315771F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185650" y="10985616"/>
              <a:ext cx="4428000" cy="7348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8238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428F6DF-1464-7B44-AE68-F69FF745D741}"/>
              </a:ext>
            </a:extLst>
          </p:cNvPr>
          <p:cNvSpPr txBox="1"/>
          <p:nvPr/>
        </p:nvSpPr>
        <p:spPr>
          <a:xfrm>
            <a:off x="1349927" y="3102601"/>
            <a:ext cx="10081782" cy="150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43">
              <a:defRPr/>
            </a:pPr>
            <a:r>
              <a:rPr lang="pt-BR" sz="4000" b="1" dirty="0">
                <a:solidFill>
                  <a:schemeClr val="bg1"/>
                </a:solidFill>
                <a:latin typeface="News Gothic MT"/>
              </a:rPr>
              <a:t>ESG/ASG </a:t>
            </a:r>
            <a:r>
              <a:rPr lang="pt-BR" sz="4000" b="1" dirty="0" err="1">
                <a:solidFill>
                  <a:schemeClr val="bg1"/>
                </a:solidFill>
                <a:latin typeface="News Gothic MT"/>
              </a:rPr>
              <a:t>X</a:t>
            </a:r>
            <a:r>
              <a:rPr lang="pt-BR" sz="4000" b="1" dirty="0">
                <a:solidFill>
                  <a:schemeClr val="bg1"/>
                </a:solidFill>
                <a:latin typeface="News Gothic MT"/>
              </a:rPr>
              <a:t> PODER PÚBLICO</a:t>
            </a:r>
          </a:p>
          <a:p>
            <a:pPr algn="ctr" defTabSz="913943">
              <a:defRPr/>
            </a:pPr>
            <a:endParaRPr lang="pt-BR" sz="2799" b="1" dirty="0">
              <a:solidFill>
                <a:schemeClr val="accent6">
                  <a:lumMod val="50000"/>
                </a:schemeClr>
              </a:solidFill>
              <a:latin typeface="News Gothic MT"/>
            </a:endParaRPr>
          </a:p>
          <a:p>
            <a:pPr algn="ctr" defTabSz="913943">
              <a:defRPr/>
            </a:pPr>
            <a:endParaRPr lang="pt-BR" sz="2399" b="1" dirty="0">
              <a:solidFill>
                <a:srgbClr val="48535B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22718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3FA832-AFFF-E7AF-564C-E005F0A76B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" y="1115123"/>
            <a:ext cx="4253555" cy="40475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A45394A-F7D7-3ECC-4FAD-D1ED1A50AAE1}"/>
              </a:ext>
            </a:extLst>
          </p:cNvPr>
          <p:cNvSpPr txBox="1"/>
          <p:nvPr/>
        </p:nvSpPr>
        <p:spPr>
          <a:xfrm>
            <a:off x="4917688" y="3123761"/>
            <a:ext cx="61220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pt-BR" sz="2800" b="1" dirty="0">
                <a:solidFill>
                  <a:schemeClr val="bg1"/>
                </a:solidFill>
              </a:rPr>
              <a:t>MUITO OBRIGADA!</a:t>
            </a:r>
          </a:p>
          <a:p>
            <a:pPr algn="ctr" defTabSz="457200">
              <a:defRPr/>
            </a:pPr>
            <a:endParaRPr lang="pt-BR" sz="2800" dirty="0">
              <a:solidFill>
                <a:srgbClr val="00B0F0"/>
              </a:solidFill>
            </a:endParaRPr>
          </a:p>
          <a:p>
            <a:pPr algn="ctr" defTabSz="457200">
              <a:defRPr/>
            </a:pPr>
            <a:r>
              <a:rPr lang="pt-BR" sz="2800" dirty="0">
                <a:solidFill>
                  <a:schemeClr val="bg1"/>
                </a:solidFill>
              </a:rPr>
              <a:t>CINTIA ESTEFANIA FERNANDES</a:t>
            </a:r>
          </a:p>
          <a:p>
            <a:pPr algn="ctr" defTabSz="457200">
              <a:defRPr/>
            </a:pPr>
            <a:r>
              <a:rPr lang="pt-BR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Cintiafernandes.curitiba@gmail.com</a:t>
            </a:r>
            <a:endParaRPr lang="pt-BR" sz="2800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r>
              <a:rPr lang="pt-BR" sz="2800" dirty="0">
                <a:solidFill>
                  <a:schemeClr val="bg1"/>
                </a:solidFill>
              </a:rPr>
              <a:t>@cintiaestefaniafernandes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2;p6">
            <a:extLst>
              <a:ext uri="{FF2B5EF4-FFF2-40B4-BE49-F238E27FC236}">
                <a16:creationId xmlns:a16="http://schemas.microsoft.com/office/drawing/2014/main" id="{BB43F46C-A3F6-5AEC-D2F3-9CF12981D44B}"/>
              </a:ext>
            </a:extLst>
          </p:cNvPr>
          <p:cNvGrpSpPr/>
          <p:nvPr/>
        </p:nvGrpSpPr>
        <p:grpSpPr>
          <a:xfrm>
            <a:off x="7073850" y="2760361"/>
            <a:ext cx="3820891" cy="500946"/>
            <a:chOff x="858302" y="11066107"/>
            <a:chExt cx="12125365" cy="2649894"/>
          </a:xfrm>
        </p:grpSpPr>
        <p:pic>
          <p:nvPicPr>
            <p:cNvPr id="6" name="Google Shape;93;p6">
              <a:extLst>
                <a:ext uri="{FF2B5EF4-FFF2-40B4-BE49-F238E27FC236}">
                  <a16:creationId xmlns:a16="http://schemas.microsoft.com/office/drawing/2014/main" id="{86CD9DB4-9447-9EBC-63BD-A4CA03F70E8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5454" t="48253" r="15132" b="18669"/>
            <a:stretch/>
          </p:blipFill>
          <p:spPr>
            <a:xfrm>
              <a:off x="858302" y="11066108"/>
              <a:ext cx="5694228" cy="264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6">
              <a:extLst>
                <a:ext uri="{FF2B5EF4-FFF2-40B4-BE49-F238E27FC236}">
                  <a16:creationId xmlns:a16="http://schemas.microsoft.com/office/drawing/2014/main" id="{26177832-4682-3806-584A-80D88040B4C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581" t="14777" r="15134" b="51963"/>
            <a:stretch/>
          </p:blipFill>
          <p:spPr>
            <a:xfrm>
              <a:off x="5807601" y="11066107"/>
              <a:ext cx="7176066" cy="2649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5;p6">
              <a:extLst>
                <a:ext uri="{FF2B5EF4-FFF2-40B4-BE49-F238E27FC236}">
                  <a16:creationId xmlns:a16="http://schemas.microsoft.com/office/drawing/2014/main" id="{1D342D14-A5CF-6979-CC14-294D3E9D38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9582" t="48253" r="74723" b="33163"/>
            <a:stretch/>
          </p:blipFill>
          <p:spPr>
            <a:xfrm>
              <a:off x="5822841" y="11066108"/>
              <a:ext cx="1504256" cy="1488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D28505-9C47-2EB4-F6D1-BB0C27720131}"/>
              </a:ext>
            </a:extLst>
          </p:cNvPr>
          <p:cNvSpPr txBox="1">
            <a:spLocks/>
          </p:cNvSpPr>
          <p:nvPr/>
        </p:nvSpPr>
        <p:spPr>
          <a:xfrm>
            <a:off x="650748" y="1577473"/>
            <a:ext cx="10890504" cy="37030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1800" dirty="0">
                <a:solidFill>
                  <a:srgbClr val="D0A482"/>
                </a:solidFill>
              </a:rPr>
              <a:t>ONU – CONSELHO ECONÔMICO E SOCIAL </a:t>
            </a:r>
          </a:p>
          <a:p>
            <a:pPr algn="ctr"/>
            <a:r>
              <a:rPr lang="pt-BR" sz="1800" dirty="0">
                <a:solidFill>
                  <a:srgbClr val="D0A482"/>
                </a:solidFill>
              </a:rPr>
              <a:t>COMISIÓN DE CIENCIA Y TECNOLOGÍA PARA EL DESARROLLO – GENEBRA, 9 A 13 DE MAIO DE 2016.</a:t>
            </a:r>
          </a:p>
          <a:p>
            <a:pPr algn="ctr"/>
            <a:endParaRPr lang="pt-BR" sz="2000" dirty="0">
              <a:solidFill>
                <a:srgbClr val="D0A482"/>
              </a:solidFill>
            </a:endParaRPr>
          </a:p>
          <a:p>
            <a:pPr algn="ctr"/>
            <a:endParaRPr lang="pt-BR" sz="2000" dirty="0">
              <a:solidFill>
                <a:srgbClr val="D0A482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pt-BR" sz="600" dirty="0">
                <a:solidFill>
                  <a:schemeClr val="accent5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WWW.PUBLICATIONS.IADB.ORG</a:t>
            </a:r>
            <a:endParaRPr lang="pt-BR" sz="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50000"/>
              </a:lnSpc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50000"/>
              </a:lnSpc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CONCEITO DE CIDADE INTELIGENTE </a:t>
            </a:r>
          </a:p>
          <a:p>
            <a:pPr algn="ctr"/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2000" dirty="0">
                <a:solidFill>
                  <a:srgbClr val="D0A482"/>
                </a:solidFill>
              </a:rPr>
              <a:t>“</a:t>
            </a:r>
            <a:r>
              <a:rPr lang="pt-BR" sz="2000" b="1" dirty="0">
                <a:solidFill>
                  <a:srgbClr val="D0A482"/>
                </a:solidFill>
              </a:rPr>
              <a:t>TIC</a:t>
            </a:r>
            <a:r>
              <a:rPr lang="pt-BR" sz="2000" dirty="0">
                <a:solidFill>
                  <a:srgbClr val="D0A482"/>
                </a:solidFill>
              </a:rPr>
              <a:t> para a </a:t>
            </a:r>
            <a:r>
              <a:rPr lang="pt-BR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qualidade de vida</a:t>
            </a:r>
            <a:r>
              <a:rPr lang="pt-BR" sz="2000" b="1" dirty="0">
                <a:solidFill>
                  <a:srgbClr val="D0A482"/>
                </a:solidFill>
              </a:rPr>
              <a:t>, a eficiência e a competitividade</a:t>
            </a:r>
            <a:r>
              <a:rPr lang="pt-BR" sz="2000" dirty="0">
                <a:solidFill>
                  <a:srgbClr val="D0A482"/>
                </a:solidFill>
              </a:rPr>
              <a:t>, atendendo as </a:t>
            </a:r>
            <a:r>
              <a:rPr lang="pt-BR" sz="2000" b="1" dirty="0">
                <a:solidFill>
                  <a:srgbClr val="D0A482"/>
                </a:solidFill>
              </a:rPr>
              <a:t>gerações presentes e futuras</a:t>
            </a:r>
            <a:r>
              <a:rPr lang="pt-BR" sz="2000" dirty="0">
                <a:solidFill>
                  <a:srgbClr val="D0A482"/>
                </a:solidFill>
              </a:rPr>
              <a:t> e os aspectos </a:t>
            </a:r>
            <a:r>
              <a:rPr lang="pt-BR" sz="2000" b="1" dirty="0">
                <a:solidFill>
                  <a:srgbClr val="D0A482"/>
                </a:solidFill>
              </a:rPr>
              <a:t>econômicos, sociais e AMBIENTAI</a:t>
            </a:r>
            <a:r>
              <a:rPr lang="pt-BR" sz="2000" dirty="0">
                <a:solidFill>
                  <a:srgbClr val="D0A482"/>
                </a:solidFill>
              </a:rPr>
              <a:t>S” </a:t>
            </a:r>
          </a:p>
          <a:p>
            <a:pPr algn="ctr"/>
            <a:endParaRPr lang="pt-BR" dirty="0"/>
          </a:p>
        </p:txBody>
      </p:sp>
      <p:grpSp>
        <p:nvGrpSpPr>
          <p:cNvPr id="10" name="Google Shape;29;p2">
            <a:extLst>
              <a:ext uri="{FF2B5EF4-FFF2-40B4-BE49-F238E27FC236}">
                <a16:creationId xmlns:a16="http://schemas.microsoft.com/office/drawing/2014/main" id="{356680BA-C281-46AC-A7DB-1FC489CD8B9D}"/>
              </a:ext>
            </a:extLst>
          </p:cNvPr>
          <p:cNvGrpSpPr/>
          <p:nvPr/>
        </p:nvGrpSpPr>
        <p:grpSpPr>
          <a:xfrm>
            <a:off x="4259766" y="903249"/>
            <a:ext cx="2814084" cy="1075568"/>
            <a:chOff x="7774849" y="10051483"/>
            <a:chExt cx="8838801" cy="2450815"/>
          </a:xfrm>
        </p:grpSpPr>
        <p:pic>
          <p:nvPicPr>
            <p:cNvPr id="11" name="Google Shape;30;p2">
              <a:extLst>
                <a:ext uri="{FF2B5EF4-FFF2-40B4-BE49-F238E27FC236}">
                  <a16:creationId xmlns:a16="http://schemas.microsoft.com/office/drawing/2014/main" id="{19898DCD-4075-41CF-98AD-06AC4B62F8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74849" y="10051483"/>
              <a:ext cx="3465933" cy="2450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1;p2">
              <a:extLst>
                <a:ext uri="{FF2B5EF4-FFF2-40B4-BE49-F238E27FC236}">
                  <a16:creationId xmlns:a16="http://schemas.microsoft.com/office/drawing/2014/main" id="{3F823B48-CF56-43FF-0491-B548D5AC411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185650" y="10985616"/>
              <a:ext cx="4428000" cy="7348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0972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1B31545A-5481-0DD0-50AD-4761F4BF1C9B}"/>
              </a:ext>
            </a:extLst>
          </p:cNvPr>
          <p:cNvSpPr txBox="1"/>
          <p:nvPr/>
        </p:nvSpPr>
        <p:spPr>
          <a:xfrm>
            <a:off x="855853" y="1497048"/>
            <a:ext cx="6094476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sto MT"/>
              </a:rPr>
              <a:t>QUALIDADE DE VIDA</a:t>
            </a:r>
          </a:p>
          <a:p>
            <a:pPr algn="ctr" defTabSz="457200"/>
            <a:endParaRPr lang="pt-BR" sz="2000" b="1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algn="ctr" defTabSz="457200"/>
            <a:r>
              <a:rPr lang="pt-BR" sz="2000" b="1" dirty="0">
                <a:solidFill>
                  <a:srgbClr val="FFFF00"/>
                </a:solidFill>
                <a:latin typeface="Calisto MT"/>
              </a:rPr>
              <a:t>IKIGAI do autor Ken Mogi: </a:t>
            </a:r>
            <a:r>
              <a:rPr lang="pt-BR" sz="2000" b="1" dirty="0" err="1">
                <a:solidFill>
                  <a:srgbClr val="FFFF00"/>
                </a:solidFill>
                <a:latin typeface="Calisto MT"/>
              </a:rPr>
              <a:t>I</a:t>
            </a:r>
            <a:r>
              <a:rPr lang="pt-BR" sz="2000" b="1" i="1" dirty="0" err="1">
                <a:solidFill>
                  <a:srgbClr val="FFFF00"/>
                </a:solidFill>
                <a:latin typeface="Calisto MT"/>
              </a:rPr>
              <a:t>kigai</a:t>
            </a:r>
            <a:r>
              <a:rPr lang="pt-BR" sz="2000" b="1" dirty="0">
                <a:solidFill>
                  <a:srgbClr val="FFFF00"/>
                </a:solidFill>
                <a:latin typeface="Calisto MT"/>
              </a:rPr>
              <a:t> palavra de origem japonesa e significa,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alisto MT"/>
              </a:rPr>
              <a:t>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Calisto MT"/>
              </a:rPr>
              <a:t>“razão de viver”. </a:t>
            </a:r>
          </a:p>
          <a:p>
            <a:pPr algn="ctr" defTabSz="457200"/>
            <a:endParaRPr lang="pt-BR" sz="2000" b="1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algn="ctr" defTabSz="457200">
              <a:buFont typeface="+mj-lt"/>
              <a:buAutoNum type="arabicPeriod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alisto MT"/>
              </a:rPr>
              <a:t> (...); </a:t>
            </a:r>
            <a:endParaRPr lang="pt-BR" sz="2000" b="1" dirty="0">
              <a:solidFill>
                <a:srgbClr val="FFFF00"/>
              </a:solidFill>
              <a:latin typeface="Calisto MT"/>
            </a:endParaRPr>
          </a:p>
          <a:p>
            <a:pPr algn="ctr" defTabSz="457200">
              <a:buFont typeface="+mj-lt"/>
              <a:buAutoNum type="arabicPeriod"/>
            </a:pPr>
            <a:r>
              <a:rPr lang="pt-BR" sz="2000" b="1" dirty="0">
                <a:solidFill>
                  <a:srgbClr val="FFFF00"/>
                </a:solidFill>
                <a:latin typeface="Calisto MT"/>
              </a:rPr>
              <a:t>Harmonia (SOLIDARIEDADE)  e SUSTENTABILIDADE; </a:t>
            </a:r>
          </a:p>
          <a:p>
            <a:pPr algn="ctr" defTabSz="457200"/>
            <a:endParaRPr lang="pt-BR" sz="700" b="1" dirty="0">
              <a:solidFill>
                <a:prstClr val="white"/>
              </a:solidFill>
              <a:latin typeface="Calisto MT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819E3B-1237-178C-A0A8-9575C9414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57" y="2148841"/>
            <a:ext cx="2099666" cy="19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;p2">
            <a:extLst>
              <a:ext uri="{FF2B5EF4-FFF2-40B4-BE49-F238E27FC236}">
                <a16:creationId xmlns:a16="http://schemas.microsoft.com/office/drawing/2014/main" id="{CA1B3D57-15C5-8EF6-5DD8-C3882171B890}"/>
              </a:ext>
            </a:extLst>
          </p:cNvPr>
          <p:cNvGrpSpPr/>
          <p:nvPr/>
        </p:nvGrpSpPr>
        <p:grpSpPr>
          <a:xfrm>
            <a:off x="725695" y="896318"/>
            <a:ext cx="4419401" cy="1225408"/>
            <a:chOff x="7774849" y="10051483"/>
            <a:chExt cx="8838801" cy="2450815"/>
          </a:xfrm>
        </p:grpSpPr>
        <p:pic>
          <p:nvPicPr>
            <p:cNvPr id="3" name="Google Shape;30;p2">
              <a:extLst>
                <a:ext uri="{FF2B5EF4-FFF2-40B4-BE49-F238E27FC236}">
                  <a16:creationId xmlns:a16="http://schemas.microsoft.com/office/drawing/2014/main" id="{0C79EB5A-34F6-7154-9B96-7699AE5528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4849" y="10051483"/>
              <a:ext cx="3465933" cy="2450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31;p2">
              <a:extLst>
                <a:ext uri="{FF2B5EF4-FFF2-40B4-BE49-F238E27FC236}">
                  <a16:creationId xmlns:a16="http://schemas.microsoft.com/office/drawing/2014/main" id="{05177DF8-519B-BDC0-2050-809A99551C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85650" y="10985616"/>
              <a:ext cx="4428000" cy="7348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oogle Shape;92;p6">
            <a:extLst>
              <a:ext uri="{FF2B5EF4-FFF2-40B4-BE49-F238E27FC236}">
                <a16:creationId xmlns:a16="http://schemas.microsoft.com/office/drawing/2014/main" id="{BB43F46C-A3F6-5AEC-D2F3-9CF12981D44B}"/>
              </a:ext>
            </a:extLst>
          </p:cNvPr>
          <p:cNvGrpSpPr/>
          <p:nvPr/>
        </p:nvGrpSpPr>
        <p:grpSpPr>
          <a:xfrm>
            <a:off x="588792" y="4853019"/>
            <a:ext cx="5220993" cy="640080"/>
            <a:chOff x="858302" y="11066107"/>
            <a:chExt cx="12125365" cy="2649894"/>
          </a:xfrm>
        </p:grpSpPr>
        <p:pic>
          <p:nvPicPr>
            <p:cNvPr id="6" name="Google Shape;93;p6">
              <a:extLst>
                <a:ext uri="{FF2B5EF4-FFF2-40B4-BE49-F238E27FC236}">
                  <a16:creationId xmlns:a16="http://schemas.microsoft.com/office/drawing/2014/main" id="{86CD9DB4-9447-9EBC-63BD-A4CA03F70E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5454" t="48253" r="15132" b="18669"/>
            <a:stretch/>
          </p:blipFill>
          <p:spPr>
            <a:xfrm>
              <a:off x="858302" y="11066108"/>
              <a:ext cx="5694228" cy="264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6">
              <a:extLst>
                <a:ext uri="{FF2B5EF4-FFF2-40B4-BE49-F238E27FC236}">
                  <a16:creationId xmlns:a16="http://schemas.microsoft.com/office/drawing/2014/main" id="{26177832-4682-3806-584A-80D88040B4C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9581" t="14777" r="15134" b="51963"/>
            <a:stretch/>
          </p:blipFill>
          <p:spPr>
            <a:xfrm>
              <a:off x="5807601" y="11066107"/>
              <a:ext cx="7176066" cy="2649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5;p6">
              <a:extLst>
                <a:ext uri="{FF2B5EF4-FFF2-40B4-BE49-F238E27FC236}">
                  <a16:creationId xmlns:a16="http://schemas.microsoft.com/office/drawing/2014/main" id="{1D342D14-A5CF-6979-CC14-294D3E9D38E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9582" t="48253" r="74723" b="33163"/>
            <a:stretch/>
          </p:blipFill>
          <p:spPr>
            <a:xfrm>
              <a:off x="5822841" y="11066108"/>
              <a:ext cx="1504256" cy="1488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110E80AB-8BED-490B-C345-FD4E302E0B7F}"/>
              </a:ext>
            </a:extLst>
          </p:cNvPr>
          <p:cNvSpPr txBox="1"/>
          <p:nvPr/>
        </p:nvSpPr>
        <p:spPr>
          <a:xfrm flipH="1">
            <a:off x="6916039" y="1592485"/>
            <a:ext cx="4687168" cy="1360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pt-BR" sz="900" b="1" dirty="0">
              <a:solidFill>
                <a:prstClr val="white"/>
              </a:solidFill>
              <a:latin typeface="Calisto MT"/>
            </a:endParaRPr>
          </a:p>
          <a:p>
            <a:pPr algn="ctr" defTabSz="457200"/>
            <a:r>
              <a:rPr lang="pt-BR" sz="2000" b="1" dirty="0">
                <a:solidFill>
                  <a:schemeClr val="bg2"/>
                </a:solidFill>
                <a:latin typeface="Calisto MT"/>
              </a:rPr>
              <a:t>SOLIDARIEDADE GLOBAL</a:t>
            </a:r>
          </a:p>
          <a:p>
            <a:pPr algn="ctr" defTabSz="457200"/>
            <a:r>
              <a:rPr lang="pt-BR" sz="2000" b="1" dirty="0">
                <a:solidFill>
                  <a:schemeClr val="bg2"/>
                </a:solidFill>
                <a:latin typeface="Calisto MT"/>
              </a:rPr>
              <a:t>PANDEMIA  </a:t>
            </a:r>
          </a:p>
          <a:p>
            <a:pPr algn="ctr" defTabSz="457200"/>
            <a:endParaRPr lang="pt-BR" sz="2000" b="1" dirty="0">
              <a:solidFill>
                <a:srgbClr val="00B050"/>
              </a:solidFill>
              <a:latin typeface="Calisto MT"/>
            </a:endParaRPr>
          </a:p>
          <a:p>
            <a:pPr algn="ctr" defTabSz="457200"/>
            <a:r>
              <a:rPr lang="pt-BR" sz="2000" b="1" dirty="0">
                <a:solidFill>
                  <a:srgbClr val="92D050"/>
                </a:solidFill>
                <a:latin typeface="Calisto MT"/>
              </a:rPr>
              <a:t>SUSTENTABILIDADE</a:t>
            </a:r>
          </a:p>
          <a:p>
            <a:pPr algn="ctr" defTabSz="457200"/>
            <a:r>
              <a:rPr lang="pt-BR" sz="2000" b="1" dirty="0">
                <a:solidFill>
                  <a:srgbClr val="92D050"/>
                </a:solidFill>
                <a:latin typeface="Calisto MT"/>
              </a:rPr>
              <a:t>ENERGIAS LIMPAS </a:t>
            </a:r>
          </a:p>
          <a:p>
            <a:pPr algn="ctr" defTabSz="457200"/>
            <a:r>
              <a:rPr lang="pt-BR" sz="2000" b="1" dirty="0">
                <a:solidFill>
                  <a:srgbClr val="92D050"/>
                </a:solidFill>
                <a:latin typeface="Calisto MT"/>
              </a:rPr>
              <a:t>(SOLAR (9%), EÓLICA (11%),NUCLEAR (1%), HIDRÁULICA (56%), GEOTÉRMICA (15%), MAREMOTRIZ, BIOMASSA (8%) (MATÉRIA VEGETAL E ORGÂNICA ) – 84% RENOVÁVEL </a:t>
            </a:r>
          </a:p>
          <a:p>
            <a:pPr algn="ctr" defTabSz="457200"/>
            <a:endParaRPr lang="pt-BR" sz="2000" b="1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algn="ctr" defTabSz="457200"/>
            <a:r>
              <a:rPr lang="pt-BR" sz="2000" dirty="0">
                <a:solidFill>
                  <a:schemeClr val="bg1"/>
                </a:solidFill>
                <a:latin typeface="Calisto MT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Calisto MT"/>
              </a:rPr>
              <a:t>GUERRA NA UCRANIA:  </a:t>
            </a:r>
          </a:p>
          <a:p>
            <a:pPr algn="ctr" defTabSz="457200"/>
            <a:r>
              <a:rPr lang="pt-BR" sz="2000" b="1" dirty="0">
                <a:solidFill>
                  <a:schemeClr val="bg1"/>
                </a:solidFill>
                <a:latin typeface="Calisto MT"/>
              </a:rPr>
              <a:t>QUESTÃO ENERGÉTICA </a:t>
            </a:r>
          </a:p>
          <a:p>
            <a:pPr algn="ctr" defTabSz="457200"/>
            <a:r>
              <a:rPr lang="pt-BR" sz="2000" b="1" dirty="0">
                <a:solidFill>
                  <a:schemeClr val="bg1"/>
                </a:solidFill>
                <a:latin typeface="Calisto MT"/>
              </a:rPr>
              <a:t>GÁS NATURAL RUSSO X ENERGIA NUCLEAR X ENERGIA À CARVÃO</a:t>
            </a:r>
            <a:endParaRPr lang="pt-BR" sz="2000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chemeClr val="accent5">
                  <a:lumMod val="50000"/>
                </a:schemeClr>
              </a:solidFill>
              <a:latin typeface="Calisto MT"/>
            </a:endParaRPr>
          </a:p>
          <a:p>
            <a:pPr defTabSz="457200"/>
            <a:endParaRPr lang="pt-BR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582031-555A-7083-693E-A08261626D9C}"/>
              </a:ext>
            </a:extLst>
          </p:cNvPr>
          <p:cNvSpPr txBox="1"/>
          <p:nvPr/>
        </p:nvSpPr>
        <p:spPr>
          <a:xfrm>
            <a:off x="816479" y="2264247"/>
            <a:ext cx="51153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77ª. SESSÃO DA ASSEMBLEIA GERAL DA ONU – NOVA IORQUE – PRESIDENTE CSABA KOROSI – “SOLUÇÕES POR MEIO DA </a:t>
            </a:r>
            <a:r>
              <a:rPr lang="pt-BR" sz="2400" b="1" dirty="0">
                <a:solidFill>
                  <a:srgbClr val="92D050"/>
                </a:solidFill>
              </a:rPr>
              <a:t>SOLIDARIEDADE , SUSTENTABILIDADE </a:t>
            </a:r>
            <a:r>
              <a:rPr lang="pt-BR" sz="2400" b="1" dirty="0">
                <a:solidFill>
                  <a:srgbClr val="FFFF00"/>
                </a:solidFill>
              </a:rPr>
              <a:t>E CIÊNCIA”. 14.09.2022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423A30A-E5A9-D97A-0A12-1773CEC81D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960" y="1592485"/>
            <a:ext cx="664689" cy="9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;p2">
            <a:extLst>
              <a:ext uri="{FF2B5EF4-FFF2-40B4-BE49-F238E27FC236}">
                <a16:creationId xmlns:a16="http://schemas.microsoft.com/office/drawing/2014/main" id="{CA1B3D57-15C5-8EF6-5DD8-C3882171B890}"/>
              </a:ext>
            </a:extLst>
          </p:cNvPr>
          <p:cNvGrpSpPr/>
          <p:nvPr/>
        </p:nvGrpSpPr>
        <p:grpSpPr>
          <a:xfrm>
            <a:off x="849878" y="935789"/>
            <a:ext cx="4419401" cy="1225408"/>
            <a:chOff x="7774849" y="10051483"/>
            <a:chExt cx="8838801" cy="2450815"/>
          </a:xfrm>
        </p:grpSpPr>
        <p:pic>
          <p:nvPicPr>
            <p:cNvPr id="3" name="Google Shape;30;p2">
              <a:extLst>
                <a:ext uri="{FF2B5EF4-FFF2-40B4-BE49-F238E27FC236}">
                  <a16:creationId xmlns:a16="http://schemas.microsoft.com/office/drawing/2014/main" id="{0C79EB5A-34F6-7154-9B96-7699AE5528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4849" y="10051483"/>
              <a:ext cx="3465933" cy="2450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31;p2">
              <a:extLst>
                <a:ext uri="{FF2B5EF4-FFF2-40B4-BE49-F238E27FC236}">
                  <a16:creationId xmlns:a16="http://schemas.microsoft.com/office/drawing/2014/main" id="{05177DF8-519B-BDC0-2050-809A99551C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85650" y="10985616"/>
              <a:ext cx="4428000" cy="7348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oogle Shape;92;p6">
            <a:extLst>
              <a:ext uri="{FF2B5EF4-FFF2-40B4-BE49-F238E27FC236}">
                <a16:creationId xmlns:a16="http://schemas.microsoft.com/office/drawing/2014/main" id="{BB43F46C-A3F6-5AEC-D2F3-9CF12981D44B}"/>
              </a:ext>
            </a:extLst>
          </p:cNvPr>
          <p:cNvGrpSpPr/>
          <p:nvPr/>
        </p:nvGrpSpPr>
        <p:grpSpPr>
          <a:xfrm>
            <a:off x="557561" y="4590457"/>
            <a:ext cx="5306918" cy="868681"/>
            <a:chOff x="858302" y="11066107"/>
            <a:chExt cx="12125365" cy="2649894"/>
          </a:xfrm>
        </p:grpSpPr>
        <p:pic>
          <p:nvPicPr>
            <p:cNvPr id="6" name="Google Shape;93;p6">
              <a:extLst>
                <a:ext uri="{FF2B5EF4-FFF2-40B4-BE49-F238E27FC236}">
                  <a16:creationId xmlns:a16="http://schemas.microsoft.com/office/drawing/2014/main" id="{86CD9DB4-9447-9EBC-63BD-A4CA03F70E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5454" t="48253" r="15132" b="18669"/>
            <a:stretch/>
          </p:blipFill>
          <p:spPr>
            <a:xfrm>
              <a:off x="858302" y="11066108"/>
              <a:ext cx="5694228" cy="264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6">
              <a:extLst>
                <a:ext uri="{FF2B5EF4-FFF2-40B4-BE49-F238E27FC236}">
                  <a16:creationId xmlns:a16="http://schemas.microsoft.com/office/drawing/2014/main" id="{26177832-4682-3806-584A-80D88040B4C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9581" t="14777" r="15134" b="51963"/>
            <a:stretch/>
          </p:blipFill>
          <p:spPr>
            <a:xfrm>
              <a:off x="5807601" y="11066107"/>
              <a:ext cx="7176066" cy="2649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5;p6">
              <a:extLst>
                <a:ext uri="{FF2B5EF4-FFF2-40B4-BE49-F238E27FC236}">
                  <a16:creationId xmlns:a16="http://schemas.microsoft.com/office/drawing/2014/main" id="{1D342D14-A5CF-6979-CC14-294D3E9D38E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9582" t="48253" r="74723" b="33163"/>
            <a:stretch/>
          </p:blipFill>
          <p:spPr>
            <a:xfrm>
              <a:off x="5822841" y="11066108"/>
              <a:ext cx="1504256" cy="1488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34EC21-5C9B-873C-F0E7-D79D0DACB3BC}"/>
              </a:ext>
            </a:extLst>
          </p:cNvPr>
          <p:cNvSpPr txBox="1"/>
          <p:nvPr/>
        </p:nvSpPr>
        <p:spPr>
          <a:xfrm>
            <a:off x="6063917" y="1183458"/>
            <a:ext cx="6050137" cy="1354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pt-BR" sz="900" b="1" dirty="0">
              <a:solidFill>
                <a:prstClr val="white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chemeClr val="bg1"/>
                </a:solidFill>
                <a:latin typeface="Calisto MT"/>
              </a:rPr>
              <a:t>SOLIDARIEDADE GLOBAL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chemeClr val="bg1"/>
                </a:solidFill>
                <a:latin typeface="Calisto MT"/>
              </a:rPr>
              <a:t>DIREITO À CIDADE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rgbClr val="FFFF00"/>
                </a:solidFill>
                <a:latin typeface="Calisto MT"/>
              </a:rPr>
              <a:t>DIREITO DE ENERGIA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chemeClr val="bg1"/>
                </a:solidFill>
                <a:latin typeface="Calisto MT"/>
              </a:rPr>
              <a:t>TRIBUTAÇÃO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rgbClr val="FFFF00"/>
                </a:solidFill>
                <a:latin typeface="Calisto MT"/>
              </a:rPr>
              <a:t>SMART TAX CITY (TRIBUTAÇÃO PROGRESSIVA, IMOBILIÁRIA, AMBIENTAL, TRIBUTAÇÃO DA ENERGIA)</a:t>
            </a:r>
          </a:p>
          <a:p>
            <a:pPr algn="ctr" defTabSz="457200"/>
            <a:endParaRPr lang="pt-BR" sz="2400" dirty="0">
              <a:solidFill>
                <a:schemeClr val="bg1"/>
              </a:solidFill>
              <a:latin typeface="Calisto MT"/>
            </a:endParaRPr>
          </a:p>
          <a:p>
            <a:pPr defTabSz="457200"/>
            <a:endParaRPr lang="pt-BR" sz="24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4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4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4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4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4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2000" dirty="0">
              <a:solidFill>
                <a:srgbClr val="002060"/>
              </a:solidFill>
              <a:latin typeface="Calisto MT"/>
            </a:endParaRPr>
          </a:p>
          <a:p>
            <a:pPr defTabSz="457200"/>
            <a:endParaRPr lang="pt-BR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203424F-71D2-BE14-34B3-AD90CE0268FC}"/>
              </a:ext>
            </a:extLst>
          </p:cNvPr>
          <p:cNvSpPr txBox="1"/>
          <p:nvPr/>
        </p:nvSpPr>
        <p:spPr>
          <a:xfrm>
            <a:off x="650440" y="2044389"/>
            <a:ext cx="52140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77ª. SESSÃO DA ASSEMBLEIA GERAL DA ONU – NOVA IORQUE – PRESIDENTE CSABA KOROSI – “SOLUÇÕES POR MEIO DA </a:t>
            </a:r>
            <a:r>
              <a:rPr lang="pt-BR" sz="2400" b="1" dirty="0">
                <a:solidFill>
                  <a:srgbClr val="00B050"/>
                </a:solidFill>
              </a:rPr>
              <a:t>SOLIDARIEDADE , SUSTENTABILIDADE </a:t>
            </a:r>
            <a:r>
              <a:rPr lang="pt-BR" sz="2400" b="1" dirty="0">
                <a:solidFill>
                  <a:srgbClr val="FFFF00"/>
                </a:solidFill>
              </a:rPr>
              <a:t>E CIÊNCIA”. 14.09.2022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F1AA620-C484-9638-2FF5-8D4B49C2FA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395" y="1088568"/>
            <a:ext cx="664689" cy="9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;p2">
            <a:extLst>
              <a:ext uri="{FF2B5EF4-FFF2-40B4-BE49-F238E27FC236}">
                <a16:creationId xmlns:a16="http://schemas.microsoft.com/office/drawing/2014/main" id="{CA1B3D57-15C5-8EF6-5DD8-C3882171B890}"/>
              </a:ext>
            </a:extLst>
          </p:cNvPr>
          <p:cNvGrpSpPr/>
          <p:nvPr/>
        </p:nvGrpSpPr>
        <p:grpSpPr>
          <a:xfrm>
            <a:off x="849878" y="935789"/>
            <a:ext cx="4419401" cy="1225408"/>
            <a:chOff x="7774849" y="10051483"/>
            <a:chExt cx="8838801" cy="2450815"/>
          </a:xfrm>
        </p:grpSpPr>
        <p:pic>
          <p:nvPicPr>
            <p:cNvPr id="3" name="Google Shape;30;p2">
              <a:extLst>
                <a:ext uri="{FF2B5EF4-FFF2-40B4-BE49-F238E27FC236}">
                  <a16:creationId xmlns:a16="http://schemas.microsoft.com/office/drawing/2014/main" id="{0C79EB5A-34F6-7154-9B96-7699AE5528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4849" y="10051483"/>
              <a:ext cx="3465933" cy="2450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31;p2">
              <a:extLst>
                <a:ext uri="{FF2B5EF4-FFF2-40B4-BE49-F238E27FC236}">
                  <a16:creationId xmlns:a16="http://schemas.microsoft.com/office/drawing/2014/main" id="{05177DF8-519B-BDC0-2050-809A99551C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85650" y="10985616"/>
              <a:ext cx="4428000" cy="7348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oogle Shape;92;p6">
            <a:extLst>
              <a:ext uri="{FF2B5EF4-FFF2-40B4-BE49-F238E27FC236}">
                <a16:creationId xmlns:a16="http://schemas.microsoft.com/office/drawing/2014/main" id="{BB43F46C-A3F6-5AEC-D2F3-9CF12981D44B}"/>
              </a:ext>
            </a:extLst>
          </p:cNvPr>
          <p:cNvGrpSpPr/>
          <p:nvPr/>
        </p:nvGrpSpPr>
        <p:grpSpPr>
          <a:xfrm>
            <a:off x="557561" y="4590457"/>
            <a:ext cx="5306918" cy="868681"/>
            <a:chOff x="858302" y="11066107"/>
            <a:chExt cx="12125365" cy="2649894"/>
          </a:xfrm>
        </p:grpSpPr>
        <p:pic>
          <p:nvPicPr>
            <p:cNvPr id="6" name="Google Shape;93;p6">
              <a:extLst>
                <a:ext uri="{FF2B5EF4-FFF2-40B4-BE49-F238E27FC236}">
                  <a16:creationId xmlns:a16="http://schemas.microsoft.com/office/drawing/2014/main" id="{86CD9DB4-9447-9EBC-63BD-A4CA03F70E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5454" t="48253" r="15132" b="18669"/>
            <a:stretch/>
          </p:blipFill>
          <p:spPr>
            <a:xfrm>
              <a:off x="858302" y="11066108"/>
              <a:ext cx="5694228" cy="264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6">
              <a:extLst>
                <a:ext uri="{FF2B5EF4-FFF2-40B4-BE49-F238E27FC236}">
                  <a16:creationId xmlns:a16="http://schemas.microsoft.com/office/drawing/2014/main" id="{26177832-4682-3806-584A-80D88040B4C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9581" t="14777" r="15134" b="51963"/>
            <a:stretch/>
          </p:blipFill>
          <p:spPr>
            <a:xfrm>
              <a:off x="5807601" y="11066107"/>
              <a:ext cx="7176066" cy="2649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5;p6">
              <a:extLst>
                <a:ext uri="{FF2B5EF4-FFF2-40B4-BE49-F238E27FC236}">
                  <a16:creationId xmlns:a16="http://schemas.microsoft.com/office/drawing/2014/main" id="{1D342D14-A5CF-6979-CC14-294D3E9D38E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9582" t="48253" r="74723" b="33163"/>
            <a:stretch/>
          </p:blipFill>
          <p:spPr>
            <a:xfrm>
              <a:off x="5822841" y="11066108"/>
              <a:ext cx="1504256" cy="1488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203424F-71D2-BE14-34B3-AD90CE0268FC}"/>
              </a:ext>
            </a:extLst>
          </p:cNvPr>
          <p:cNvSpPr txBox="1"/>
          <p:nvPr/>
        </p:nvSpPr>
        <p:spPr>
          <a:xfrm>
            <a:off x="650440" y="2044389"/>
            <a:ext cx="52140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77ª. SESSÃO DA ASSEMBLEIA GERAL DA ONU – NOVA IORQUE – PRESIDENTE CSABA KOROSI – “SOLUÇÕES POR MEIO DA </a:t>
            </a:r>
            <a:r>
              <a:rPr lang="pt-BR" sz="2400" b="1" dirty="0">
                <a:solidFill>
                  <a:srgbClr val="00B050"/>
                </a:solidFill>
              </a:rPr>
              <a:t>SOLIDARIEDADE , SUSTENTABILIDADE </a:t>
            </a:r>
            <a:r>
              <a:rPr lang="pt-BR" sz="2400" b="1" dirty="0">
                <a:solidFill>
                  <a:srgbClr val="FFFF00"/>
                </a:solidFill>
              </a:rPr>
              <a:t>E CIÊNCIA”. 14.09.2022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9E9C05-1563-F725-A4E1-2563747CAC9D}"/>
              </a:ext>
            </a:extLst>
          </p:cNvPr>
          <p:cNvSpPr txBox="1"/>
          <p:nvPr/>
        </p:nvSpPr>
        <p:spPr>
          <a:xfrm>
            <a:off x="6280221" y="1282188"/>
            <a:ext cx="5724045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t-BR" sz="2400" b="1" dirty="0">
                <a:solidFill>
                  <a:schemeClr val="bg1"/>
                </a:solidFill>
                <a:latin typeface="Calisto MT"/>
              </a:rPr>
              <a:t>SUSTENTABILIDADE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chemeClr val="bg1"/>
                </a:solidFill>
                <a:latin typeface="Calisto MT"/>
              </a:rPr>
              <a:t>DIREITO À CIDADE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chemeClr val="bg1"/>
                </a:solidFill>
                <a:latin typeface="Calisto MT"/>
              </a:rPr>
              <a:t>PROTEÇÃO DO MEIO AMBIENTE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rgbClr val="FFFF00"/>
                </a:solidFill>
                <a:latin typeface="Calisto MT"/>
              </a:rPr>
              <a:t>DIREITO DE ENERGIA</a:t>
            </a:r>
          </a:p>
          <a:p>
            <a:pPr algn="ctr" defTabSz="457200"/>
            <a:r>
              <a:rPr lang="pt-BR" sz="2400" b="1" dirty="0" err="1">
                <a:solidFill>
                  <a:srgbClr val="FFFF00"/>
                </a:solidFill>
                <a:latin typeface="Calisto MT"/>
              </a:rPr>
              <a:t>X</a:t>
            </a:r>
            <a:endParaRPr lang="pt-BR" sz="2400" b="1" dirty="0">
              <a:solidFill>
                <a:srgbClr val="FFFF00"/>
              </a:solidFill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chemeClr val="bg1"/>
                </a:solidFill>
                <a:latin typeface="Calisto MT"/>
              </a:rPr>
              <a:t>TRIBUTAÇÃO</a:t>
            </a:r>
          </a:p>
          <a:p>
            <a:pPr algn="ctr" defTabSz="457200"/>
            <a:r>
              <a:rPr lang="pt-BR" sz="2400" b="1" dirty="0" err="1">
                <a:solidFill>
                  <a:schemeClr val="bg1"/>
                </a:solidFill>
                <a:latin typeface="Calisto MT"/>
              </a:rPr>
              <a:t>X</a:t>
            </a:r>
            <a:endParaRPr lang="pt-BR" sz="2400" b="1" dirty="0">
              <a:solidFill>
                <a:schemeClr val="bg1"/>
              </a:solidFill>
              <a:highlight>
                <a:srgbClr val="FFFF00"/>
              </a:highlight>
              <a:latin typeface="Calisto MT"/>
            </a:endParaRPr>
          </a:p>
          <a:p>
            <a:pPr algn="ctr" defTabSz="457200"/>
            <a:r>
              <a:rPr lang="pt-BR" sz="2400" b="1" dirty="0">
                <a:solidFill>
                  <a:srgbClr val="FFFF00"/>
                </a:solidFill>
                <a:latin typeface="Calisto MT"/>
              </a:rPr>
              <a:t>SMART TAX CITY (TRIBUTAÇÃO PROGRESSIVA, IMOBILIÁRIA, AMBIENTAL, TRIBUTAÇÃO DA ENERGIA)</a:t>
            </a:r>
          </a:p>
          <a:p>
            <a:pPr algn="ctr" defTabSz="457200"/>
            <a:endParaRPr lang="pt-BR" sz="2400" dirty="0">
              <a:solidFill>
                <a:schemeClr val="bg1"/>
              </a:solidFill>
              <a:latin typeface="Calisto MT"/>
            </a:endParaRPr>
          </a:p>
          <a:p>
            <a:pPr algn="ctr" defTabSz="457200"/>
            <a:endParaRPr lang="pt-BR" sz="2400" b="1" dirty="0">
              <a:solidFill>
                <a:schemeClr val="bg1"/>
              </a:solidFill>
              <a:highlight>
                <a:srgbClr val="FFFF00"/>
              </a:highlight>
              <a:latin typeface="Calisto MT"/>
            </a:endParaRPr>
          </a:p>
          <a:p>
            <a:pPr defTabSz="457200"/>
            <a:endParaRPr lang="pt-BR" sz="900" b="1" dirty="0">
              <a:solidFill>
                <a:prstClr val="white"/>
              </a:solidFill>
              <a:latin typeface="Calisto MT"/>
            </a:endParaRPr>
          </a:p>
        </p:txBody>
      </p:sp>
      <p:pic>
        <p:nvPicPr>
          <p:cNvPr id="12" name="Picture 2" descr="MUDANÇA CLIMÁTICA: OS FATOS COMO VOCÊ NUNCA VIU ANTES -  martinsfontespaulista">
            <a:extLst>
              <a:ext uri="{FF2B5EF4-FFF2-40B4-BE49-F238E27FC236}">
                <a16:creationId xmlns:a16="http://schemas.microsoft.com/office/drawing/2014/main" id="{B0E4B812-CA3F-42EF-0C7C-BD6A534B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385" y="1070281"/>
            <a:ext cx="1216349" cy="140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7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5427" y="-703642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DIREITO DE ENERGIA</a:t>
            </a:r>
          </a:p>
        </p:txBody>
      </p:sp>
      <p:pic>
        <p:nvPicPr>
          <p:cNvPr id="2050" name="Picture 2" descr="Energia eólica é a mais promissora para o Brasil - Ecoa">
            <a:extLst>
              <a:ext uri="{FF2B5EF4-FFF2-40B4-BE49-F238E27FC236}">
                <a16:creationId xmlns:a16="http://schemas.microsoft.com/office/drawing/2014/main" id="{EF41182E-C185-7AFB-3C8A-18AF3515D0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5168" b="2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BEC7A-9DCC-E8D3-FCFD-7F6A090A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5453650" cy="304801"/>
          </a:xfr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14. ALENCAR, Yanko Marcius de Xavier; GUIMARÃES, Patrícia Borba Vilar; JÚNIOR, Evilásio Galdino de Araújo. Direito à cidade e energia: a regulação jurídica de smart grids no Brasil. Revista de Direito da Cidade, , v. 11, n. 4, p. 525-526.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15. Ibid., p. 528.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16. Ibid., p. 528.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A937D3-822E-03B0-1425-0D51EC78ED6C}"/>
              </a:ext>
            </a:extLst>
          </p:cNvPr>
          <p:cNvSpPr txBox="1"/>
          <p:nvPr/>
        </p:nvSpPr>
        <p:spPr>
          <a:xfrm>
            <a:off x="7759940" y="6290549"/>
            <a:ext cx="394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Divulgação/</a:t>
            </a:r>
            <a:r>
              <a:rPr lang="pt-BR" dirty="0" err="1"/>
              <a:t>ABEEólica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92867C-1ED9-C05A-5D7F-C67ADCC42B25}"/>
              </a:ext>
            </a:extLst>
          </p:cNvPr>
          <p:cNvSpPr txBox="1"/>
          <p:nvPr/>
        </p:nvSpPr>
        <p:spPr>
          <a:xfrm>
            <a:off x="7861608" y="2362865"/>
            <a:ext cx="40506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pt-BR" sz="1800" dirty="0">
                <a:solidFill>
                  <a:srgbClr val="FFFF00"/>
                </a:solidFill>
                <a:latin typeface="Calisto MT"/>
              </a:rPr>
              <a:t>SUSTENTABILIDADE</a:t>
            </a:r>
          </a:p>
          <a:p>
            <a:pPr algn="ctr" defTabSz="457200"/>
            <a:r>
              <a:rPr lang="pt-BR" sz="1800" dirty="0">
                <a:solidFill>
                  <a:srgbClr val="FFFF00"/>
                </a:solidFill>
                <a:latin typeface="Calisto MT"/>
              </a:rPr>
              <a:t>ENERGIAS LIMPAS </a:t>
            </a:r>
          </a:p>
          <a:p>
            <a:pPr algn="ctr" defTabSz="457200"/>
            <a:r>
              <a:rPr lang="pt-BR" sz="1800" dirty="0">
                <a:solidFill>
                  <a:srgbClr val="FFFF00"/>
                </a:solidFill>
                <a:latin typeface="Calisto MT"/>
              </a:rPr>
              <a:t>(SOLAR, EÓLICA, HIDRÁULICA, GEOTÉRMICA, MAREMOTRIZ, BIOMASSA (MATÉRIA VEGETAL E ORGÂNICA) </a:t>
            </a:r>
          </a:p>
          <a:p>
            <a:pPr algn="ctr" defTabSz="457200"/>
            <a:endParaRPr lang="pt-BR" dirty="0">
              <a:solidFill>
                <a:srgbClr val="FFFF00"/>
              </a:solidFill>
              <a:latin typeface="Calisto MT"/>
            </a:endParaRPr>
          </a:p>
          <a:p>
            <a:pPr algn="ctr" defTabSz="457200"/>
            <a:r>
              <a:rPr lang="pt-B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POPULAÇÃO BRASILEIRA RESIDENTE EM ÁREAS URBANAS, 84,72%</a:t>
            </a:r>
            <a:r>
              <a:rPr lang="pt-BR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- 9</a:t>
            </a:r>
          </a:p>
          <a:p>
            <a:pPr algn="ctr" defTabSz="457200"/>
            <a:endParaRPr lang="pt-BR" b="1" baseline="30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/>
            <a:r>
              <a:rPr lang="pt-BR" sz="24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BRASIL – 9ª. ECONOMICA DO MUNDO</a:t>
            </a:r>
            <a:endParaRPr lang="pt-BR" sz="2400" b="1" dirty="0">
              <a:solidFill>
                <a:schemeClr val="bg1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972800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2479</Words>
  <Application>Microsoft Office PowerPoint</Application>
  <PresentationFormat>Widescreen</PresentationFormat>
  <Paragraphs>333</Paragraphs>
  <Slides>36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Calisto MT</vt:lpstr>
      <vt:lpstr>Cambria</vt:lpstr>
      <vt:lpstr>News Gothic MT</vt:lpstr>
      <vt:lpstr>Tema do Office</vt:lpstr>
      <vt:lpstr>SOLIDARIEDADE, SUSTENTABILIDADE E DIREITO DE ENERGIA EM FACE DA TRIBUTAÇÃO.</vt:lpstr>
      <vt:lpstr>Procuradora do Município de Curitiba-PR, Brasil. Doutora (PhD) em Gestão Urbana (PUCPR); Mestre em Direito do Estado (UFPR); Professora do Programa da América Latina e Caribe do Lincoln Institute of Land Policy (EUA-MA); da UNED (Espanha); do IBET; ; Professora do Ministério de Desenvolvimento Regional (Ministério das Cidades - Programa Nacional de Capacitação das Cidades); Membro do GT JICA Japão (LR Curitiba), Consultora da ONU-habitat (Equador-LOT); Vice-presidente da Comissão Especial de Direito Urbanístico do Conselho Federal da OAB; Coordenadora de Direito Público da ESAPR; Consultora do Conselho da Cidade de Curitiba (CONCITIBA). Autora do livro IPTU. Texto e Contexto. Quartier Latin, São  Paulo, 448 p.  @cintiaestefaniafernandes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DIREITO DE ENERGIA</vt:lpstr>
      <vt:lpstr>DIREITO DE ENERGIA  Movimento transacional do setor energético para uma economia de baixo carbono X Estado (COP27)</vt:lpstr>
      <vt:lpstr>GERAÇÃO DE ENERGIA NO Brasil – 9º. MAIOR PRODUTOR – 4º. PRODUTOR RENOVÁVEL DO MUNDO – 84% DO FORNECIMENTO DE ENERGIA RENOVÁVEL (MATRIZ DESCARBONIZADA)– LIMPA X 75% DE ENERGIA FÓSSIL –OUTROS PAÍSES OCDE)</vt:lpstr>
      <vt:lpstr>CONSUMO DE ENERGIA NO BRASIL – 9º. MAIOR – 87 MILHÕES DE CONSUMIDORES – 169.914KM LINHAS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 2030  OBJETIVOS 1, 7, 9, 10, 11, 13, 15,16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SMART TAX      SMART CITY – TRIBUTAÇÃO VERDE E AZUL ICMS – II – IE  (ART. 155, PAR. 3º.,CF) – PIS  - COFINS – CARGA TRIBUTÁRIA 30%  –&gt;  IPVA – TAXAS – IPI – COSIP IPTU VERDE CME – OBRAS VERDES  REFORMA TRIBUTÁRIA – ECO-&gt;NÔMICA – ENERGIAS RENOVÁVEIS - DESEMPENHO ENERGÉTICO  </vt:lpstr>
      <vt:lpstr>Apresentação do PowerPoint</vt:lpstr>
      <vt:lpstr>Apresentação do PowerPoint</vt:lpstr>
      <vt:lpstr>   Agenda 2030 - Objetivos  ESG /ASG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54</cp:revision>
  <dcterms:created xsi:type="dcterms:W3CDTF">2022-11-18T18:20:41Z</dcterms:created>
  <dcterms:modified xsi:type="dcterms:W3CDTF">2022-12-07T11:13:13Z</dcterms:modified>
</cp:coreProperties>
</file>