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58" r:id="rId5"/>
    <p:sldId id="259" r:id="rId6"/>
    <p:sldId id="260" r:id="rId7"/>
    <p:sldId id="266" r:id="rId8"/>
    <p:sldId id="267" r:id="rId9"/>
    <p:sldId id="261" r:id="rId10"/>
    <p:sldId id="271" r:id="rId11"/>
    <p:sldId id="268" r:id="rId12"/>
    <p:sldId id="264" r:id="rId13"/>
    <p:sldId id="285" r:id="rId14"/>
    <p:sldId id="270" r:id="rId15"/>
    <p:sldId id="262" r:id="rId16"/>
    <p:sldId id="263" r:id="rId17"/>
    <p:sldId id="279" r:id="rId18"/>
    <p:sldId id="280" r:id="rId19"/>
    <p:sldId id="265" r:id="rId20"/>
    <p:sldId id="277" r:id="rId21"/>
    <p:sldId id="278" r:id="rId22"/>
    <p:sldId id="284" r:id="rId23"/>
    <p:sldId id="282" r:id="rId24"/>
    <p:sldId id="286" r:id="rId25"/>
    <p:sldId id="272" r:id="rId2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2"/>
    <a:srgbClr val="0B233F"/>
    <a:srgbClr val="D0A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5" autoAdjust="0"/>
    <p:restoredTop sz="94660"/>
  </p:normalViewPr>
  <p:slideViewPr>
    <p:cSldViewPr snapToGrid="0">
      <p:cViewPr varScale="1">
        <p:scale>
          <a:sx n="109" d="100"/>
          <a:sy n="109" d="100"/>
        </p:scale>
        <p:origin x="85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CB5E9E-5012-0EE1-2798-4673F9DFB373}"/>
              </a:ext>
            </a:extLst>
          </p:cNvPr>
          <p:cNvSpPr>
            <a:spLocks noGrp="1"/>
          </p:cNvSpPr>
          <p:nvPr>
            <p:ph type="ctrTitle"/>
          </p:nvPr>
        </p:nvSpPr>
        <p:spPr>
          <a:xfrm>
            <a:off x="1524000" y="1122363"/>
            <a:ext cx="9144000" cy="2387600"/>
          </a:xfrm>
          <a:solidFill>
            <a:schemeClr val="bg1">
              <a:alpha val="47000"/>
            </a:schemeClr>
          </a:solidFill>
        </p:spPr>
        <p:txBody>
          <a:bodyPr anchor="b"/>
          <a:lstStyle>
            <a:lvl1pPr algn="ctr">
              <a:defRPr sz="6000">
                <a:solidFill>
                  <a:srgbClr val="0C2342"/>
                </a:solidFill>
              </a:defRPr>
            </a:lvl1pPr>
          </a:lstStyle>
          <a:p>
            <a:r>
              <a:rPr lang="pt-BR" dirty="0"/>
              <a:t>Clique para editar o título Mestre</a:t>
            </a:r>
          </a:p>
        </p:txBody>
      </p:sp>
      <p:sp>
        <p:nvSpPr>
          <p:cNvPr id="3" name="Subtítulo 2">
            <a:extLst>
              <a:ext uri="{FF2B5EF4-FFF2-40B4-BE49-F238E27FC236}">
                <a16:creationId xmlns:a16="http://schemas.microsoft.com/office/drawing/2014/main" id="{E1633A5C-2ED7-F24E-B940-CDE0C455A413}"/>
              </a:ext>
            </a:extLst>
          </p:cNvPr>
          <p:cNvSpPr>
            <a:spLocks noGrp="1"/>
          </p:cNvSpPr>
          <p:nvPr>
            <p:ph type="subTitle" idx="1"/>
          </p:nvPr>
        </p:nvSpPr>
        <p:spPr>
          <a:xfrm>
            <a:off x="1524000" y="3602038"/>
            <a:ext cx="9144000" cy="1655762"/>
          </a:xfrm>
          <a:solidFill>
            <a:schemeClr val="bg1">
              <a:alpha val="49000"/>
            </a:schemeClr>
          </a:solidFill>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dirty="0"/>
              <a:t>Clique para editar o estilo do subtítulo Mestre</a:t>
            </a:r>
          </a:p>
        </p:txBody>
      </p:sp>
      <p:sp>
        <p:nvSpPr>
          <p:cNvPr id="4" name="Espaço Reservado para Data 3">
            <a:extLst>
              <a:ext uri="{FF2B5EF4-FFF2-40B4-BE49-F238E27FC236}">
                <a16:creationId xmlns:a16="http://schemas.microsoft.com/office/drawing/2014/main" id="{11CA8E0A-BBBE-ED7D-2ABA-D3E5EF124856}"/>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4892F5CA-113D-7460-F203-A165BB28224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AD67A33-DD1A-7DFD-A633-733E634A9CCA}"/>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4738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AAA2B-5609-DC53-3642-B0E14B05807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FB11D44-EF41-D28E-3F68-F0F062CF104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4AB3CD6-B193-ACC4-17DD-1A836E977A3E}"/>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C6E77051-19EF-ED79-A8AE-6075669495A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B7F2141-BDED-10B7-640B-022DDE8D4B36}"/>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5194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E3A0E7A-4631-D669-596D-C05B419AC96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C8EE6E0-92FB-E524-2C7D-10DAB64A54B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C3E123-2EC7-60C3-4A73-A24549BB1F21}"/>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2FC4B891-71B0-29EA-8FEA-D3EE7FE88AB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472E7FC-E601-9455-8A09-9325FF285DDF}"/>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27132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8699C6-6167-B96D-F3D1-E2D9F5DC89DA}"/>
              </a:ext>
            </a:extLst>
          </p:cNvPr>
          <p:cNvSpPr>
            <a:spLocks noGrp="1"/>
          </p:cNvSpPr>
          <p:nvPr>
            <p:ph type="title"/>
          </p:nvPr>
        </p:nvSpPr>
        <p:spPr>
          <a:xfrm>
            <a:off x="838200" y="681037"/>
            <a:ext cx="10515600" cy="1325563"/>
          </a:xfrm>
        </p:spPr>
        <p:txBody>
          <a:bodyPr/>
          <a:lstStyle>
            <a:lvl1pPr>
              <a:defRPr>
                <a:solidFill>
                  <a:srgbClr val="0B233F"/>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5F551148-3B9E-2584-F9B3-135A7F3D5FF7}"/>
              </a:ext>
            </a:extLst>
          </p:cNvPr>
          <p:cNvSpPr>
            <a:spLocks noGrp="1"/>
          </p:cNvSpPr>
          <p:nvPr>
            <p:ph idx="1"/>
          </p:nvPr>
        </p:nvSpPr>
        <p:spPr>
          <a:solidFill>
            <a:schemeClr val="bg1">
              <a:alpha val="7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3F95C0E7-FF09-72EB-4332-D1E0696D102D}"/>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DA2A6B57-AA43-4631-95E9-FB032EF43E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5F32F89-74CA-CE09-5F5E-6CB29B300C31}"/>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812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8F116-B2BC-A486-0906-778006F79039}"/>
              </a:ext>
            </a:extLst>
          </p:cNvPr>
          <p:cNvSpPr>
            <a:spLocks noGrp="1"/>
          </p:cNvSpPr>
          <p:nvPr>
            <p:ph type="title"/>
          </p:nvPr>
        </p:nvSpPr>
        <p:spPr>
          <a:xfrm>
            <a:off x="831850" y="1709738"/>
            <a:ext cx="10515600" cy="2852737"/>
          </a:xfrm>
        </p:spPr>
        <p:txBody>
          <a:bodyPr anchor="b"/>
          <a:lstStyle>
            <a:lvl1pPr>
              <a:defRPr sz="6000">
                <a:solidFill>
                  <a:srgbClr val="0C2342"/>
                </a:solidFill>
              </a:defRPr>
            </a:lvl1pPr>
          </a:lstStyle>
          <a:p>
            <a:r>
              <a:rPr lang="pt-BR" dirty="0"/>
              <a:t>Clique para editar o título Mestre</a:t>
            </a:r>
          </a:p>
        </p:txBody>
      </p:sp>
      <p:sp>
        <p:nvSpPr>
          <p:cNvPr id="3" name="Espaço Reservado para Texto 2">
            <a:extLst>
              <a:ext uri="{FF2B5EF4-FFF2-40B4-BE49-F238E27FC236}">
                <a16:creationId xmlns:a16="http://schemas.microsoft.com/office/drawing/2014/main" id="{1A2DE913-D2E5-F52F-845B-95FC8513B6C8}"/>
              </a:ext>
            </a:extLst>
          </p:cNvPr>
          <p:cNvSpPr>
            <a:spLocks noGrp="1"/>
          </p:cNvSpPr>
          <p:nvPr>
            <p:ph type="body" idx="1"/>
          </p:nvPr>
        </p:nvSpPr>
        <p:spPr>
          <a:xfrm>
            <a:off x="831850" y="4589463"/>
            <a:ext cx="10515600" cy="1500187"/>
          </a:xfrm>
          <a:solidFill>
            <a:schemeClr val="bg1">
              <a:alpha val="18000"/>
            </a:schemeClr>
          </a:solidFill>
        </p:spPr>
        <p:txBody>
          <a:bodyPr/>
          <a:lstStyle>
            <a:lvl1pPr marL="0" indent="0">
              <a:buNone/>
              <a:defRPr sz="2400">
                <a:solidFill>
                  <a:srgbClr val="0C234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C284E4B-2476-CE2C-5D5B-52770AB75B82}"/>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7FE8FECE-A252-D22F-B9AB-2CE7F045458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8C55A3C-28BE-F91F-5D4F-9EF769A455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99843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98283A-799D-3223-274E-990E93374A3C}"/>
              </a:ext>
            </a:extLst>
          </p:cNvPr>
          <p:cNvSpPr>
            <a:spLocks noGrp="1"/>
          </p:cNvSpPr>
          <p:nvPr>
            <p:ph type="title"/>
          </p:nvPr>
        </p:nvSpPr>
        <p:spPr>
          <a:xfrm>
            <a:off x="838200" y="681037"/>
            <a:ext cx="10515600" cy="1325563"/>
          </a:xfrm>
        </p:spPr>
        <p:txBody>
          <a:bodyPr/>
          <a:lstStyle>
            <a:lvl1pPr>
              <a:defRPr>
                <a:solidFill>
                  <a:srgbClr val="0C2342"/>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CEFEF5CC-E4D5-A79A-3435-837AEE2B38A3}"/>
              </a:ext>
            </a:extLst>
          </p:cNvPr>
          <p:cNvSpPr>
            <a:spLocks noGrp="1"/>
          </p:cNvSpPr>
          <p:nvPr>
            <p:ph sz="half" idx="1"/>
          </p:nvPr>
        </p:nvSpPr>
        <p:spPr>
          <a:xfrm>
            <a:off x="838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a:extLst>
              <a:ext uri="{FF2B5EF4-FFF2-40B4-BE49-F238E27FC236}">
                <a16:creationId xmlns:a16="http://schemas.microsoft.com/office/drawing/2014/main" id="{E1B75CC1-321C-46F2-D1B8-2F31DD1EF64E}"/>
              </a:ext>
            </a:extLst>
          </p:cNvPr>
          <p:cNvSpPr>
            <a:spLocks noGrp="1"/>
          </p:cNvSpPr>
          <p:nvPr>
            <p:ph sz="half" idx="2"/>
          </p:nvPr>
        </p:nvSpPr>
        <p:spPr>
          <a:xfrm>
            <a:off x="6172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Data 4">
            <a:extLst>
              <a:ext uri="{FF2B5EF4-FFF2-40B4-BE49-F238E27FC236}">
                <a16:creationId xmlns:a16="http://schemas.microsoft.com/office/drawing/2014/main" id="{588104CB-EEFA-FB6F-1D8F-63FF2F93DFE6}"/>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6" name="Espaço Reservado para Rodapé 5">
            <a:extLst>
              <a:ext uri="{FF2B5EF4-FFF2-40B4-BE49-F238E27FC236}">
                <a16:creationId xmlns:a16="http://schemas.microsoft.com/office/drawing/2014/main" id="{0F150189-76E6-804A-A58D-17C3A5F4E63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242C353-D14E-B424-AD59-919347BD566E}"/>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8294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8E56F9-70ED-764B-A60E-7CD502AF5EBB}"/>
              </a:ext>
            </a:extLst>
          </p:cNvPr>
          <p:cNvSpPr>
            <a:spLocks noGrp="1"/>
          </p:cNvSpPr>
          <p:nvPr>
            <p:ph type="title"/>
          </p:nvPr>
        </p:nvSpPr>
        <p:spPr>
          <a:xfrm>
            <a:off x="827088" y="661377"/>
            <a:ext cx="10515600" cy="1325563"/>
          </a:xfrm>
        </p:spPr>
        <p:txBody>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27001727-529D-7DD8-EF63-1CBF92949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E869AC5-8F8A-5BE4-459E-CD26B47A283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D0BBFE8-D50B-F5E5-380F-26FA4FEC8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30F9F57-9CB9-3ED1-75ED-05B2327C488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8E6E5DF-B7CA-BB69-409D-3F9962E79D88}"/>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8" name="Espaço Reservado para Rodapé 7">
            <a:extLst>
              <a:ext uri="{FF2B5EF4-FFF2-40B4-BE49-F238E27FC236}">
                <a16:creationId xmlns:a16="http://schemas.microsoft.com/office/drawing/2014/main" id="{C0AE13A9-0CBA-EB1C-C4D3-BD14ECD319B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F5FE3474-0686-8F78-335B-E66B54532057}"/>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9230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18340-868C-2C34-0C49-BF0993DDED3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9CFE7F4-8F6C-7C93-EA5D-65700B57F063}"/>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4" name="Espaço Reservado para Rodapé 3">
            <a:extLst>
              <a:ext uri="{FF2B5EF4-FFF2-40B4-BE49-F238E27FC236}">
                <a16:creationId xmlns:a16="http://schemas.microsoft.com/office/drawing/2014/main" id="{FF3D936A-693B-5491-0B53-45ACE1DF954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83A97424-DA7A-57F0-439E-D66424AD5C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74371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D399CD9-0248-BD48-19E3-DBFD5B923F45}"/>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3" name="Espaço Reservado para Rodapé 2">
            <a:extLst>
              <a:ext uri="{FF2B5EF4-FFF2-40B4-BE49-F238E27FC236}">
                <a16:creationId xmlns:a16="http://schemas.microsoft.com/office/drawing/2014/main" id="{56D5284F-E431-EC75-38EA-6E90314A5AE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1D9E294A-FF84-7728-64A4-82287D146BAD}"/>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25324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F9F54-0B1E-07C2-42C6-0A796A2022E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9FD64FB-F5EF-7FBF-2DD0-AEBEB8D61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7D8ED09-AA1E-267C-629B-5653A4488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8D459DF-CF82-39F2-9F2C-10B19463CF3B}"/>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6" name="Espaço Reservado para Rodapé 5">
            <a:extLst>
              <a:ext uri="{FF2B5EF4-FFF2-40B4-BE49-F238E27FC236}">
                <a16:creationId xmlns:a16="http://schemas.microsoft.com/office/drawing/2014/main" id="{40C91952-D97B-6D3C-6F0D-CE7DB9B3716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F90E08B-F15B-8D83-1BA8-D0AB35A7D59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97900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E4DD7-F45D-0CCC-9C1A-2B5BB6C5BC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246B81C-79D7-92D4-8BFD-91811F9D76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524B409-3477-CDFF-0D71-CC6CD7481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21D01DA-BCB4-0F14-8F03-9CECA7EC4181}"/>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6" name="Espaço Reservado para Rodapé 5">
            <a:extLst>
              <a:ext uri="{FF2B5EF4-FFF2-40B4-BE49-F238E27FC236}">
                <a16:creationId xmlns:a16="http://schemas.microsoft.com/office/drawing/2014/main" id="{350989F1-9D25-73D7-28CC-34B35F9AF8C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A3EF11E-E18C-0021-4BFD-5C66863D6DA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72479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945E10AE-DE31-7BFB-3D98-6E0E01A10451}"/>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69F0DD0-A071-F5B8-70EA-4D5B0039F319}"/>
              </a:ext>
            </a:extLst>
          </p:cNvPr>
          <p:cNvSpPr>
            <a:spLocks noGrp="1"/>
          </p:cNvSpPr>
          <p:nvPr>
            <p:ph type="body" idx="1"/>
          </p:nvPr>
        </p:nvSpPr>
        <p:spPr>
          <a:xfrm>
            <a:off x="838200" y="1825625"/>
            <a:ext cx="10515600" cy="4351338"/>
          </a:xfrm>
          <a:prstGeom prst="rect">
            <a:avLst/>
          </a:prstGeom>
          <a:solidFill>
            <a:schemeClr val="bg1">
              <a:alpha val="54000"/>
            </a:schemeClr>
          </a:solidFill>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460B94AE-054E-E6E3-B08D-3C524D9E7B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8D42742E-872B-CD29-F097-B8FB9626B3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D742C15F-A720-A04D-F684-267B334B6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DC0EC-6908-4C41-9A73-E4F37BF7A866}" type="slidenum">
              <a:rPr lang="pt-BR" smtClean="0"/>
              <a:t>‹nº›</a:t>
            </a:fld>
            <a:endParaRPr lang="pt-BR"/>
          </a:p>
        </p:txBody>
      </p:sp>
    </p:spTree>
    <p:extLst>
      <p:ext uri="{BB962C8B-B14F-4D97-AF65-F5344CB8AC3E}">
        <p14:creationId xmlns:p14="http://schemas.microsoft.com/office/powerpoint/2010/main" val="211070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C234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https://gerarmemes.s3.us-east-2.amazonaws.com/memes/thumb/ae1b4607.jpg"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FEBC8-E457-4652-7443-F902D934C149}"/>
              </a:ext>
            </a:extLst>
          </p:cNvPr>
          <p:cNvSpPr>
            <a:spLocks noGrp="1"/>
          </p:cNvSpPr>
          <p:nvPr>
            <p:ph type="ctrTitle"/>
          </p:nvPr>
        </p:nvSpPr>
        <p:spPr>
          <a:xfrm>
            <a:off x="1524000" y="1041400"/>
            <a:ext cx="9144000" cy="2387600"/>
          </a:xfrm>
        </p:spPr>
        <p:txBody>
          <a:bodyPr>
            <a:normAutofit/>
          </a:bodyPr>
          <a:lstStyle/>
          <a:p>
            <a:r>
              <a:rPr lang="pt-BR" sz="3200" b="0" i="0" dirty="0">
                <a:solidFill>
                  <a:schemeClr val="accent1">
                    <a:lumMod val="50000"/>
                  </a:schemeClr>
                </a:solidFill>
                <a:effectLst/>
                <a:latin typeface="Roboto" panose="020F0502020204030204" pitchFamily="34" charset="0"/>
              </a:rPr>
              <a:t>ITBI: </a:t>
            </a:r>
            <a:r>
              <a:rPr lang="pt-BR" sz="3200" b="0" i="0" dirty="0" err="1">
                <a:solidFill>
                  <a:schemeClr val="accent1">
                    <a:lumMod val="50000"/>
                  </a:schemeClr>
                </a:solidFill>
                <a:effectLst/>
                <a:latin typeface="Roboto" panose="020F0502020204030204" pitchFamily="34" charset="0"/>
              </a:rPr>
              <a:t>REsp</a:t>
            </a:r>
            <a:r>
              <a:rPr lang="pt-BR" sz="3200" b="0" i="0" dirty="0">
                <a:solidFill>
                  <a:schemeClr val="accent1">
                    <a:lumMod val="50000"/>
                  </a:schemeClr>
                </a:solidFill>
                <a:effectLst/>
                <a:latin typeface="Roboto" panose="020F0502020204030204" pitchFamily="34" charset="0"/>
              </a:rPr>
              <a:t> 1937821/SP e as discussões sobre o valor atribuído aos imóveis na integralização de capital social</a:t>
            </a:r>
            <a:r>
              <a:rPr lang="pt-BR" sz="3200" dirty="0">
                <a:solidFill>
                  <a:schemeClr val="accent1">
                    <a:lumMod val="50000"/>
                  </a:schemeClr>
                </a:solidFill>
              </a:rPr>
              <a:t>	</a:t>
            </a:r>
            <a:br>
              <a:rPr lang="pt-BR" sz="3200" dirty="0">
                <a:solidFill>
                  <a:schemeClr val="accent1">
                    <a:lumMod val="50000"/>
                  </a:schemeClr>
                </a:solidFill>
              </a:rPr>
            </a:br>
            <a:endParaRPr lang="pt-BR" sz="3200" dirty="0">
              <a:solidFill>
                <a:schemeClr val="accent1">
                  <a:lumMod val="50000"/>
                </a:schemeClr>
              </a:solidFill>
            </a:endParaRPr>
          </a:p>
        </p:txBody>
      </p:sp>
      <p:sp>
        <p:nvSpPr>
          <p:cNvPr id="3" name="Subtítulo 2">
            <a:extLst>
              <a:ext uri="{FF2B5EF4-FFF2-40B4-BE49-F238E27FC236}">
                <a16:creationId xmlns:a16="http://schemas.microsoft.com/office/drawing/2014/main" id="{432CE946-027A-C608-966E-4102197DA282}"/>
              </a:ext>
            </a:extLst>
          </p:cNvPr>
          <p:cNvSpPr>
            <a:spLocks noGrp="1"/>
          </p:cNvSpPr>
          <p:nvPr>
            <p:ph type="subTitle" idx="1"/>
          </p:nvPr>
        </p:nvSpPr>
        <p:spPr>
          <a:xfrm>
            <a:off x="1524000" y="4094407"/>
            <a:ext cx="9144000" cy="1655762"/>
          </a:xfrm>
        </p:spPr>
        <p:txBody>
          <a:bodyPr>
            <a:normAutofit/>
          </a:bodyPr>
          <a:lstStyle/>
          <a:p>
            <a:endParaRPr lang="pt-BR" sz="2800" b="0" i="0" dirty="0">
              <a:solidFill>
                <a:srgbClr val="333333"/>
              </a:solidFill>
              <a:effectLst/>
              <a:latin typeface="Roboto" panose="02000000000000000000" pitchFamily="2" charset="0"/>
            </a:endParaRPr>
          </a:p>
          <a:p>
            <a:r>
              <a:rPr lang="pt-BR" sz="2800" b="0" i="0" dirty="0">
                <a:solidFill>
                  <a:srgbClr val="333333"/>
                </a:solidFill>
                <a:effectLst/>
                <a:latin typeface="Roboto" panose="02000000000000000000" pitchFamily="2" charset="0"/>
              </a:rPr>
              <a:t>Doutor PUC/SP, Advogado, Professor Mestrado e Coordenador IBET Campo Grande (MS)</a:t>
            </a:r>
            <a:endParaRPr lang="pt-BR" sz="2800" b="1" i="1" dirty="0">
              <a:solidFill>
                <a:srgbClr val="0C2342"/>
              </a:solidFill>
              <a:latin typeface="+mj-lt"/>
              <a:ea typeface="+mj-ea"/>
              <a:cs typeface="+mj-cs"/>
            </a:endParaRPr>
          </a:p>
        </p:txBody>
      </p:sp>
    </p:spTree>
    <p:extLst>
      <p:ext uri="{BB962C8B-B14F-4D97-AF65-F5344CB8AC3E}">
        <p14:creationId xmlns:p14="http://schemas.microsoft.com/office/powerpoint/2010/main" val="26290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CE15B9-6BDF-F61C-85F2-CFA6BC5DCB71}"/>
              </a:ext>
            </a:extLst>
          </p:cNvPr>
          <p:cNvSpPr>
            <a:spLocks noGrp="1"/>
          </p:cNvSpPr>
          <p:nvPr>
            <p:ph type="title"/>
          </p:nvPr>
        </p:nvSpPr>
        <p:spPr>
          <a:xfrm>
            <a:off x="838200" y="681037"/>
            <a:ext cx="10515600" cy="660400"/>
          </a:xfrm>
        </p:spPr>
        <p:txBody>
          <a:bodyPr>
            <a:normAutofit/>
          </a:bodyPr>
          <a:lstStyle/>
          <a:p>
            <a:pPr algn="ctr"/>
            <a:r>
              <a:rPr lang="pt-BR" sz="2800" dirty="0"/>
              <a:t>RE 796376/SC – excertos</a:t>
            </a:r>
          </a:p>
        </p:txBody>
      </p:sp>
      <p:sp>
        <p:nvSpPr>
          <p:cNvPr id="3" name="Espaço Reservado para Conteúdo 2">
            <a:extLst>
              <a:ext uri="{FF2B5EF4-FFF2-40B4-BE49-F238E27FC236}">
                <a16:creationId xmlns:a16="http://schemas.microsoft.com/office/drawing/2014/main" id="{38F82357-AD2A-EC14-0D27-9CBDA7D48BB5}"/>
              </a:ext>
            </a:extLst>
          </p:cNvPr>
          <p:cNvSpPr>
            <a:spLocks noGrp="1"/>
          </p:cNvSpPr>
          <p:nvPr>
            <p:ph idx="1"/>
          </p:nvPr>
        </p:nvSpPr>
        <p:spPr>
          <a:xfrm>
            <a:off x="558800" y="1341438"/>
            <a:ext cx="11226800" cy="4835525"/>
          </a:xfrm>
        </p:spPr>
        <p:txBody>
          <a:bodyPr>
            <a:normAutofit fontScale="85000" lnSpcReduction="20000"/>
          </a:bodyPr>
          <a:lstStyle/>
          <a:p>
            <a:r>
              <a:rPr lang="pt-BR" dirty="0"/>
              <a:t>“No caso concreto, a diferença entre o valor do capital social e os imóveis incorporados é de </a:t>
            </a:r>
            <a:r>
              <a:rPr lang="pt-BR" dirty="0" err="1"/>
              <a:t>R</a:t>
            </a:r>
            <a:r>
              <a:rPr lang="pt-BR" dirty="0"/>
              <a:t>$ 778.724,00. É de indagar-se a razão pela qual uma empresa, cujo capital social é de </a:t>
            </a:r>
            <a:r>
              <a:rPr lang="pt-BR" dirty="0" err="1"/>
              <a:t>R</a:t>
            </a:r>
            <a:r>
              <a:rPr lang="pt-BR" dirty="0"/>
              <a:t>$ 24.000,00, pretende constituir uma reserva de capital em montante tão superior ao seu capital, e, sobretudo, livre do pagamento de imposto. </a:t>
            </a:r>
          </a:p>
          <a:p>
            <a:r>
              <a:rPr lang="pt-BR" dirty="0"/>
              <a:t>Assim, não cabe conferir interpretação extensiva à imunidade do ITBI, de modo a alcançar o excesso entre o valor do imóvel incorporado e o limite do capital social a ser integralizado”.</a:t>
            </a:r>
          </a:p>
          <a:p>
            <a:r>
              <a:rPr lang="pt-BR" dirty="0"/>
              <a:t>(...)</a:t>
            </a:r>
          </a:p>
          <a:p>
            <a:r>
              <a:rPr lang="pt-BR" dirty="0"/>
              <a:t>“Disso decorre, logicamente, que, sobre a diferença do valor dos bens imóveis que superar o valor do capital subscrito a ser integralizado, incidirá a tributação pelo ITBI, pois a imunidade está voltada ao valor destinado à integralização do capital social, que é feita quando os sócios quitam as quotas subscritas”.</a:t>
            </a:r>
          </a:p>
          <a:p>
            <a:r>
              <a:rPr lang="pt-BR" dirty="0"/>
              <a:t>“O que não se admite é que, a pretexto de criar-se uma reserva de capital, pretenda-se imunizar o valor dos imóveis excedente às quotas subscritas, ao arrepio da norma constitucional e em prejuízo ao Fisco municipal”. </a:t>
            </a:r>
          </a:p>
        </p:txBody>
      </p:sp>
    </p:spTree>
    <p:extLst>
      <p:ext uri="{BB962C8B-B14F-4D97-AF65-F5344CB8AC3E}">
        <p14:creationId xmlns:p14="http://schemas.microsoft.com/office/powerpoint/2010/main" val="2272685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CE15B9-6BDF-F61C-85F2-CFA6BC5DCB71}"/>
              </a:ext>
            </a:extLst>
          </p:cNvPr>
          <p:cNvSpPr>
            <a:spLocks noGrp="1"/>
          </p:cNvSpPr>
          <p:nvPr>
            <p:ph type="title"/>
          </p:nvPr>
        </p:nvSpPr>
        <p:spPr>
          <a:xfrm>
            <a:off x="838200" y="914400"/>
            <a:ext cx="10515600" cy="660400"/>
          </a:xfrm>
        </p:spPr>
        <p:txBody>
          <a:bodyPr>
            <a:normAutofit/>
          </a:bodyPr>
          <a:lstStyle/>
          <a:p>
            <a:pPr algn="ctr"/>
            <a:r>
              <a:rPr lang="pt-BR" sz="2800" dirty="0"/>
              <a:t>RE 796376/SC - excerto</a:t>
            </a:r>
          </a:p>
        </p:txBody>
      </p:sp>
      <p:sp>
        <p:nvSpPr>
          <p:cNvPr id="3" name="Espaço Reservado para Conteúdo 2">
            <a:extLst>
              <a:ext uri="{FF2B5EF4-FFF2-40B4-BE49-F238E27FC236}">
                <a16:creationId xmlns:a16="http://schemas.microsoft.com/office/drawing/2014/main" id="{38F82357-AD2A-EC14-0D27-9CBDA7D48BB5}"/>
              </a:ext>
            </a:extLst>
          </p:cNvPr>
          <p:cNvSpPr>
            <a:spLocks noGrp="1"/>
          </p:cNvSpPr>
          <p:nvPr>
            <p:ph idx="1"/>
          </p:nvPr>
        </p:nvSpPr>
        <p:spPr>
          <a:xfrm>
            <a:off x="838200" y="1574800"/>
            <a:ext cx="10515600" cy="4602163"/>
          </a:xfrm>
        </p:spPr>
        <p:txBody>
          <a:bodyPr>
            <a:normAutofit fontScale="92500" lnSpcReduction="10000"/>
          </a:bodyPr>
          <a:lstStyle/>
          <a:p>
            <a:r>
              <a:rPr lang="pt-BR" dirty="0"/>
              <a:t>“Por outro lado, nada impede que os sócios ou os acionistas contribuam com quantia superior ao montante por eles subscrito, e que o contrato social preveja que essa parcela será classificada como reserva de capital. Essa convenção se insere na autonomia de vontade dos subscritores. </a:t>
            </a:r>
          </a:p>
          <a:p>
            <a:r>
              <a:rPr lang="pt-BR" dirty="0"/>
              <a:t>O que não se admite é que, a pretexto de criar-se uma reserva de capital, pretenda-se imunizar o valor dos imóveis excedente às quotas subscritas, ao arrepio da norma constitucional e em prejuízo ao Fisco municipal.</a:t>
            </a:r>
          </a:p>
          <a:p>
            <a:r>
              <a:rPr lang="pt-BR" dirty="0">
                <a:highlight>
                  <a:srgbClr val="FFFF00"/>
                </a:highlight>
              </a:rPr>
              <a:t>Ainda que o preceito constitucional</a:t>
            </a:r>
            <a:r>
              <a:rPr lang="pt-BR" dirty="0">
                <a:solidFill>
                  <a:schemeClr val="accent1">
                    <a:lumMod val="60000"/>
                    <a:lumOff val="40000"/>
                  </a:schemeClr>
                </a:solidFill>
                <a:highlight>
                  <a:srgbClr val="FFFF00"/>
                </a:highlight>
              </a:rPr>
              <a:t>[imunidade do ITBI – art. 156, §2º, da CF]</a:t>
            </a:r>
            <a:r>
              <a:rPr lang="pt-BR" dirty="0">
                <a:highlight>
                  <a:srgbClr val="FFFF00"/>
                </a:highlight>
              </a:rPr>
              <a:t>  em apreço tenha por finalidade incentivar a livre iniciativa, estimular o empreendedorismo, promover a capitalização e o desenvolvimento das empresas, não chega ao ponto de imunizar imóvel cuja destinação escapa da finalidade da norma.</a:t>
            </a:r>
          </a:p>
        </p:txBody>
      </p:sp>
    </p:spTree>
    <p:extLst>
      <p:ext uri="{BB962C8B-B14F-4D97-AF65-F5344CB8AC3E}">
        <p14:creationId xmlns:p14="http://schemas.microsoft.com/office/powerpoint/2010/main" val="3433575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2ACE7A-EA9C-2EAC-F510-2760E07B98F1}"/>
              </a:ext>
            </a:extLst>
          </p:cNvPr>
          <p:cNvSpPr>
            <a:spLocks noGrp="1"/>
          </p:cNvSpPr>
          <p:nvPr>
            <p:ph type="title"/>
          </p:nvPr>
        </p:nvSpPr>
        <p:spPr>
          <a:xfrm>
            <a:off x="838200" y="838200"/>
            <a:ext cx="10515600" cy="457200"/>
          </a:xfrm>
        </p:spPr>
        <p:txBody>
          <a:bodyPr>
            <a:normAutofit fontScale="90000"/>
          </a:bodyPr>
          <a:lstStyle/>
          <a:p>
            <a:pPr algn="ctr"/>
            <a:r>
              <a:rPr lang="pt-BR" sz="3200" b="1" dirty="0">
                <a:latin typeface="+mn-lt"/>
              </a:rPr>
              <a:t>ARE 1.378.663/PR</a:t>
            </a:r>
          </a:p>
        </p:txBody>
      </p:sp>
      <p:sp>
        <p:nvSpPr>
          <p:cNvPr id="3" name="Espaço Reservado para Conteúdo 2">
            <a:extLst>
              <a:ext uri="{FF2B5EF4-FFF2-40B4-BE49-F238E27FC236}">
                <a16:creationId xmlns:a16="http://schemas.microsoft.com/office/drawing/2014/main" id="{A72DC015-ED1C-33FD-F30C-E380B339340C}"/>
              </a:ext>
            </a:extLst>
          </p:cNvPr>
          <p:cNvSpPr>
            <a:spLocks noGrp="1"/>
          </p:cNvSpPr>
          <p:nvPr>
            <p:ph idx="1"/>
          </p:nvPr>
        </p:nvSpPr>
        <p:spPr>
          <a:xfrm>
            <a:off x="355600" y="1295401"/>
            <a:ext cx="11303000" cy="3874910"/>
          </a:xfrm>
        </p:spPr>
        <p:txBody>
          <a:bodyPr>
            <a:normAutofit fontScale="85000" lnSpcReduction="10000"/>
          </a:bodyPr>
          <a:lstStyle/>
          <a:p>
            <a:r>
              <a:rPr lang="pt-BR" b="1" dirty="0"/>
              <a:t>Acórdão recorrido:</a:t>
            </a:r>
          </a:p>
          <a:p>
            <a:r>
              <a:rPr lang="pt-BR" dirty="0"/>
              <a:t>APELAÇÃO CÍVEL. MANDADO DE SEGURANÇA. ITBI. ALEGADA IMUNIDADE SOBRE A TRANSMISSÃO DE BENS PARA O FIM DE INTEGRALIZAR O CAPITAL SOCIAL DA IMPETRANTE. ART. 156, §2º, </a:t>
            </a:r>
            <a:r>
              <a:rPr lang="pt-BR" dirty="0" err="1"/>
              <a:t>I</a:t>
            </a:r>
            <a:r>
              <a:rPr lang="pt-BR" dirty="0"/>
              <a:t> DA CF. </a:t>
            </a:r>
            <a:r>
              <a:rPr lang="pt-BR" dirty="0">
                <a:highlight>
                  <a:srgbClr val="FFFF00"/>
                </a:highlight>
              </a:rPr>
              <a:t>REGRAS IMUNIZANTES QUE DEVEM SER INTERPRETADAS DE ACORDO COM A SUA FINALIDADE A QUAL, NO CASO, VISA AO INCENTIVO DO DESENVOLVIMENTO DA ATIVIDADE PRODUTIVA, GERAÇÃO DE EMPREGOS, CIRCULAÇÃO DE RIQUEZAS E MELHORIAS SOCIAIS.</a:t>
            </a:r>
            <a:r>
              <a:rPr lang="pt-BR" dirty="0"/>
              <a:t>DIVERGÊNCIA COM O OBJETIVO DA SOCIEDADE EMPRESÁRIA IMPETRANTE. HOLDING FAMILIAR CONSTITUÍDA COM A FINALIDADE DE BLINDAGEMPATRIMONIAL. IMPOSSIBILIDADE DE RECONHECIMENTO DA IMUNIDADE TRIBUTÁRIA NO CASO. SENTENÇA MANTIDA.</a:t>
            </a:r>
          </a:p>
          <a:p>
            <a:r>
              <a:rPr lang="pt-BR" sz="2800" b="1" dirty="0"/>
              <a:t>Resultado:</a:t>
            </a:r>
            <a:r>
              <a:rPr lang="pt-BR" sz="2800" dirty="0"/>
              <a:t> </a:t>
            </a:r>
            <a:r>
              <a:rPr lang="pt-BR" sz="2800" i="1" dirty="0" err="1"/>
              <a:t>Ex</a:t>
            </a:r>
            <a:r>
              <a:rPr lang="pt-BR" sz="2800" i="1" dirty="0"/>
              <a:t> positis</a:t>
            </a:r>
            <a:r>
              <a:rPr lang="pt-BR" sz="2800" dirty="0">
                <a:highlight>
                  <a:srgbClr val="FFFF00"/>
                </a:highlight>
              </a:rPr>
              <a:t>, nego seguimento ao recurso </a:t>
            </a:r>
            <a:r>
              <a:rPr lang="pt-BR" sz="2800" dirty="0"/>
              <a:t>(alínea </a:t>
            </a:r>
            <a:r>
              <a:rPr lang="pt-BR" sz="2800" dirty="0" err="1"/>
              <a:t>c</a:t>
            </a:r>
            <a:r>
              <a:rPr lang="pt-BR" sz="2800" dirty="0"/>
              <a:t> do inciso V do art. 13 do Regimento Interno do Supremo Tribunal Federal). </a:t>
            </a:r>
          </a:p>
          <a:p>
            <a:endParaRPr lang="pt-BR" dirty="0"/>
          </a:p>
        </p:txBody>
      </p:sp>
      <p:sp>
        <p:nvSpPr>
          <p:cNvPr id="21" name="Rectangle 4">
            <a:extLst>
              <a:ext uri="{FF2B5EF4-FFF2-40B4-BE49-F238E27FC236}">
                <a16:creationId xmlns:a16="http://schemas.microsoft.com/office/drawing/2014/main" id="{2214B1FE-3A34-34B0-97CB-3CE09631483C}"/>
              </a:ext>
            </a:extLst>
          </p:cNvPr>
          <p:cNvSpPr>
            <a:spLocks noChangeArrowheads="1"/>
          </p:cNvSpPr>
          <p:nvPr/>
        </p:nvSpPr>
        <p:spPr bwMode="auto">
          <a:xfrm>
            <a:off x="8128000" y="5170310"/>
            <a:ext cx="1693834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spTree>
    <p:extLst>
      <p:ext uri="{BB962C8B-B14F-4D97-AF65-F5344CB8AC3E}">
        <p14:creationId xmlns:p14="http://schemas.microsoft.com/office/powerpoint/2010/main" val="219174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a:extLst>
              <a:ext uri="{FF2B5EF4-FFF2-40B4-BE49-F238E27FC236}">
                <a16:creationId xmlns:a16="http://schemas.microsoft.com/office/drawing/2014/main" id="{0BD49B15-AEE7-43CE-B2EE-FF59AF24B75F}"/>
              </a:ext>
            </a:extLst>
          </p:cNvPr>
          <p:cNvSpPr>
            <a:spLocks noChangeArrowheads="1"/>
          </p:cNvSpPr>
          <p:nvPr/>
        </p:nvSpPr>
        <p:spPr bwMode="auto">
          <a:xfrm>
            <a:off x="3909390" y="2464904"/>
            <a:ext cx="1253903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pic>
        <p:nvPicPr>
          <p:cNvPr id="2051" name="Imagem 2" descr="Memes da Galeria - Gerar Memes - Gerador de Memes Online">
            <a:extLst>
              <a:ext uri="{FF2B5EF4-FFF2-40B4-BE49-F238E27FC236}">
                <a16:creationId xmlns:a16="http://schemas.microsoft.com/office/drawing/2014/main" id="{034C7130-1791-DF81-8639-DB3161EB7E03}"/>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t="17136"/>
          <a:stretch>
            <a:fillRect/>
          </a:stretch>
        </p:blipFill>
        <p:spPr bwMode="auto">
          <a:xfrm>
            <a:off x="3909390" y="2464905"/>
            <a:ext cx="5079055" cy="1881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6230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FE0D546-FAAD-3456-13AF-09B7F96940C7}"/>
              </a:ext>
            </a:extLst>
          </p:cNvPr>
          <p:cNvSpPr>
            <a:spLocks noGrp="1"/>
          </p:cNvSpPr>
          <p:nvPr>
            <p:ph type="title"/>
          </p:nvPr>
        </p:nvSpPr>
        <p:spPr>
          <a:xfrm>
            <a:off x="838200" y="2002631"/>
            <a:ext cx="10515600" cy="2852737"/>
          </a:xfrm>
          <a:solidFill>
            <a:schemeClr val="bg2">
              <a:lumMod val="75000"/>
            </a:schemeClr>
          </a:solidFill>
        </p:spPr>
        <p:txBody>
          <a:bodyPr>
            <a:normAutofit/>
          </a:bodyPr>
          <a:lstStyle/>
          <a:p>
            <a:pPr algn="ctr"/>
            <a:r>
              <a:rPr lang="pt-BR" sz="4400" b="1" dirty="0"/>
              <a:t>As empresas que têm como objeto social atividade imobiliária se enquadram na imunidade do art. 156, §2º da CF? </a:t>
            </a:r>
            <a:br>
              <a:rPr lang="pt-BR" sz="4400" b="1" dirty="0"/>
            </a:br>
            <a:endParaRPr lang="pt-BR" sz="4400" dirty="0"/>
          </a:p>
        </p:txBody>
      </p:sp>
    </p:spTree>
    <p:extLst>
      <p:ext uri="{BB962C8B-B14F-4D97-AF65-F5344CB8AC3E}">
        <p14:creationId xmlns:p14="http://schemas.microsoft.com/office/powerpoint/2010/main" val="1887404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C7AD5A-08F5-72A0-8200-982511E87DD1}"/>
              </a:ext>
            </a:extLst>
          </p:cNvPr>
          <p:cNvSpPr>
            <a:spLocks noGrp="1"/>
          </p:cNvSpPr>
          <p:nvPr>
            <p:ph type="title"/>
          </p:nvPr>
        </p:nvSpPr>
        <p:spPr>
          <a:xfrm>
            <a:off x="838200" y="914400"/>
            <a:ext cx="10515600" cy="838200"/>
          </a:xfrm>
        </p:spPr>
        <p:txBody>
          <a:bodyPr>
            <a:noAutofit/>
          </a:bodyPr>
          <a:lstStyle/>
          <a:p>
            <a:r>
              <a:rPr lang="pt-BR" sz="3200" b="1" dirty="0">
                <a:latin typeface="+mn-lt"/>
              </a:rPr>
              <a:t>A empresas que têm como objeto social atividade imobiliária se enquadram na imunidade do art. 156, §2º da CF? </a:t>
            </a:r>
          </a:p>
        </p:txBody>
      </p:sp>
      <p:sp>
        <p:nvSpPr>
          <p:cNvPr id="3" name="Espaço Reservado para Conteúdo 2">
            <a:extLst>
              <a:ext uri="{FF2B5EF4-FFF2-40B4-BE49-F238E27FC236}">
                <a16:creationId xmlns:a16="http://schemas.microsoft.com/office/drawing/2014/main" id="{A2870C22-C557-70F8-7986-5137A95016E5}"/>
              </a:ext>
            </a:extLst>
          </p:cNvPr>
          <p:cNvSpPr>
            <a:spLocks noGrp="1"/>
          </p:cNvSpPr>
          <p:nvPr>
            <p:ph idx="1"/>
          </p:nvPr>
        </p:nvSpPr>
        <p:spPr>
          <a:xfrm>
            <a:off x="838200" y="2133599"/>
            <a:ext cx="10515600" cy="4043363"/>
          </a:xfrm>
        </p:spPr>
        <p:txBody>
          <a:bodyPr>
            <a:normAutofit fontScale="92500"/>
          </a:bodyPr>
          <a:lstStyle/>
          <a:p>
            <a:pPr algn="just"/>
            <a:r>
              <a:rPr lang="pt-BR" b="0" i="0" dirty="0">
                <a:solidFill>
                  <a:srgbClr val="000000"/>
                </a:solidFill>
                <a:effectLst/>
                <a:latin typeface="Arial" panose="020B0604020202020204" pitchFamily="34" charset="0"/>
              </a:rPr>
              <a:t>Art. 156...</a:t>
            </a:r>
          </a:p>
          <a:p>
            <a:pPr algn="just"/>
            <a:r>
              <a:rPr lang="pt-BR" b="0" i="0" dirty="0">
                <a:solidFill>
                  <a:srgbClr val="000000"/>
                </a:solidFill>
                <a:effectLst/>
                <a:latin typeface="Arial" panose="020B0604020202020204" pitchFamily="34" charset="0"/>
              </a:rPr>
              <a:t>§ 2º O imposto previsto no inciso II:</a:t>
            </a:r>
          </a:p>
          <a:p>
            <a:pPr algn="just"/>
            <a:r>
              <a:rPr lang="pt-BR" b="0" i="0" dirty="0" err="1">
                <a:solidFill>
                  <a:srgbClr val="000000"/>
                </a:solidFill>
                <a:effectLst/>
                <a:highlight>
                  <a:srgbClr val="808000"/>
                </a:highlight>
                <a:latin typeface="Arial" panose="020B0604020202020204" pitchFamily="34" charset="0"/>
              </a:rPr>
              <a:t>I</a:t>
            </a:r>
            <a:r>
              <a:rPr lang="pt-BR" b="0" i="0" dirty="0">
                <a:solidFill>
                  <a:srgbClr val="000000"/>
                </a:solidFill>
                <a:effectLst/>
                <a:highlight>
                  <a:srgbClr val="808000"/>
                </a:highlight>
                <a:latin typeface="Arial" panose="020B0604020202020204" pitchFamily="34" charset="0"/>
              </a:rPr>
              <a:t> - não incide sobre a transmissão de bens ou direitos incorporados ao patrimônio de pessoa jurídica em realização de capital</a:t>
            </a:r>
            <a:r>
              <a:rPr lang="pt-BR" b="0" i="0" dirty="0">
                <a:solidFill>
                  <a:schemeClr val="accent1">
                    <a:lumMod val="60000"/>
                    <a:lumOff val="40000"/>
                  </a:schemeClr>
                </a:solidFill>
                <a:effectLst/>
                <a:latin typeface="Arial" panose="020B0604020202020204" pitchFamily="34" charset="0"/>
              </a:rPr>
              <a:t>,[primeira parte] </a:t>
            </a:r>
            <a:r>
              <a:rPr lang="pt-BR" b="0" i="0" dirty="0">
                <a:solidFill>
                  <a:srgbClr val="000000"/>
                </a:solidFill>
                <a:effectLst/>
                <a:latin typeface="Arial" panose="020B0604020202020204" pitchFamily="34" charset="0"/>
              </a:rPr>
              <a:t>nem sobre a transmissão de bens ou direitos decorrente de fusão, incorporação, cisão ou extinção de pessoa jurídica,</a:t>
            </a:r>
            <a:r>
              <a:rPr lang="pt-BR" b="0" i="0" dirty="0">
                <a:solidFill>
                  <a:schemeClr val="accent1">
                    <a:lumMod val="60000"/>
                    <a:lumOff val="40000"/>
                  </a:schemeClr>
                </a:solidFill>
                <a:effectLst/>
                <a:latin typeface="Arial" panose="020B0604020202020204" pitchFamily="34" charset="0"/>
              </a:rPr>
              <a:t>[segunda parte]</a:t>
            </a:r>
            <a:r>
              <a:rPr lang="pt-BR" b="0" i="0" dirty="0">
                <a:solidFill>
                  <a:srgbClr val="000000"/>
                </a:solidFill>
                <a:effectLst/>
                <a:latin typeface="Arial" panose="020B0604020202020204" pitchFamily="34" charset="0"/>
              </a:rPr>
              <a:t> salvo se, </a:t>
            </a:r>
            <a:r>
              <a:rPr lang="pt-BR" b="1" i="0" u="sng" dirty="0">
                <a:solidFill>
                  <a:srgbClr val="000000"/>
                </a:solidFill>
                <a:effectLst/>
                <a:latin typeface="Arial" panose="020B0604020202020204" pitchFamily="34" charset="0"/>
              </a:rPr>
              <a:t>nesses casos</a:t>
            </a:r>
            <a:r>
              <a:rPr lang="pt-BR" b="0" i="0" dirty="0">
                <a:solidFill>
                  <a:srgbClr val="000000"/>
                </a:solidFill>
                <a:effectLst/>
                <a:highlight>
                  <a:srgbClr val="FFFF00"/>
                </a:highlight>
                <a:latin typeface="Arial" panose="020B0604020202020204" pitchFamily="34" charset="0"/>
              </a:rPr>
              <a:t>,[Quais casos? Fusão, incorporação, cisão ou extinção?  E a incorporação, não?</a:t>
            </a:r>
            <a:r>
              <a:rPr lang="pt-BR" b="0" i="0" dirty="0">
                <a:solidFill>
                  <a:srgbClr val="000000"/>
                </a:solidFill>
                <a:effectLst/>
                <a:latin typeface="Arial" panose="020B0604020202020204" pitchFamily="34" charset="0"/>
              </a:rPr>
              <a:t>] a atividade preponderante do adquirente for a compra e venda desses bens ou direitos, locação de bens imóveis ou arrendamento mercantil;</a:t>
            </a:r>
          </a:p>
        </p:txBody>
      </p:sp>
    </p:spTree>
    <p:extLst>
      <p:ext uri="{BB962C8B-B14F-4D97-AF65-F5344CB8AC3E}">
        <p14:creationId xmlns:p14="http://schemas.microsoft.com/office/powerpoint/2010/main" val="343979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05295E-D93F-770D-5F97-689646A802B6}"/>
              </a:ext>
            </a:extLst>
          </p:cNvPr>
          <p:cNvSpPr>
            <a:spLocks noGrp="1"/>
          </p:cNvSpPr>
          <p:nvPr>
            <p:ph type="title"/>
          </p:nvPr>
        </p:nvSpPr>
        <p:spPr>
          <a:xfrm>
            <a:off x="838200" y="863600"/>
            <a:ext cx="10515600" cy="609600"/>
          </a:xfrm>
        </p:spPr>
        <p:txBody>
          <a:bodyPr>
            <a:normAutofit/>
          </a:bodyPr>
          <a:lstStyle/>
          <a:p>
            <a:pPr algn="ctr"/>
            <a:r>
              <a:rPr lang="pt-BR" sz="3200" dirty="0"/>
              <a:t>RE 796376/SC</a:t>
            </a:r>
          </a:p>
        </p:txBody>
      </p:sp>
      <p:sp>
        <p:nvSpPr>
          <p:cNvPr id="3" name="Espaço Reservado para Conteúdo 2">
            <a:extLst>
              <a:ext uri="{FF2B5EF4-FFF2-40B4-BE49-F238E27FC236}">
                <a16:creationId xmlns:a16="http://schemas.microsoft.com/office/drawing/2014/main" id="{795E2139-1FF9-A254-D1DD-102327A53E1B}"/>
              </a:ext>
            </a:extLst>
          </p:cNvPr>
          <p:cNvSpPr>
            <a:spLocks noGrp="1"/>
          </p:cNvSpPr>
          <p:nvPr>
            <p:ph idx="1"/>
          </p:nvPr>
        </p:nvSpPr>
        <p:spPr>
          <a:xfrm>
            <a:off x="838200" y="1473200"/>
            <a:ext cx="10515600" cy="4703763"/>
          </a:xfrm>
        </p:spPr>
        <p:txBody>
          <a:bodyPr/>
          <a:lstStyle/>
          <a:p>
            <a:r>
              <a:rPr lang="pt-BR" dirty="0"/>
              <a:t>Em outras palavras, a segunda oração contida no inciso </a:t>
            </a:r>
            <a:r>
              <a:rPr lang="pt-BR" dirty="0" err="1"/>
              <a:t>I</a:t>
            </a:r>
            <a:r>
              <a:rPr lang="pt-BR" dirty="0"/>
              <a:t> - </a:t>
            </a:r>
            <a:r>
              <a:rPr lang="pt-BR" i="1" dirty="0"/>
              <a:t>“ nem sobre a transmissão de bens ou direitos decorrente de fusão, incorporação, cisão ou extinção de pessoa jurídica, salvo se, nesses casos, a atividade preponderante do adquirente for a compra e venda desses bens ou direitos, locação de bens imóveis ou arrendamento mercantil</a:t>
            </a:r>
            <a:r>
              <a:rPr lang="pt-BR" dirty="0"/>
              <a:t>” - revela uma imunidade condicionada à não exploração, pela adquirente, de forma preponderante, da atividade de compra e venda de imóveis, de locação de imóveis ou de arrendamento mercantil. </a:t>
            </a:r>
            <a:r>
              <a:rPr lang="pt-BR" b="1" u="sng" dirty="0">
                <a:highlight>
                  <a:srgbClr val="FFFF00"/>
                </a:highlight>
              </a:rPr>
              <a:t>Isso fica muito claro quando se observa que a expressão “nesses casos” não alcança o “outro caso” referido na primeira oração do inciso </a:t>
            </a:r>
            <a:r>
              <a:rPr lang="pt-BR" b="1" u="sng" dirty="0" err="1">
                <a:highlight>
                  <a:srgbClr val="FFFF00"/>
                </a:highlight>
              </a:rPr>
              <a:t>I</a:t>
            </a:r>
            <a:r>
              <a:rPr lang="pt-BR" b="1" u="sng" dirty="0">
                <a:highlight>
                  <a:srgbClr val="FFFF00"/>
                </a:highlight>
              </a:rPr>
              <a:t>, do § 2º, do art. 156 da CF</a:t>
            </a:r>
            <a:r>
              <a:rPr lang="pt-BR" dirty="0"/>
              <a:t>.</a:t>
            </a:r>
          </a:p>
        </p:txBody>
      </p:sp>
    </p:spTree>
    <p:extLst>
      <p:ext uri="{BB962C8B-B14F-4D97-AF65-F5344CB8AC3E}">
        <p14:creationId xmlns:p14="http://schemas.microsoft.com/office/powerpoint/2010/main" val="2561470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4">
            <a:extLst>
              <a:ext uri="{FF2B5EF4-FFF2-40B4-BE49-F238E27FC236}">
                <a16:creationId xmlns:a16="http://schemas.microsoft.com/office/drawing/2014/main" id="{6026D415-53C3-6427-2DC1-1185E87B2C20}"/>
              </a:ext>
            </a:extLst>
          </p:cNvPr>
          <p:cNvSpPr>
            <a:spLocks noGrp="1"/>
          </p:cNvSpPr>
          <p:nvPr>
            <p:ph type="title"/>
          </p:nvPr>
        </p:nvSpPr>
        <p:spPr>
          <a:xfrm>
            <a:off x="838200" y="1079500"/>
            <a:ext cx="10515600" cy="4699000"/>
          </a:xfrm>
        </p:spPr>
        <p:txBody>
          <a:bodyPr>
            <a:normAutofit/>
          </a:bodyPr>
          <a:lstStyle/>
          <a:p>
            <a:r>
              <a:rPr lang="pt-BR" sz="2800" b="1" i="0" u="sng" strike="noStrike" dirty="0">
                <a:solidFill>
                  <a:srgbClr val="1A1A1A"/>
                </a:solidFill>
                <a:effectLst/>
                <a:latin typeface="+mn-lt"/>
              </a:rPr>
              <a:t>Conclusão</a:t>
            </a:r>
            <a:r>
              <a:rPr lang="pt-BR" sz="2800" b="1" i="0" u="none" strike="noStrike" dirty="0">
                <a:solidFill>
                  <a:srgbClr val="1A1A1A"/>
                </a:solidFill>
                <a:effectLst/>
                <a:latin typeface="+mn-lt"/>
              </a:rPr>
              <a:t>:</a:t>
            </a:r>
            <a:r>
              <a:rPr lang="pt-BR" sz="2800" b="0" i="0" u="none" strike="noStrike" dirty="0">
                <a:solidFill>
                  <a:srgbClr val="1A1A1A"/>
                </a:solidFill>
                <a:effectLst/>
                <a:latin typeface="+mn-lt"/>
              </a:rPr>
              <a:t> as </a:t>
            </a:r>
            <a:r>
              <a:rPr lang="pt-BR" sz="2800" b="1" i="0" u="none" strike="noStrike" dirty="0">
                <a:solidFill>
                  <a:srgbClr val="1A1A1A"/>
                </a:solidFill>
                <a:effectLst/>
                <a:latin typeface="+mn-lt"/>
              </a:rPr>
              <a:t>integralizações</a:t>
            </a:r>
            <a:r>
              <a:rPr lang="pt-BR" sz="2800" b="0" i="0" u="none" strike="noStrike" dirty="0">
                <a:solidFill>
                  <a:srgbClr val="1A1A1A"/>
                </a:solidFill>
                <a:effectLst/>
                <a:latin typeface="+mn-lt"/>
              </a:rPr>
              <a:t> de bens imóveis ao capital de sociedades </a:t>
            </a:r>
            <a:r>
              <a:rPr lang="pt-BR" sz="2800" b="1" i="0" u="none" strike="noStrike" dirty="0">
                <a:solidFill>
                  <a:srgbClr val="1A1A1A"/>
                </a:solidFill>
                <a:effectLst/>
                <a:latin typeface="+mn-lt"/>
              </a:rPr>
              <a:t>são imunes</a:t>
            </a:r>
            <a:r>
              <a:rPr lang="pt-BR" sz="2800" b="0" i="0" u="none" strike="noStrike" dirty="0">
                <a:solidFill>
                  <a:srgbClr val="1A1A1A"/>
                </a:solidFill>
                <a:effectLst/>
                <a:latin typeface="+mn-lt"/>
              </a:rPr>
              <a:t> ao ITBI </a:t>
            </a:r>
            <a:r>
              <a:rPr lang="pt-BR" sz="2800" b="0" i="0" u="none" strike="noStrike" dirty="0">
                <a:solidFill>
                  <a:srgbClr val="1A1A1A"/>
                </a:solidFill>
                <a:effectLst/>
                <a:highlight>
                  <a:srgbClr val="FFFF00"/>
                </a:highlight>
                <a:latin typeface="+mn-lt"/>
              </a:rPr>
              <a:t>independentemente da atividade da empresa que recebe os imóveis</a:t>
            </a:r>
            <a:r>
              <a:rPr lang="pt-BR" sz="2800" b="0" i="0" u="none" strike="noStrike" dirty="0">
                <a:solidFill>
                  <a:srgbClr val="1A1A1A"/>
                </a:solidFill>
                <a:effectLst/>
                <a:latin typeface="+mn-lt"/>
              </a:rPr>
              <a:t>, enquanto as transmissões de patrimônio imobiliário em decorrência de operações de fusão, cisão e incorporação estão condicionadas à ausência de atividade preponderantemente imobiliária da sociedade adquirente/incorporadora.</a:t>
            </a:r>
            <a:endParaRPr lang="pt-BR" sz="2800" dirty="0">
              <a:latin typeface="+mn-lt"/>
            </a:endParaRPr>
          </a:p>
        </p:txBody>
      </p:sp>
    </p:spTree>
    <p:extLst>
      <p:ext uri="{BB962C8B-B14F-4D97-AF65-F5344CB8AC3E}">
        <p14:creationId xmlns:p14="http://schemas.microsoft.com/office/powerpoint/2010/main" val="486324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B7A6F77C-A09A-3D58-10AB-5B7F65EFCF60}"/>
              </a:ext>
            </a:extLst>
          </p:cNvPr>
          <p:cNvSpPr>
            <a:spLocks noGrp="1"/>
          </p:cNvSpPr>
          <p:nvPr>
            <p:ph type="title"/>
          </p:nvPr>
        </p:nvSpPr>
        <p:spPr>
          <a:xfrm>
            <a:off x="1028700" y="2070100"/>
            <a:ext cx="10134600" cy="2717800"/>
          </a:xfrm>
          <a:solidFill>
            <a:schemeClr val="accent1">
              <a:lumMod val="20000"/>
              <a:lumOff val="80000"/>
            </a:schemeClr>
          </a:solidFill>
          <a:ln>
            <a:noFill/>
          </a:ln>
        </p:spPr>
        <p:txBody>
          <a:bodyPr>
            <a:normAutofit/>
          </a:bodyPr>
          <a:lstStyle/>
          <a:p>
            <a:r>
              <a:rPr lang="pt-BR" b="1" dirty="0"/>
              <a:t>Procedimento a ser adotado na hipótese de divergência entre os valores atribuídos para efeito de integralização e o valor de mercado apontado pelos municípios</a:t>
            </a:r>
          </a:p>
        </p:txBody>
      </p:sp>
    </p:spTree>
    <p:extLst>
      <p:ext uri="{BB962C8B-B14F-4D97-AF65-F5344CB8AC3E}">
        <p14:creationId xmlns:p14="http://schemas.microsoft.com/office/powerpoint/2010/main" val="3885438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3F0661-CD4E-5910-A3F1-B4B910CAAE75}"/>
              </a:ext>
            </a:extLst>
          </p:cNvPr>
          <p:cNvSpPr>
            <a:spLocks noGrp="1"/>
          </p:cNvSpPr>
          <p:nvPr>
            <p:ph type="title"/>
          </p:nvPr>
        </p:nvSpPr>
        <p:spPr>
          <a:xfrm>
            <a:off x="838200" y="863600"/>
            <a:ext cx="10515600" cy="366889"/>
          </a:xfrm>
        </p:spPr>
        <p:txBody>
          <a:bodyPr>
            <a:normAutofit fontScale="90000"/>
          </a:bodyPr>
          <a:lstStyle/>
          <a:p>
            <a:pPr algn="ctr"/>
            <a:r>
              <a:rPr lang="pt-BR" sz="2800" dirty="0" err="1">
                <a:latin typeface="+mn-lt"/>
              </a:rPr>
              <a:t>REsp</a:t>
            </a:r>
            <a:r>
              <a:rPr lang="pt-BR" sz="2800" dirty="0">
                <a:latin typeface="+mn-lt"/>
              </a:rPr>
              <a:t> 1.937.821/SP </a:t>
            </a:r>
          </a:p>
        </p:txBody>
      </p:sp>
      <p:sp>
        <p:nvSpPr>
          <p:cNvPr id="3" name="Espaço Reservado para Conteúdo 2">
            <a:extLst>
              <a:ext uri="{FF2B5EF4-FFF2-40B4-BE49-F238E27FC236}">
                <a16:creationId xmlns:a16="http://schemas.microsoft.com/office/drawing/2014/main" id="{F5590FB2-EF54-D2B9-DF34-C79269FC0761}"/>
              </a:ext>
            </a:extLst>
          </p:cNvPr>
          <p:cNvSpPr>
            <a:spLocks noGrp="1"/>
          </p:cNvSpPr>
          <p:nvPr>
            <p:ph idx="1"/>
          </p:nvPr>
        </p:nvSpPr>
        <p:spPr>
          <a:xfrm>
            <a:off x="838200" y="1230489"/>
            <a:ext cx="10515600" cy="4946474"/>
          </a:xfrm>
        </p:spPr>
        <p:txBody>
          <a:bodyPr>
            <a:normAutofit lnSpcReduction="10000"/>
          </a:bodyPr>
          <a:lstStyle/>
          <a:p>
            <a:r>
              <a:rPr lang="pt-BR" dirty="0"/>
              <a:t>“Para o fim preconizado no art. 1.039 do CPC/2015, </a:t>
            </a:r>
            <a:r>
              <a:rPr lang="pt-BR" dirty="0">
                <a:highlight>
                  <a:srgbClr val="FFFF00"/>
                </a:highlight>
              </a:rPr>
              <a:t>firmam-se as seguintes teses</a:t>
            </a:r>
            <a:r>
              <a:rPr lang="pt-BR" dirty="0"/>
              <a:t>: </a:t>
            </a:r>
          </a:p>
          <a:p>
            <a:r>
              <a:rPr lang="pt-BR" dirty="0"/>
              <a:t>a) a base de cálculo do ITBI é o valor do imóvel transmitido em condições normais de mercado, não estando vinculada à base de cálculo do IPTU, que nem sequer pode ser utilizada como piso de tributação; </a:t>
            </a:r>
          </a:p>
          <a:p>
            <a:r>
              <a:rPr lang="pt-BR" dirty="0" err="1"/>
              <a:t>b</a:t>
            </a:r>
            <a:r>
              <a:rPr lang="pt-BR" dirty="0"/>
              <a:t>) o valor da transação declarado pelo contribuinte goza da presunção de que é condizente com o valor de mercado, que somente pode ser afastada pelo fisco mediante a regular instauração de processo administrativo próprio (art. 148 do CTN); </a:t>
            </a:r>
          </a:p>
          <a:p>
            <a:r>
              <a:rPr lang="pt-BR" dirty="0" err="1"/>
              <a:t>c</a:t>
            </a:r>
            <a:r>
              <a:rPr lang="pt-BR" dirty="0"/>
              <a:t>) o Município não pode arbitrar previamente a base de cálculo do ITBI com respaldo em valor de referência por ele estabelecido unilateralmente”.</a:t>
            </a:r>
          </a:p>
        </p:txBody>
      </p:sp>
    </p:spTree>
    <p:extLst>
      <p:ext uri="{BB962C8B-B14F-4D97-AF65-F5344CB8AC3E}">
        <p14:creationId xmlns:p14="http://schemas.microsoft.com/office/powerpoint/2010/main" val="62127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BDF31-91C8-627D-DEDC-D33DA5ED1AA1}"/>
              </a:ext>
            </a:extLst>
          </p:cNvPr>
          <p:cNvSpPr>
            <a:spLocks noGrp="1"/>
          </p:cNvSpPr>
          <p:nvPr>
            <p:ph type="title"/>
          </p:nvPr>
        </p:nvSpPr>
        <p:spPr>
          <a:xfrm>
            <a:off x="838200" y="886691"/>
            <a:ext cx="10515600" cy="637309"/>
          </a:xfrm>
        </p:spPr>
        <p:txBody>
          <a:bodyPr>
            <a:normAutofit/>
          </a:bodyPr>
          <a:lstStyle/>
          <a:p>
            <a:pPr algn="ctr"/>
            <a:r>
              <a:rPr lang="pt-BR" sz="3200" dirty="0"/>
              <a:t>Primeira consideração</a:t>
            </a:r>
          </a:p>
        </p:txBody>
      </p:sp>
      <p:sp>
        <p:nvSpPr>
          <p:cNvPr id="5" name="Espaço Reservado para Conteúdo 4">
            <a:extLst>
              <a:ext uri="{FF2B5EF4-FFF2-40B4-BE49-F238E27FC236}">
                <a16:creationId xmlns:a16="http://schemas.microsoft.com/office/drawing/2014/main" id="{410BEBF9-1A01-6192-6FAD-583686B101F3}"/>
              </a:ext>
            </a:extLst>
          </p:cNvPr>
          <p:cNvSpPr>
            <a:spLocks noGrp="1"/>
          </p:cNvSpPr>
          <p:nvPr>
            <p:ph idx="1"/>
          </p:nvPr>
        </p:nvSpPr>
        <p:spPr/>
        <p:txBody>
          <a:bodyPr/>
          <a:lstStyle/>
          <a:p>
            <a:endParaRPr lang="pt-BR" dirty="0"/>
          </a:p>
          <a:p>
            <a:endParaRPr lang="pt-BR" dirty="0"/>
          </a:p>
          <a:p>
            <a:r>
              <a:rPr lang="pt-BR" dirty="0"/>
              <a:t>Qual a relação que há entre o caso debatido no âmbito do RE 796.376/SC e o debate sobre a possibilidade ou não dos municípios exigirem o ITBI sobre a diferença atribuída pelos sócios na integração de imóveis para a formação do capital social e o valor de mercado, venal ou outra referência?</a:t>
            </a:r>
          </a:p>
        </p:txBody>
      </p:sp>
    </p:spTree>
    <p:extLst>
      <p:ext uri="{BB962C8B-B14F-4D97-AF65-F5344CB8AC3E}">
        <p14:creationId xmlns:p14="http://schemas.microsoft.com/office/powerpoint/2010/main" val="2724371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3F0661-CD4E-5910-A3F1-B4B910CAAE75}"/>
              </a:ext>
            </a:extLst>
          </p:cNvPr>
          <p:cNvSpPr>
            <a:spLocks noGrp="1"/>
          </p:cNvSpPr>
          <p:nvPr>
            <p:ph type="title"/>
          </p:nvPr>
        </p:nvSpPr>
        <p:spPr>
          <a:xfrm>
            <a:off x="838200" y="863600"/>
            <a:ext cx="10515600" cy="635000"/>
          </a:xfrm>
        </p:spPr>
        <p:txBody>
          <a:bodyPr>
            <a:normAutofit fontScale="90000"/>
          </a:bodyPr>
          <a:lstStyle/>
          <a:p>
            <a:pPr algn="ctr"/>
            <a:r>
              <a:rPr lang="pt-BR" dirty="0" err="1">
                <a:latin typeface="+mn-lt"/>
              </a:rPr>
              <a:t>REsp</a:t>
            </a:r>
            <a:r>
              <a:rPr lang="pt-BR" dirty="0">
                <a:latin typeface="+mn-lt"/>
              </a:rPr>
              <a:t> </a:t>
            </a:r>
            <a:r>
              <a:rPr lang="pt-BR" sz="3600" dirty="0">
                <a:latin typeface="+mn-lt"/>
              </a:rPr>
              <a:t>1.937.821</a:t>
            </a:r>
            <a:r>
              <a:rPr lang="pt-BR" dirty="0">
                <a:latin typeface="+mn-lt"/>
              </a:rPr>
              <a:t>/SP – continuação 1</a:t>
            </a:r>
          </a:p>
        </p:txBody>
      </p:sp>
      <p:sp>
        <p:nvSpPr>
          <p:cNvPr id="3" name="Espaço Reservado para Conteúdo 2">
            <a:extLst>
              <a:ext uri="{FF2B5EF4-FFF2-40B4-BE49-F238E27FC236}">
                <a16:creationId xmlns:a16="http://schemas.microsoft.com/office/drawing/2014/main" id="{F5590FB2-EF54-D2B9-DF34-C79269FC0761}"/>
              </a:ext>
            </a:extLst>
          </p:cNvPr>
          <p:cNvSpPr>
            <a:spLocks noGrp="1"/>
          </p:cNvSpPr>
          <p:nvPr>
            <p:ph idx="1"/>
          </p:nvPr>
        </p:nvSpPr>
        <p:spPr/>
        <p:txBody>
          <a:bodyPr/>
          <a:lstStyle/>
          <a:p>
            <a:r>
              <a:rPr lang="pt-BR" dirty="0"/>
              <a:t>“Os lançamentos por declaração ou por homologação se justificam pelas várias circunstâncias que podem interferir no específico valor de mercado de cada imóvel transacionado, circunstâncias cujo conhecimento integral somente os negociantes têm ou deveriam ter para melhor avaliar o real valor do bem quando da realização do negócio, sendo essa a principal razão da impossibilidade prática da realização do lançamento originário de ofício, ainda que autorizado pelo legislador local, pois o fisco não tem como possuir, previamente, o conhecimento de todas as variáveis determinantes para a composição do valor do imóvel transmitido”.</a:t>
            </a:r>
          </a:p>
        </p:txBody>
      </p:sp>
    </p:spTree>
    <p:extLst>
      <p:ext uri="{BB962C8B-B14F-4D97-AF65-F5344CB8AC3E}">
        <p14:creationId xmlns:p14="http://schemas.microsoft.com/office/powerpoint/2010/main" val="3337361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3F0661-CD4E-5910-A3F1-B4B910CAAE75}"/>
              </a:ext>
            </a:extLst>
          </p:cNvPr>
          <p:cNvSpPr>
            <a:spLocks noGrp="1"/>
          </p:cNvSpPr>
          <p:nvPr>
            <p:ph type="title"/>
          </p:nvPr>
        </p:nvSpPr>
        <p:spPr>
          <a:xfrm>
            <a:off x="838200" y="863600"/>
            <a:ext cx="10515600" cy="635000"/>
          </a:xfrm>
        </p:spPr>
        <p:txBody>
          <a:bodyPr>
            <a:normAutofit fontScale="90000"/>
          </a:bodyPr>
          <a:lstStyle/>
          <a:p>
            <a:pPr algn="ctr"/>
            <a:r>
              <a:rPr lang="pt-BR" dirty="0" err="1">
                <a:latin typeface="+mn-lt"/>
              </a:rPr>
              <a:t>REsp</a:t>
            </a:r>
            <a:r>
              <a:rPr lang="pt-BR" dirty="0">
                <a:latin typeface="+mn-lt"/>
              </a:rPr>
              <a:t> </a:t>
            </a:r>
            <a:r>
              <a:rPr lang="pt-BR" sz="3600" dirty="0">
                <a:latin typeface="+mn-lt"/>
              </a:rPr>
              <a:t>1.937.821</a:t>
            </a:r>
            <a:r>
              <a:rPr lang="pt-BR" dirty="0">
                <a:latin typeface="+mn-lt"/>
              </a:rPr>
              <a:t>/SP – continuação 2</a:t>
            </a:r>
          </a:p>
        </p:txBody>
      </p:sp>
      <p:sp>
        <p:nvSpPr>
          <p:cNvPr id="3" name="Espaço Reservado para Conteúdo 2">
            <a:extLst>
              <a:ext uri="{FF2B5EF4-FFF2-40B4-BE49-F238E27FC236}">
                <a16:creationId xmlns:a16="http://schemas.microsoft.com/office/drawing/2014/main" id="{F5590FB2-EF54-D2B9-DF34-C79269FC0761}"/>
              </a:ext>
            </a:extLst>
          </p:cNvPr>
          <p:cNvSpPr>
            <a:spLocks noGrp="1"/>
          </p:cNvSpPr>
          <p:nvPr>
            <p:ph idx="1"/>
          </p:nvPr>
        </p:nvSpPr>
        <p:spPr/>
        <p:txBody>
          <a:bodyPr>
            <a:normAutofit fontScale="92500" lnSpcReduction="20000"/>
          </a:bodyPr>
          <a:lstStyle/>
          <a:p>
            <a:r>
              <a:rPr lang="pt-BR" dirty="0"/>
              <a:t>“2. Os </a:t>
            </a:r>
            <a:r>
              <a:rPr lang="pt-BR" dirty="0" err="1"/>
              <a:t>arts</a:t>
            </a:r>
            <a:r>
              <a:rPr lang="pt-BR" dirty="0"/>
              <a:t>. 35 e 38 do CTN dispõem, respectivamente, que o fato gerador do ITBI é a transmissão da propriedade ou de direitos reais imobiliários ou a cessão de direitos relativos a tais transmissões e que a base de cálculo do tributo é o “valor venal dos bens ou direitos transmitidos”, que corresponde ao valor considerado para as negociações de imóveis em condições normais de mercado. </a:t>
            </a:r>
          </a:p>
          <a:p>
            <a:r>
              <a:rPr lang="pt-BR" dirty="0"/>
              <a:t>3. A possibilidade de dimensionar o valor dos imóveis no mercado, segundo critérios, por exemplo, de localização e tamanho (metragem), não impede que a avaliação de mercado específica de cada imóvel transacionado oscile dentro do parâmetro médio, a depender, por exemplo, da existência de outras circunstâncias igualmente relevantes e legítimas para a determinação do real valor da coisa, como a existência de benfeitorias, o estado de conservação e os interesses pessoais do vendedor e do comprador no ajuste do preço”.</a:t>
            </a:r>
          </a:p>
        </p:txBody>
      </p:sp>
    </p:spTree>
    <p:extLst>
      <p:ext uri="{BB962C8B-B14F-4D97-AF65-F5344CB8AC3E}">
        <p14:creationId xmlns:p14="http://schemas.microsoft.com/office/powerpoint/2010/main" val="1350445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3F0661-CD4E-5910-A3F1-B4B910CAAE75}"/>
              </a:ext>
            </a:extLst>
          </p:cNvPr>
          <p:cNvSpPr>
            <a:spLocks noGrp="1"/>
          </p:cNvSpPr>
          <p:nvPr>
            <p:ph type="title"/>
          </p:nvPr>
        </p:nvSpPr>
        <p:spPr>
          <a:xfrm>
            <a:off x="838200" y="863600"/>
            <a:ext cx="10515600" cy="635000"/>
          </a:xfrm>
        </p:spPr>
        <p:txBody>
          <a:bodyPr>
            <a:normAutofit fontScale="90000"/>
          </a:bodyPr>
          <a:lstStyle/>
          <a:p>
            <a:pPr algn="ctr"/>
            <a:r>
              <a:rPr lang="pt-BR" dirty="0" err="1">
                <a:latin typeface="+mn-lt"/>
              </a:rPr>
              <a:t>REsp</a:t>
            </a:r>
            <a:r>
              <a:rPr lang="pt-BR" dirty="0">
                <a:latin typeface="+mn-lt"/>
              </a:rPr>
              <a:t> </a:t>
            </a:r>
            <a:r>
              <a:rPr lang="pt-BR" sz="3600" dirty="0">
                <a:latin typeface="+mn-lt"/>
              </a:rPr>
              <a:t>1.937.821</a:t>
            </a:r>
            <a:r>
              <a:rPr lang="pt-BR" dirty="0">
                <a:latin typeface="+mn-lt"/>
              </a:rPr>
              <a:t>/SP</a:t>
            </a:r>
          </a:p>
        </p:txBody>
      </p:sp>
      <p:sp>
        <p:nvSpPr>
          <p:cNvPr id="3" name="Espaço Reservado para Conteúdo 2">
            <a:extLst>
              <a:ext uri="{FF2B5EF4-FFF2-40B4-BE49-F238E27FC236}">
                <a16:creationId xmlns:a16="http://schemas.microsoft.com/office/drawing/2014/main" id="{F5590FB2-EF54-D2B9-DF34-C79269FC0761}"/>
              </a:ext>
            </a:extLst>
          </p:cNvPr>
          <p:cNvSpPr>
            <a:spLocks noGrp="1"/>
          </p:cNvSpPr>
          <p:nvPr>
            <p:ph idx="1"/>
          </p:nvPr>
        </p:nvSpPr>
        <p:spPr>
          <a:xfrm>
            <a:off x="838200" y="1498600"/>
            <a:ext cx="10515600" cy="4678363"/>
          </a:xfrm>
        </p:spPr>
        <p:txBody>
          <a:bodyPr>
            <a:normAutofit fontScale="92500" lnSpcReduction="20000"/>
          </a:bodyPr>
          <a:lstStyle/>
          <a:p>
            <a:pPr marL="0" indent="0">
              <a:buNone/>
            </a:pPr>
            <a:endParaRPr lang="pt-BR" dirty="0"/>
          </a:p>
          <a:p>
            <a:pPr marL="0" indent="0">
              <a:buNone/>
            </a:pPr>
            <a:r>
              <a:rPr lang="pt-BR" dirty="0"/>
              <a:t>“4. </a:t>
            </a:r>
            <a:r>
              <a:rPr lang="pt-BR" dirty="0">
                <a:highlight>
                  <a:srgbClr val="FFFF00"/>
                </a:highlight>
              </a:rPr>
              <a:t>O ITBI comporta apenas duas modalidades de lançamento originário</a:t>
            </a:r>
            <a:r>
              <a:rPr lang="pt-BR" dirty="0"/>
              <a:t>: </a:t>
            </a:r>
            <a:r>
              <a:rPr lang="pt-BR" dirty="0">
                <a:highlight>
                  <a:srgbClr val="FFFF00"/>
                </a:highlight>
              </a:rPr>
              <a:t>por declaração</a:t>
            </a:r>
            <a:r>
              <a:rPr lang="pt-BR" dirty="0"/>
              <a:t>, se a norma local exigir prévio exame das informações do contribuinte pela Administração para a constituição do crédito tributário, ou </a:t>
            </a:r>
            <a:r>
              <a:rPr lang="pt-BR" dirty="0">
                <a:highlight>
                  <a:srgbClr val="FFFF00"/>
                </a:highlight>
              </a:rPr>
              <a:t>por homologação</a:t>
            </a:r>
            <a:r>
              <a:rPr lang="pt-BR" dirty="0"/>
              <a:t>, se a legislação municipal disciplinar que caberá ao contribuinte apurar o valor do imposto e </a:t>
            </a:r>
            <a:r>
              <a:rPr lang="pt-BR" i="1" dirty="0">
                <a:effectLst/>
                <a:latin typeface="Helvetica" pitchFamily="2" charset="0"/>
              </a:rPr>
              <a:t>efetuar o seu pagamento antecipado sem prévio exame do ente</a:t>
            </a:r>
            <a:r>
              <a:rPr lang="pt-BR" dirty="0">
                <a:latin typeface="Helvetica" pitchFamily="2" charset="0"/>
              </a:rPr>
              <a:t> </a:t>
            </a:r>
            <a:r>
              <a:rPr lang="pt-BR" i="1" dirty="0">
                <a:effectLst/>
                <a:latin typeface="Helvetica" pitchFamily="2" charset="0"/>
              </a:rPr>
              <a:t>tributante”.</a:t>
            </a:r>
          </a:p>
          <a:p>
            <a:pPr marL="0" indent="0">
              <a:buNone/>
            </a:pPr>
            <a:r>
              <a:rPr lang="pt-BR" b="1" u="sng" dirty="0">
                <a:effectLst/>
                <a:latin typeface="Helvetica" pitchFamily="2" charset="0"/>
              </a:rPr>
              <a:t>Uma das </a:t>
            </a:r>
            <a:r>
              <a:rPr lang="pt-BR" b="1" u="sng" dirty="0">
                <a:latin typeface="Helvetica" pitchFamily="2" charset="0"/>
              </a:rPr>
              <a:t>teses firmadas:</a:t>
            </a:r>
            <a:endParaRPr lang="pt-BR" b="1" u="sng" dirty="0">
              <a:effectLst/>
              <a:latin typeface="Helvetica" pitchFamily="2" charset="0"/>
            </a:endParaRPr>
          </a:p>
          <a:p>
            <a:r>
              <a:rPr lang="pt-BR" i="1" dirty="0">
                <a:latin typeface="Helvetica" pitchFamily="2" charset="0"/>
              </a:rPr>
              <a:t>“</a:t>
            </a:r>
            <a:r>
              <a:rPr lang="pt-BR" i="1" dirty="0" err="1">
                <a:effectLst/>
                <a:latin typeface="Helvetica" pitchFamily="2" charset="0"/>
              </a:rPr>
              <a:t>c</a:t>
            </a:r>
            <a:r>
              <a:rPr lang="pt-BR" i="1" dirty="0">
                <a:effectLst/>
                <a:latin typeface="Helvetica" pitchFamily="2" charset="0"/>
              </a:rPr>
              <a:t>) o Município não pode arbitrar previamente a base de cálculo do ITBI com respaldo em valor de referência por ele estabelecido unilateralmente”.</a:t>
            </a:r>
          </a:p>
          <a:p>
            <a:pPr marL="2743200" lvl="6" indent="0">
              <a:buNone/>
            </a:pPr>
            <a:r>
              <a:rPr lang="pt-BR" sz="3000" dirty="0">
                <a:effectLst/>
              </a:rPr>
              <a:t>	</a:t>
            </a:r>
            <a:r>
              <a:rPr lang="pt-BR" sz="3000" dirty="0">
                <a:solidFill>
                  <a:srgbClr val="C00000"/>
                </a:solidFill>
                <a:effectLst/>
              </a:rPr>
              <a:t>Então...</a:t>
            </a:r>
          </a:p>
          <a:p>
            <a:pPr marL="0" indent="0">
              <a:buNone/>
            </a:pPr>
            <a:r>
              <a:rPr lang="pt-BR" dirty="0">
                <a:effectLst/>
                <a:latin typeface="Helvetica" pitchFamily="2" charset="0"/>
              </a:rPr>
              <a:t>				</a:t>
            </a:r>
          </a:p>
          <a:p>
            <a:pPr marL="0" indent="0">
              <a:lnSpc>
                <a:spcPct val="100000"/>
              </a:lnSpc>
              <a:buNone/>
            </a:pPr>
            <a:endParaRPr lang="pt-BR" dirty="0"/>
          </a:p>
          <a:p>
            <a:endParaRPr lang="pt-BR" dirty="0"/>
          </a:p>
        </p:txBody>
      </p:sp>
    </p:spTree>
    <p:extLst>
      <p:ext uri="{BB962C8B-B14F-4D97-AF65-F5344CB8AC3E}">
        <p14:creationId xmlns:p14="http://schemas.microsoft.com/office/powerpoint/2010/main" val="3698420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975223-4932-FF5C-313B-795459E912D7}"/>
              </a:ext>
            </a:extLst>
          </p:cNvPr>
          <p:cNvSpPr>
            <a:spLocks noGrp="1"/>
          </p:cNvSpPr>
          <p:nvPr>
            <p:ph type="title"/>
          </p:nvPr>
        </p:nvSpPr>
        <p:spPr>
          <a:xfrm>
            <a:off x="838200" y="891822"/>
            <a:ext cx="10515600" cy="519290"/>
          </a:xfrm>
        </p:spPr>
        <p:txBody>
          <a:bodyPr>
            <a:normAutofit fontScale="90000"/>
          </a:bodyPr>
          <a:lstStyle/>
          <a:p>
            <a:r>
              <a:rPr lang="pt-BR" sz="3200" b="1" dirty="0">
                <a:latin typeface="+mn-lt"/>
              </a:rPr>
              <a:t>Proposta para reflexão </a:t>
            </a:r>
          </a:p>
        </p:txBody>
      </p:sp>
      <p:sp>
        <p:nvSpPr>
          <p:cNvPr id="3" name="Espaço Reservado para Conteúdo 2">
            <a:extLst>
              <a:ext uri="{FF2B5EF4-FFF2-40B4-BE49-F238E27FC236}">
                <a16:creationId xmlns:a16="http://schemas.microsoft.com/office/drawing/2014/main" id="{CDFEB252-E63E-93FD-6FA6-0DCD21E2FCD0}"/>
              </a:ext>
            </a:extLst>
          </p:cNvPr>
          <p:cNvSpPr>
            <a:spLocks noGrp="1"/>
          </p:cNvSpPr>
          <p:nvPr>
            <p:ph idx="1"/>
          </p:nvPr>
        </p:nvSpPr>
        <p:spPr>
          <a:xfrm>
            <a:off x="838200" y="1501422"/>
            <a:ext cx="10515600" cy="4675541"/>
          </a:xfrm>
        </p:spPr>
        <p:txBody>
          <a:bodyPr>
            <a:normAutofit lnSpcReduction="10000"/>
          </a:bodyPr>
          <a:lstStyle/>
          <a:p>
            <a:r>
              <a:rPr lang="pt-BR" dirty="0"/>
              <a:t>Partindo da premissa que o Fisco Municipal não pode lançar de ofício o ITBI sem a instauração de processo administrativo prévio</a:t>
            </a:r>
            <a:r>
              <a:rPr lang="pt-BR" dirty="0">
                <a:solidFill>
                  <a:schemeClr val="accent1">
                    <a:lumMod val="60000"/>
                    <a:lumOff val="40000"/>
                  </a:schemeClr>
                </a:solidFill>
              </a:rPr>
              <a:t>[</a:t>
            </a:r>
            <a:r>
              <a:rPr lang="pt-BR" dirty="0" err="1">
                <a:solidFill>
                  <a:schemeClr val="accent1">
                    <a:lumMod val="60000"/>
                    <a:lumOff val="40000"/>
                  </a:schemeClr>
                </a:solidFill>
                <a:latin typeface="+mn-lt"/>
              </a:rPr>
              <a:t>REsp</a:t>
            </a:r>
            <a:r>
              <a:rPr lang="pt-BR" dirty="0">
                <a:solidFill>
                  <a:schemeClr val="accent1">
                    <a:lumMod val="60000"/>
                    <a:lumOff val="40000"/>
                  </a:schemeClr>
                </a:solidFill>
                <a:latin typeface="+mn-lt"/>
              </a:rPr>
              <a:t> </a:t>
            </a:r>
            <a:r>
              <a:rPr lang="pt-BR" sz="2800" dirty="0">
                <a:solidFill>
                  <a:schemeClr val="accent1">
                    <a:lumMod val="60000"/>
                    <a:lumOff val="40000"/>
                  </a:schemeClr>
                </a:solidFill>
                <a:latin typeface="+mn-lt"/>
              </a:rPr>
              <a:t>1.937.821</a:t>
            </a:r>
            <a:r>
              <a:rPr lang="pt-BR" dirty="0">
                <a:solidFill>
                  <a:schemeClr val="accent1">
                    <a:lumMod val="60000"/>
                    <a:lumOff val="40000"/>
                  </a:schemeClr>
                </a:solidFill>
                <a:latin typeface="+mn-lt"/>
              </a:rPr>
              <a:t>/SP]</a:t>
            </a:r>
            <a:r>
              <a:rPr lang="pt-BR" dirty="0"/>
              <a:t>, na hipótese de divergência sobre a possibilidade de se tributar ou não a diferença entre o valor atribuído pelos sócios para fins de integralização e o valor dos bens apontado pelo município, que a resolução de tal impasse seja resolvido em processo administrativo próprio, sem impedimento do curso normal da integralização dos bens, expedindo a municipalidade a declaração autorizativa para se processar a transferência dos imóveis sem o recolhimento do ITBI, reservando-se a Administração o direito de exigi-lo no futuro. Evitando-se, desse modo, o travamento do desenvolvimento regular das atividades da empresa que recebe os bens.</a:t>
            </a:r>
          </a:p>
        </p:txBody>
      </p:sp>
    </p:spTree>
    <p:extLst>
      <p:ext uri="{BB962C8B-B14F-4D97-AF65-F5344CB8AC3E}">
        <p14:creationId xmlns:p14="http://schemas.microsoft.com/office/powerpoint/2010/main" val="1343460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BAB3F2-8F31-82F5-885F-BFF635585E7F}"/>
              </a:ext>
            </a:extLst>
          </p:cNvPr>
          <p:cNvSpPr>
            <a:spLocks noGrp="1"/>
          </p:cNvSpPr>
          <p:nvPr>
            <p:ph type="title"/>
          </p:nvPr>
        </p:nvSpPr>
        <p:spPr>
          <a:xfrm>
            <a:off x="838200" y="925689"/>
            <a:ext cx="10515600" cy="654755"/>
          </a:xfrm>
        </p:spPr>
        <p:txBody>
          <a:bodyPr>
            <a:normAutofit fontScale="90000"/>
          </a:bodyPr>
          <a:lstStyle/>
          <a:p>
            <a:r>
              <a:rPr lang="pt-BR" b="1" dirty="0"/>
              <a:t>Síntese</a:t>
            </a:r>
          </a:p>
        </p:txBody>
      </p:sp>
      <p:sp>
        <p:nvSpPr>
          <p:cNvPr id="3" name="Espaço Reservado para Conteúdo 2">
            <a:extLst>
              <a:ext uri="{FF2B5EF4-FFF2-40B4-BE49-F238E27FC236}">
                <a16:creationId xmlns:a16="http://schemas.microsoft.com/office/drawing/2014/main" id="{96C9BCA2-6073-03A9-2423-B46977B96903}"/>
              </a:ext>
            </a:extLst>
          </p:cNvPr>
          <p:cNvSpPr>
            <a:spLocks noGrp="1"/>
          </p:cNvSpPr>
          <p:nvPr>
            <p:ph idx="1"/>
          </p:nvPr>
        </p:nvSpPr>
        <p:spPr/>
        <p:txBody>
          <a:bodyPr>
            <a:normAutofit lnSpcReduction="10000"/>
          </a:bodyPr>
          <a:lstStyle/>
          <a:p>
            <a:r>
              <a:rPr lang="pt-BR" dirty="0"/>
              <a:t>O caso debatido no RE 796.376/SC não guarda similitude com a grande maioria das hipóteses de integralização de bens imóveis</a:t>
            </a:r>
          </a:p>
          <a:p>
            <a:endParaRPr lang="pt-BR" dirty="0"/>
          </a:p>
          <a:p>
            <a:r>
              <a:rPr lang="pt-BR" dirty="0"/>
              <a:t>De acordo com a orientação manifestada pelo Relator do Acórdão do RE 796.376/SC a imunidade do art. 156, §2º da CF no que tange à integralização de bens imóveis se aplica às empresas que tem como objeto atividade imobiliária</a:t>
            </a:r>
          </a:p>
          <a:p>
            <a:endParaRPr lang="pt-BR" dirty="0"/>
          </a:p>
          <a:p>
            <a:r>
              <a:rPr lang="pt-BR" dirty="0"/>
              <a:t>Aplicação da orientação firmada no </a:t>
            </a:r>
            <a:r>
              <a:rPr lang="pt-BR" dirty="0" err="1">
                <a:latin typeface="+mn-lt"/>
              </a:rPr>
              <a:t>REsp</a:t>
            </a:r>
            <a:r>
              <a:rPr lang="pt-BR" dirty="0">
                <a:latin typeface="+mn-lt"/>
              </a:rPr>
              <a:t> </a:t>
            </a:r>
            <a:r>
              <a:rPr lang="pt-BR" sz="2800" dirty="0">
                <a:latin typeface="+mn-lt"/>
              </a:rPr>
              <a:t>1.937.821</a:t>
            </a:r>
            <a:r>
              <a:rPr lang="pt-BR" dirty="0">
                <a:latin typeface="+mn-lt"/>
              </a:rPr>
              <a:t>/SP para as </a:t>
            </a:r>
            <a:r>
              <a:rPr lang="pt-BR" dirty="0"/>
              <a:t>hipóteses de integralização de bens imóveis</a:t>
            </a:r>
          </a:p>
        </p:txBody>
      </p:sp>
    </p:spTree>
    <p:extLst>
      <p:ext uri="{BB962C8B-B14F-4D97-AF65-F5344CB8AC3E}">
        <p14:creationId xmlns:p14="http://schemas.microsoft.com/office/powerpoint/2010/main" val="916604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8099B1A2-EEEB-D9CD-96E0-3A3E2AFEC584}"/>
              </a:ext>
            </a:extLst>
          </p:cNvPr>
          <p:cNvSpPr>
            <a:spLocks noGrp="1"/>
          </p:cNvSpPr>
          <p:nvPr>
            <p:ph type="title"/>
          </p:nvPr>
        </p:nvSpPr>
        <p:spPr>
          <a:xfrm>
            <a:off x="838200" y="2362199"/>
            <a:ext cx="10515600" cy="2057401"/>
          </a:xfrm>
        </p:spPr>
        <p:txBody>
          <a:bodyPr>
            <a:normAutofit/>
          </a:bodyPr>
          <a:lstStyle/>
          <a:p>
            <a:pPr marL="0" indent="0" algn="ctr"/>
            <a:r>
              <a:rPr lang="pt-BR" dirty="0">
                <a:solidFill>
                  <a:srgbClr val="000000"/>
                </a:solidFill>
                <a:latin typeface="Snell Roundhand Black"/>
                <a:cs typeface="Snell Roundhand Black"/>
              </a:rPr>
              <a:t>Obrigado</a:t>
            </a:r>
            <a:br>
              <a:rPr lang="pt-BR" dirty="0">
                <a:solidFill>
                  <a:srgbClr val="000000"/>
                </a:solidFill>
              </a:rPr>
            </a:br>
            <a:r>
              <a:rPr lang="pt-BR" dirty="0" err="1">
                <a:solidFill>
                  <a:srgbClr val="000000"/>
                </a:solidFill>
              </a:rPr>
              <a:t>clelio@chiesa.adv.br</a:t>
            </a:r>
            <a:endParaRPr lang="pt-BR" dirty="0"/>
          </a:p>
        </p:txBody>
      </p:sp>
    </p:spTree>
    <p:extLst>
      <p:ext uri="{BB962C8B-B14F-4D97-AF65-F5344CB8AC3E}">
        <p14:creationId xmlns:p14="http://schemas.microsoft.com/office/powerpoint/2010/main" val="3729006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A1D3C8E-7F7F-E2B9-960B-E90C8661A785}"/>
              </a:ext>
            </a:extLst>
          </p:cNvPr>
          <p:cNvSpPr>
            <a:spLocks noGrp="1"/>
          </p:cNvSpPr>
          <p:nvPr>
            <p:ph type="title"/>
          </p:nvPr>
        </p:nvSpPr>
        <p:spPr>
          <a:xfrm>
            <a:off x="838200" y="787400"/>
            <a:ext cx="10515600" cy="5232400"/>
          </a:xfrm>
        </p:spPr>
        <p:txBody>
          <a:bodyPr>
            <a:normAutofit/>
          </a:bodyPr>
          <a:lstStyle/>
          <a:p>
            <a:r>
              <a:rPr lang="pt-BR" sz="3200" dirty="0"/>
              <a:t>A tese defendida por alguns municípios sobre a possibilidade de se exigir o ITBI sobre a diferença do valor atribuído aos bens integralizados em uma sociedade limitada e o valor de mercado foi objeto de apreciação pelo STF por ocasião do julgamento do RE 796.376/SC? </a:t>
            </a:r>
          </a:p>
        </p:txBody>
      </p:sp>
    </p:spTree>
    <p:extLst>
      <p:ext uri="{BB962C8B-B14F-4D97-AF65-F5344CB8AC3E}">
        <p14:creationId xmlns:p14="http://schemas.microsoft.com/office/powerpoint/2010/main" val="1874727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9A5F99-4E91-215E-1B5D-45967B20DCBE}"/>
              </a:ext>
            </a:extLst>
          </p:cNvPr>
          <p:cNvSpPr>
            <a:spLocks noGrp="1"/>
          </p:cNvSpPr>
          <p:nvPr>
            <p:ph type="title"/>
          </p:nvPr>
        </p:nvSpPr>
        <p:spPr>
          <a:xfrm>
            <a:off x="838200" y="914400"/>
            <a:ext cx="10515600" cy="778933"/>
          </a:xfrm>
        </p:spPr>
        <p:txBody>
          <a:bodyPr>
            <a:normAutofit/>
          </a:bodyPr>
          <a:lstStyle/>
          <a:p>
            <a:r>
              <a:rPr lang="pt-BR" sz="3600" dirty="0"/>
              <a:t>RE 796.376/SC – tema 796</a:t>
            </a:r>
          </a:p>
        </p:txBody>
      </p:sp>
      <p:sp>
        <p:nvSpPr>
          <p:cNvPr id="3" name="Espaço Reservado para Conteúdo 2">
            <a:extLst>
              <a:ext uri="{FF2B5EF4-FFF2-40B4-BE49-F238E27FC236}">
                <a16:creationId xmlns:a16="http://schemas.microsoft.com/office/drawing/2014/main" id="{DA19446B-C76B-952F-27A5-3EEDE275F9C3}"/>
              </a:ext>
            </a:extLst>
          </p:cNvPr>
          <p:cNvSpPr>
            <a:spLocks noGrp="1"/>
          </p:cNvSpPr>
          <p:nvPr>
            <p:ph idx="1"/>
          </p:nvPr>
        </p:nvSpPr>
        <p:spPr/>
        <p:txBody>
          <a:bodyPr/>
          <a:lstStyle/>
          <a:p>
            <a:r>
              <a:rPr lang="pt-BR" dirty="0"/>
              <a:t>Tese fixada: "A imunidade em relação ao ITBI, prevista no inciso </a:t>
            </a:r>
            <a:r>
              <a:rPr lang="pt-BR" dirty="0" err="1"/>
              <a:t>I</a:t>
            </a:r>
            <a:r>
              <a:rPr lang="pt-BR" dirty="0"/>
              <a:t> do § 2º do art. 156 da Constituição Federal, não alcança o valor dos bens que exceder o limite do capital social a ser integralizado".</a:t>
            </a:r>
          </a:p>
          <a:p>
            <a:endParaRPr lang="pt-BR" dirty="0"/>
          </a:p>
          <a:p>
            <a:r>
              <a:rPr lang="pt-BR" dirty="0"/>
              <a:t>Problema: Alguns municípios têm usado esse precedente para exigir o ITBI entre o valor arbitrado pelos sócios para fins de integralização e o valor de mercado, venal, avaliado ou outro.</a:t>
            </a:r>
          </a:p>
        </p:txBody>
      </p:sp>
    </p:spTree>
    <p:extLst>
      <p:ext uri="{BB962C8B-B14F-4D97-AF65-F5344CB8AC3E}">
        <p14:creationId xmlns:p14="http://schemas.microsoft.com/office/powerpoint/2010/main" val="83175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7FB305-465A-498E-083E-FC5AD6BCDDDD}"/>
              </a:ext>
            </a:extLst>
          </p:cNvPr>
          <p:cNvSpPr>
            <a:spLocks noGrp="1"/>
          </p:cNvSpPr>
          <p:nvPr>
            <p:ph type="title"/>
          </p:nvPr>
        </p:nvSpPr>
        <p:spPr>
          <a:xfrm>
            <a:off x="838200" y="681038"/>
            <a:ext cx="10515600" cy="1144588"/>
          </a:xfrm>
        </p:spPr>
        <p:txBody>
          <a:bodyPr>
            <a:normAutofit/>
          </a:bodyPr>
          <a:lstStyle/>
          <a:p>
            <a:r>
              <a:rPr lang="pt-BR" sz="3200" dirty="0"/>
              <a:t>CC: regras sobre a constituição de sociedades limitadas</a:t>
            </a:r>
          </a:p>
        </p:txBody>
      </p:sp>
      <p:sp>
        <p:nvSpPr>
          <p:cNvPr id="3" name="Espaço Reservado para Conteúdo 2">
            <a:extLst>
              <a:ext uri="{FF2B5EF4-FFF2-40B4-BE49-F238E27FC236}">
                <a16:creationId xmlns:a16="http://schemas.microsoft.com/office/drawing/2014/main" id="{333B8A08-9B2B-385F-73CC-15427F885081}"/>
              </a:ext>
            </a:extLst>
          </p:cNvPr>
          <p:cNvSpPr>
            <a:spLocks noGrp="1"/>
          </p:cNvSpPr>
          <p:nvPr>
            <p:ph idx="1"/>
          </p:nvPr>
        </p:nvSpPr>
        <p:spPr/>
        <p:txBody>
          <a:bodyPr/>
          <a:lstStyle/>
          <a:p>
            <a:endParaRPr lang="pt-BR" dirty="0"/>
          </a:p>
          <a:p>
            <a:endParaRPr lang="pt-BR" dirty="0"/>
          </a:p>
          <a:p>
            <a:r>
              <a:rPr lang="pt-BR" dirty="0"/>
              <a:t>Nos termos do inciso III do art. 997 cumulado com o art. 1.054 o capital social da empresa pode ser constituído por “qualquer espécie de bens suscetíveis de avaliação pecuniária”.</a:t>
            </a:r>
          </a:p>
          <a:p>
            <a:endParaRPr lang="pt-BR" dirty="0"/>
          </a:p>
          <a:p>
            <a:endParaRPr lang="pt-BR" dirty="0"/>
          </a:p>
          <a:p>
            <a:endParaRPr lang="pt-BR" dirty="0"/>
          </a:p>
          <a:p>
            <a:endParaRPr lang="pt-BR" dirty="0"/>
          </a:p>
          <a:p>
            <a:endParaRPr lang="pt-BR" dirty="0"/>
          </a:p>
          <a:p>
            <a:endParaRPr lang="pt-BR" dirty="0"/>
          </a:p>
        </p:txBody>
      </p:sp>
    </p:spTree>
    <p:extLst>
      <p:ext uri="{BB962C8B-B14F-4D97-AF65-F5344CB8AC3E}">
        <p14:creationId xmlns:p14="http://schemas.microsoft.com/office/powerpoint/2010/main" val="1965034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42834C-BF25-1274-A8F5-6614934BA9E9}"/>
              </a:ext>
            </a:extLst>
          </p:cNvPr>
          <p:cNvSpPr>
            <a:spLocks noGrp="1"/>
          </p:cNvSpPr>
          <p:nvPr>
            <p:ph type="title"/>
          </p:nvPr>
        </p:nvSpPr>
        <p:spPr>
          <a:xfrm>
            <a:off x="838200" y="886690"/>
            <a:ext cx="10515600" cy="720437"/>
          </a:xfrm>
        </p:spPr>
        <p:txBody>
          <a:bodyPr>
            <a:normAutofit/>
          </a:bodyPr>
          <a:lstStyle/>
          <a:p>
            <a:pPr algn="ctr"/>
            <a:r>
              <a:rPr lang="pt-BR" sz="3200" dirty="0"/>
              <a:t>Valor a ser atribuído na integralização</a:t>
            </a:r>
          </a:p>
        </p:txBody>
      </p:sp>
      <p:sp>
        <p:nvSpPr>
          <p:cNvPr id="3" name="Espaço Reservado para Conteúdo 2">
            <a:extLst>
              <a:ext uri="{FF2B5EF4-FFF2-40B4-BE49-F238E27FC236}">
                <a16:creationId xmlns:a16="http://schemas.microsoft.com/office/drawing/2014/main" id="{8136FAA8-4CD4-5923-9615-73DCCE7EA128}"/>
              </a:ext>
            </a:extLst>
          </p:cNvPr>
          <p:cNvSpPr>
            <a:spLocks noGrp="1"/>
          </p:cNvSpPr>
          <p:nvPr>
            <p:ph idx="1"/>
          </p:nvPr>
        </p:nvSpPr>
        <p:spPr/>
        <p:txBody>
          <a:bodyPr>
            <a:normAutofit fontScale="85000" lnSpcReduction="20000"/>
          </a:bodyPr>
          <a:lstStyle/>
          <a:p>
            <a:r>
              <a:rPr lang="pt-BR" dirty="0"/>
              <a:t>Lei 9.249/95</a:t>
            </a:r>
          </a:p>
          <a:p>
            <a:r>
              <a:rPr lang="pt-BR" dirty="0"/>
              <a:t>Art. 23. As pessoas físicas poderão transferir a pessoas jurídicas, a título de integralização de capital, bens e direitos pelo valor constante da respectiva declaração de bens ou pelo valor de mercado.</a:t>
            </a:r>
          </a:p>
          <a:p>
            <a:endParaRPr lang="pt-BR" dirty="0"/>
          </a:p>
          <a:p>
            <a:r>
              <a:rPr lang="pt-BR" dirty="0"/>
              <a:t>§ 1º - Se a entrega for feita pelo valor constante da declaração de bens, as pessoas físicas deverão lançar nesta declaração as ações ou quotas subscritas pelo mesmo valor dos bens ou direitos transferidos, não se aplicando o disposto no art. 60 do Decreto-Lei nº 1.598, de 26 de dezembro de 1977, e no art. 20, II, do Decreto-Lei nº 2.065, de 26 de outubro de 1983.</a:t>
            </a:r>
          </a:p>
          <a:p>
            <a:endParaRPr lang="pt-BR" dirty="0"/>
          </a:p>
          <a:p>
            <a:r>
              <a:rPr lang="pt-BR" dirty="0"/>
              <a:t>§ 2º - Se a transferência não se fizer pelo valor constante da declaração de bens, a diferença a maior será tributável como ganho de capital.</a:t>
            </a:r>
          </a:p>
          <a:p>
            <a:endParaRPr lang="pt-BR" dirty="0"/>
          </a:p>
          <a:p>
            <a:endParaRPr lang="pt-BR" dirty="0"/>
          </a:p>
          <a:p>
            <a:endParaRPr lang="pt-BR" dirty="0"/>
          </a:p>
        </p:txBody>
      </p:sp>
    </p:spTree>
    <p:extLst>
      <p:ext uri="{BB962C8B-B14F-4D97-AF65-F5344CB8AC3E}">
        <p14:creationId xmlns:p14="http://schemas.microsoft.com/office/powerpoint/2010/main" val="183191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9A5F99-4E91-215E-1B5D-45967B20DCBE}"/>
              </a:ext>
            </a:extLst>
          </p:cNvPr>
          <p:cNvSpPr>
            <a:spLocks noGrp="1"/>
          </p:cNvSpPr>
          <p:nvPr>
            <p:ph type="title"/>
          </p:nvPr>
        </p:nvSpPr>
        <p:spPr>
          <a:xfrm>
            <a:off x="838200" y="914400"/>
            <a:ext cx="10515600" cy="778933"/>
          </a:xfrm>
        </p:spPr>
        <p:txBody>
          <a:bodyPr>
            <a:normAutofit/>
          </a:bodyPr>
          <a:lstStyle/>
          <a:p>
            <a:r>
              <a:rPr lang="pt-BR" sz="3600" dirty="0"/>
              <a:t>Análise do RE 796.376/SC – tema 796</a:t>
            </a:r>
          </a:p>
        </p:txBody>
      </p:sp>
      <p:sp>
        <p:nvSpPr>
          <p:cNvPr id="3" name="Espaço Reservado para Conteúdo 2">
            <a:extLst>
              <a:ext uri="{FF2B5EF4-FFF2-40B4-BE49-F238E27FC236}">
                <a16:creationId xmlns:a16="http://schemas.microsoft.com/office/drawing/2014/main" id="{DA19446B-C76B-952F-27A5-3EEDE275F9C3}"/>
              </a:ext>
            </a:extLst>
          </p:cNvPr>
          <p:cNvSpPr>
            <a:spLocks noGrp="1"/>
          </p:cNvSpPr>
          <p:nvPr>
            <p:ph idx="1"/>
          </p:nvPr>
        </p:nvSpPr>
        <p:spPr/>
        <p:txBody>
          <a:bodyPr>
            <a:normAutofit fontScale="92500"/>
          </a:bodyPr>
          <a:lstStyle/>
          <a:p>
            <a:r>
              <a:rPr lang="pt-BR" dirty="0"/>
              <a:t>No referido precedente os sócios da recorrente não só se valeram do previsto no art. 23 da Lei nº 9.249/95, mas também fixaram capital social inferior à própria soma do valor de incorporação dos respectivos imóveis.</a:t>
            </a:r>
          </a:p>
          <a:p>
            <a:r>
              <a:rPr lang="pt-BR" dirty="0"/>
              <a:t>O capital social da empresa totalizava a quantia de </a:t>
            </a:r>
            <a:r>
              <a:rPr lang="pt-BR" dirty="0" err="1"/>
              <a:t>R</a:t>
            </a:r>
            <a:r>
              <a:rPr lang="pt-BR" dirty="0"/>
              <a:t>$ 24.000,00, sendo que a soma do valor histórico dos respectivos imóveis perfazia o total de </a:t>
            </a:r>
            <a:r>
              <a:rPr lang="pt-BR" dirty="0" err="1"/>
              <a:t>R</a:t>
            </a:r>
            <a:r>
              <a:rPr lang="pt-BR" dirty="0"/>
              <a:t>$ 802.724,00.</a:t>
            </a:r>
          </a:p>
          <a:p>
            <a:r>
              <a:rPr lang="pt-BR" dirty="0"/>
              <a:t>A diferença, ou seja, o montante de </a:t>
            </a:r>
            <a:r>
              <a:rPr lang="pt-BR" dirty="0" err="1"/>
              <a:t>R</a:t>
            </a:r>
            <a:r>
              <a:rPr lang="pt-BR" dirty="0"/>
              <a:t>$ 778.724,00, foi parar na empresa numa conta de reserva capital. O valor arbitrado pelos sócios para fins de incorporação superava o custo da participação societária deles. Portanto, esse valor não foi utilizado para a aquisição de cotas.</a:t>
            </a:r>
          </a:p>
          <a:p>
            <a:endParaRPr lang="pt-BR" dirty="0"/>
          </a:p>
        </p:txBody>
      </p:sp>
    </p:spTree>
    <p:extLst>
      <p:ext uri="{BB962C8B-B14F-4D97-AF65-F5344CB8AC3E}">
        <p14:creationId xmlns:p14="http://schemas.microsoft.com/office/powerpoint/2010/main" val="283464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9A5F99-4E91-215E-1B5D-45967B20DCBE}"/>
              </a:ext>
            </a:extLst>
          </p:cNvPr>
          <p:cNvSpPr>
            <a:spLocks noGrp="1"/>
          </p:cNvSpPr>
          <p:nvPr>
            <p:ph type="title"/>
          </p:nvPr>
        </p:nvSpPr>
        <p:spPr>
          <a:xfrm>
            <a:off x="838200" y="914400"/>
            <a:ext cx="10515600" cy="778933"/>
          </a:xfrm>
        </p:spPr>
        <p:txBody>
          <a:bodyPr>
            <a:normAutofit/>
          </a:bodyPr>
          <a:lstStyle/>
          <a:p>
            <a:r>
              <a:rPr lang="pt-BR" sz="3600" dirty="0"/>
              <a:t>Análise do RE 796.376/SC – tema 796 - continuação</a:t>
            </a:r>
          </a:p>
        </p:txBody>
      </p:sp>
      <p:sp>
        <p:nvSpPr>
          <p:cNvPr id="3" name="Espaço Reservado para Conteúdo 2">
            <a:extLst>
              <a:ext uri="{FF2B5EF4-FFF2-40B4-BE49-F238E27FC236}">
                <a16:creationId xmlns:a16="http://schemas.microsoft.com/office/drawing/2014/main" id="{DA19446B-C76B-952F-27A5-3EEDE275F9C3}"/>
              </a:ext>
            </a:extLst>
          </p:cNvPr>
          <p:cNvSpPr>
            <a:spLocks noGrp="1"/>
          </p:cNvSpPr>
          <p:nvPr>
            <p:ph idx="1"/>
          </p:nvPr>
        </p:nvSpPr>
        <p:spPr/>
        <p:txBody>
          <a:bodyPr>
            <a:normAutofit/>
          </a:bodyPr>
          <a:lstStyle/>
          <a:p>
            <a:r>
              <a:rPr lang="pt-BR" dirty="0"/>
              <a:t>O debate ocorrido no RE nº 796.376 ficou restrito à comparação entre o valor do capital social e o valor de incorporação dos imóveis. </a:t>
            </a:r>
          </a:p>
          <a:p>
            <a:r>
              <a:rPr lang="pt-BR" dirty="0"/>
              <a:t>Portanto, o que foi submetido à apreciação do STF é se o ITBI incide ou não sobre a parte que excede ao valor atribuído pelos sócios aos imóveis e integralizados na sociedade, no caso, colocado em uma conta de reserva capital, discussão esta que nada tem a ver com a hipótese em que o interessado resolve integralizar imóveis na sociedade para fins de aumento do capital social pelo valor por ela atribuído e eventual diferença desse valor com o valor de mercado, venal ou outra referência.</a:t>
            </a:r>
          </a:p>
        </p:txBody>
      </p:sp>
    </p:spTree>
    <p:extLst>
      <p:ext uri="{BB962C8B-B14F-4D97-AF65-F5344CB8AC3E}">
        <p14:creationId xmlns:p14="http://schemas.microsoft.com/office/powerpoint/2010/main" val="1501930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7C7FD52-6863-0D72-46A8-95412690C8FB}"/>
              </a:ext>
            </a:extLst>
          </p:cNvPr>
          <p:cNvSpPr>
            <a:spLocks noGrp="1"/>
          </p:cNvSpPr>
          <p:nvPr>
            <p:ph idx="1"/>
          </p:nvPr>
        </p:nvSpPr>
        <p:spPr>
          <a:xfrm>
            <a:off x="838200" y="914400"/>
            <a:ext cx="10515600" cy="5015345"/>
          </a:xfrm>
          <a:ln w="25400" cmpd="sng">
            <a:solidFill>
              <a:srgbClr val="0C2342"/>
            </a:solidFill>
          </a:ln>
        </p:spPr>
        <p:txBody>
          <a:bodyPr numCol="2">
            <a:normAutofit/>
          </a:bodyPr>
          <a:lstStyle/>
          <a:p>
            <a:r>
              <a:rPr lang="pt-BR" dirty="0"/>
              <a:t>Caso hipotético de “holding familiar”</a:t>
            </a:r>
          </a:p>
          <a:p>
            <a:r>
              <a:rPr lang="pt-BR" dirty="0"/>
              <a:t>Capital social: </a:t>
            </a:r>
            <a:r>
              <a:rPr lang="pt-BR" dirty="0" err="1"/>
              <a:t>R</a:t>
            </a:r>
            <a:r>
              <a:rPr lang="pt-BR" dirty="0"/>
              <a:t>$ 100.000,00</a:t>
            </a:r>
          </a:p>
          <a:p>
            <a:r>
              <a:rPr lang="pt-BR" dirty="0"/>
              <a:t>Valor histórico dos bens a integralizar: </a:t>
            </a:r>
            <a:r>
              <a:rPr lang="pt-BR" dirty="0" err="1"/>
              <a:t>R</a:t>
            </a:r>
            <a:r>
              <a:rPr lang="pt-BR" dirty="0"/>
              <a:t>$ 2.000.000,00</a:t>
            </a:r>
          </a:p>
          <a:p>
            <a:r>
              <a:rPr lang="pt-BR" dirty="0"/>
              <a:t>Capital social: </a:t>
            </a:r>
            <a:r>
              <a:rPr lang="pt-BR" dirty="0" err="1"/>
              <a:t>R</a:t>
            </a:r>
            <a:r>
              <a:rPr lang="pt-BR" dirty="0"/>
              <a:t>$ 2.100.000,00</a:t>
            </a:r>
          </a:p>
          <a:p>
            <a:r>
              <a:rPr lang="pt-BR" dirty="0"/>
              <a:t>Valor de mercado dos bens: </a:t>
            </a:r>
            <a:r>
              <a:rPr lang="pt-BR" dirty="0" err="1"/>
              <a:t>R</a:t>
            </a:r>
            <a:r>
              <a:rPr lang="pt-BR" dirty="0"/>
              <a:t>$ 6.000.000,00</a:t>
            </a:r>
          </a:p>
          <a:p>
            <a:r>
              <a:rPr lang="pt-BR" dirty="0"/>
              <a:t>Diferença: </a:t>
            </a:r>
            <a:r>
              <a:rPr lang="pt-BR" dirty="0" err="1"/>
              <a:t>R</a:t>
            </a:r>
            <a:r>
              <a:rPr lang="pt-BR" dirty="0"/>
              <a:t>$ 4.000.000,00 (valor histórico e de mercado)</a:t>
            </a:r>
          </a:p>
          <a:p>
            <a:r>
              <a:rPr lang="pt-BR" dirty="0"/>
              <a:t>RE 796376/SC</a:t>
            </a:r>
          </a:p>
          <a:p>
            <a:r>
              <a:rPr lang="pt-BR" dirty="0"/>
              <a:t>Capital social: </a:t>
            </a:r>
            <a:r>
              <a:rPr lang="pt-BR" dirty="0" err="1"/>
              <a:t>R</a:t>
            </a:r>
            <a:r>
              <a:rPr lang="pt-BR" dirty="0"/>
              <a:t>$ 24.000,00 constituído mediante imóveis (17 imóveis) cujo valor total (</a:t>
            </a:r>
            <a:r>
              <a:rPr lang="pt-BR" dirty="0" err="1"/>
              <a:t>R</a:t>
            </a:r>
            <a:r>
              <a:rPr lang="pt-BR" dirty="0"/>
              <a:t>$ 802.724,00) é superior ao do capital social.</a:t>
            </a:r>
          </a:p>
          <a:p>
            <a:r>
              <a:rPr lang="pt-BR" dirty="0"/>
              <a:t>Excedente: </a:t>
            </a:r>
            <a:r>
              <a:rPr lang="pt-BR" dirty="0" err="1"/>
              <a:t>R</a:t>
            </a:r>
            <a:r>
              <a:rPr lang="pt-BR" dirty="0"/>
              <a:t>$ 778.724,00 foi colocado em uma conta de reserva de capital.</a:t>
            </a:r>
          </a:p>
        </p:txBody>
      </p:sp>
      <p:sp>
        <p:nvSpPr>
          <p:cNvPr id="4" name="CaixaDeTexto 3">
            <a:extLst>
              <a:ext uri="{FF2B5EF4-FFF2-40B4-BE49-F238E27FC236}">
                <a16:creationId xmlns:a16="http://schemas.microsoft.com/office/drawing/2014/main" id="{74E40D4E-5594-6247-2BE2-8A9C88F6BD2E}"/>
              </a:ext>
            </a:extLst>
          </p:cNvPr>
          <p:cNvSpPr txBox="1"/>
          <p:nvPr/>
        </p:nvSpPr>
        <p:spPr>
          <a:xfrm>
            <a:off x="-665018" y="-8035636"/>
            <a:ext cx="184731" cy="369332"/>
          </a:xfrm>
          <a:prstGeom prst="rect">
            <a:avLst/>
          </a:prstGeom>
          <a:noFill/>
          <a:ln>
            <a:solidFill>
              <a:srgbClr val="0C2342"/>
            </a:solidFill>
          </a:ln>
        </p:spPr>
        <p:txBody>
          <a:bodyPr wrap="none" rtlCol="0">
            <a:spAutoFit/>
          </a:bodyPr>
          <a:lstStyle/>
          <a:p>
            <a:endParaRPr lang="pt-BR" dirty="0"/>
          </a:p>
        </p:txBody>
      </p:sp>
    </p:spTree>
    <p:extLst>
      <p:ext uri="{BB962C8B-B14F-4D97-AF65-F5344CB8AC3E}">
        <p14:creationId xmlns:p14="http://schemas.microsoft.com/office/powerpoint/2010/main" val="71819361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3533</TotalTime>
  <Words>2405</Words>
  <Application>Microsoft Office PowerPoint</Application>
  <PresentationFormat>Widescreen</PresentationFormat>
  <Paragraphs>93</Paragraphs>
  <Slides>25</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25</vt:i4>
      </vt:variant>
    </vt:vector>
  </HeadingPairs>
  <TitlesOfParts>
    <vt:vector size="32" baseType="lpstr">
      <vt:lpstr>Arial</vt:lpstr>
      <vt:lpstr>Calibri</vt:lpstr>
      <vt:lpstr>Calibri Light</vt:lpstr>
      <vt:lpstr>Helvetica</vt:lpstr>
      <vt:lpstr>Roboto</vt:lpstr>
      <vt:lpstr>Snell Roundhand Black</vt:lpstr>
      <vt:lpstr>Tema do Office</vt:lpstr>
      <vt:lpstr>ITBI: REsp 1937821/SP e as discussões sobre o valor atribuído aos imóveis na integralização de capital social  </vt:lpstr>
      <vt:lpstr>Primeira consideração</vt:lpstr>
      <vt:lpstr>A tese defendida por alguns municípios sobre a possibilidade de se exigir o ITBI sobre a diferença do valor atribuído aos bens integralizados em uma sociedade limitada e o valor de mercado foi objeto de apreciação pelo STF por ocasião do julgamento do RE 796.376/SC? </vt:lpstr>
      <vt:lpstr>RE 796.376/SC – tema 796</vt:lpstr>
      <vt:lpstr>CC: regras sobre a constituição de sociedades limitadas</vt:lpstr>
      <vt:lpstr>Valor a ser atribuído na integralização</vt:lpstr>
      <vt:lpstr>Análise do RE 796.376/SC – tema 796</vt:lpstr>
      <vt:lpstr>Análise do RE 796.376/SC – tema 796 - continuação</vt:lpstr>
      <vt:lpstr>Apresentação do PowerPoint</vt:lpstr>
      <vt:lpstr>RE 796376/SC – excertos</vt:lpstr>
      <vt:lpstr>RE 796376/SC - excerto</vt:lpstr>
      <vt:lpstr>ARE 1.378.663/PR</vt:lpstr>
      <vt:lpstr>Apresentação do PowerPoint</vt:lpstr>
      <vt:lpstr>As empresas que têm como objeto social atividade imobiliária se enquadram na imunidade do art. 156, §2º da CF?  </vt:lpstr>
      <vt:lpstr>A empresas que têm como objeto social atividade imobiliária se enquadram na imunidade do art. 156, §2º da CF? </vt:lpstr>
      <vt:lpstr>RE 796376/SC</vt:lpstr>
      <vt:lpstr>Conclusão: as integralizações de bens imóveis ao capital de sociedades são imunes ao ITBI independentemente da atividade da empresa que recebe os imóveis, enquanto as transmissões de patrimônio imobiliário em decorrência de operações de fusão, cisão e incorporação estão condicionadas à ausência de atividade preponderantemente imobiliária da sociedade adquirente/incorporadora.</vt:lpstr>
      <vt:lpstr>Procedimento a ser adotado na hipótese de divergência entre os valores atribuídos para efeito de integralização e o valor de mercado apontado pelos municípios</vt:lpstr>
      <vt:lpstr>REsp 1.937.821/SP </vt:lpstr>
      <vt:lpstr>REsp 1.937.821/SP – continuação 1</vt:lpstr>
      <vt:lpstr>REsp 1.937.821/SP – continuação 2</vt:lpstr>
      <vt:lpstr>REsp 1.937.821/SP</vt:lpstr>
      <vt:lpstr>Proposta para reflexão </vt:lpstr>
      <vt:lpstr>Síntese</vt:lpstr>
      <vt:lpstr>Obrigado clelio@chiesa.adv.br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Caca de Oliveira</dc:creator>
  <cp:lastModifiedBy>Congresso IBET</cp:lastModifiedBy>
  <cp:revision>32</cp:revision>
  <dcterms:created xsi:type="dcterms:W3CDTF">2022-11-18T18:20:41Z</dcterms:created>
  <dcterms:modified xsi:type="dcterms:W3CDTF">2022-12-07T11:30:40Z</dcterms:modified>
</cp:coreProperties>
</file>