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8" r:id="rId8"/>
    <p:sldId id="258" r:id="rId9"/>
    <p:sldId id="263" r:id="rId10"/>
    <p:sldId id="266" r:id="rId11"/>
    <p:sldId id="262" r:id="rId12"/>
    <p:sldId id="265" r:id="rId13"/>
    <p:sldId id="26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0A482"/>
    <a:srgbClr val="FF66CC"/>
    <a:srgbClr val="00FFFF"/>
    <a:srgbClr val="71ED33"/>
    <a:srgbClr val="0B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>
            <a:normAutofit fontScale="90000"/>
          </a:bodyPr>
          <a:lstStyle/>
          <a:p>
            <a:br>
              <a:rPr lang="pt-BR" sz="6000" dirty="0"/>
            </a:br>
            <a:br>
              <a:rPr lang="pt-BR" sz="6000" dirty="0"/>
            </a:br>
            <a:br>
              <a:rPr lang="pt-BR" sz="6000" dirty="0"/>
            </a:br>
            <a:br>
              <a:rPr lang="pt-BR" sz="6000" dirty="0"/>
            </a:br>
            <a:br>
              <a:rPr lang="pt-BR" sz="6000" dirty="0"/>
            </a:br>
            <a:br>
              <a:rPr lang="pt-BR" sz="6000" dirty="0"/>
            </a:br>
            <a:br>
              <a:rPr lang="pt-BR" sz="6000" dirty="0"/>
            </a:br>
            <a:br>
              <a:rPr lang="pt-BR" sz="6000" dirty="0"/>
            </a:br>
            <a:br>
              <a:rPr lang="pt-BR" sz="6000" dirty="0"/>
            </a:br>
            <a:r>
              <a:rPr lang="pt-BR" sz="53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Agronegócio: perspectivas tributárias e estruturações no setor</a:t>
            </a:r>
            <a:br>
              <a:rPr lang="pt-BR" sz="5300" b="1" i="1" dirty="0">
                <a:solidFill>
                  <a:schemeClr val="bg1"/>
                </a:solidFill>
              </a:rPr>
            </a:br>
            <a:r>
              <a:rPr lang="pt-BR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5418"/>
            <a:ext cx="9144000" cy="1884751"/>
          </a:xfrm>
        </p:spPr>
        <p:txBody>
          <a:bodyPr>
            <a:normAutofit fontScale="62500" lnSpcReduction="20000"/>
          </a:bodyPr>
          <a:lstStyle/>
          <a:p>
            <a:r>
              <a:rPr lang="pt-BR" sz="5800" b="1" i="1" dirty="0"/>
              <a:t>DANIELA BRAGHETTA</a:t>
            </a:r>
          </a:p>
          <a:p>
            <a:r>
              <a:rPr lang="pt-BR" sz="5800" b="1" i="1" dirty="0"/>
              <a:t>MESTRE E DOUTORA PUC/SP</a:t>
            </a:r>
          </a:p>
          <a:p>
            <a:r>
              <a:rPr lang="pt-BR" sz="5800" b="1" i="1" dirty="0"/>
              <a:t>ADVOGADA</a:t>
            </a:r>
          </a:p>
          <a:p>
            <a:r>
              <a:rPr lang="pt-BR" sz="2800" b="1" i="1" dirty="0">
                <a:solidFill>
                  <a:srgbClr val="333333"/>
                </a:solidFill>
                <a:effectLst/>
                <a:latin typeface="Roboto" panose="020B0604020202020204" pitchFamily="2" charset="0"/>
              </a:rPr>
              <a:t>]</a:t>
            </a:r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25F4EE-0A29-2747-92C7-2BE063E83DCD}"/>
              </a:ext>
            </a:extLst>
          </p:cNvPr>
          <p:cNvSpPr txBox="1"/>
          <p:nvPr/>
        </p:nvSpPr>
        <p:spPr>
          <a:xfrm>
            <a:off x="304800" y="928255"/>
            <a:ext cx="1130530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Em declaração de Voto, ainda, “o entendimento de que o termo ‘depreciação’ utilizado no texto legal deveria ser interpretado como a possibilidade de dedução dos investimentos feitos na atividade rural como um todo, como se fossem custos no ano de sua aquisição</a:t>
            </a:r>
            <a:r>
              <a:rPr lang="pt-BR" sz="4400" dirty="0">
                <a:solidFill>
                  <a:srgbClr val="FF3300"/>
                </a:solidFill>
              </a:rPr>
              <a:t>, em simetria com o tratamento dado à atividade rural para as pessoas físicas</a:t>
            </a:r>
            <a:r>
              <a:rPr lang="pt-BR" sz="4400" dirty="0">
                <a:solidFill>
                  <a:schemeClr val="bg1"/>
                </a:solidFill>
              </a:rPr>
              <a:t>” (Cons. Luiz Tadeu Matosinho Machado)</a:t>
            </a:r>
          </a:p>
        </p:txBody>
      </p:sp>
    </p:spTree>
    <p:extLst>
      <p:ext uri="{BB962C8B-B14F-4D97-AF65-F5344CB8AC3E}">
        <p14:creationId xmlns:p14="http://schemas.microsoft.com/office/powerpoint/2010/main" val="379901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25F4EE-0A29-2747-92C7-2BE063E83DCD}"/>
              </a:ext>
            </a:extLst>
          </p:cNvPr>
          <p:cNvSpPr txBox="1"/>
          <p:nvPr/>
        </p:nvSpPr>
        <p:spPr>
          <a:xfrm>
            <a:off x="568036" y="1274618"/>
            <a:ext cx="1141614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Outro contraponto para usufruir do benefício após 2009</a:t>
            </a:r>
          </a:p>
          <a:p>
            <a:r>
              <a:rPr lang="pt-BR" sz="4400" dirty="0">
                <a:solidFill>
                  <a:schemeClr val="bg1"/>
                </a:solidFill>
              </a:rPr>
              <a:t>	Passa a valer o CPC 29, do Comitê de Pronunciamentos Contábeis, </a:t>
            </a:r>
            <a:r>
              <a:rPr lang="pt-BR" sz="4400" dirty="0">
                <a:solidFill>
                  <a:srgbClr val="D0A482"/>
                </a:solidFill>
              </a:rPr>
              <a:t>classificando recursos naturais como ativos biológicos, e não mais ativo imobilizado</a:t>
            </a:r>
            <a:r>
              <a:rPr lang="pt-BR" sz="4400" dirty="0">
                <a:solidFill>
                  <a:schemeClr val="bg1"/>
                </a:solidFill>
              </a:rPr>
              <a:t>, com o voto do relator deixando lacuna para que venha a decidir de forma diferente em relação aos FJT após 2009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B87E4BB-7913-E847-F478-565436581D3D}"/>
              </a:ext>
            </a:extLst>
          </p:cNvPr>
          <p:cNvSpPr/>
          <p:nvPr/>
        </p:nvSpPr>
        <p:spPr>
          <a:xfrm>
            <a:off x="775854" y="2784764"/>
            <a:ext cx="678873" cy="387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48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25F4EE-0A29-2747-92C7-2BE063E83DCD}"/>
              </a:ext>
            </a:extLst>
          </p:cNvPr>
          <p:cNvSpPr txBox="1"/>
          <p:nvPr/>
        </p:nvSpPr>
        <p:spPr>
          <a:xfrm>
            <a:off x="762000" y="1348800"/>
            <a:ext cx="964276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0" i="0" dirty="0">
                <a:solidFill>
                  <a:schemeClr val="bg1"/>
                </a:solidFill>
                <a:effectLst/>
              </a:rPr>
              <a:t>Compensar a perda de arrecadação do Imposto sobre Circulação de Mercadorias e Serviços (ICMS) sobre os combustíveis, </a:t>
            </a:r>
            <a:r>
              <a:rPr lang="pt-BR" sz="4400" b="0" i="0" dirty="0">
                <a:solidFill>
                  <a:srgbClr val="FF3300"/>
                </a:solidFill>
                <a:effectLst/>
              </a:rPr>
              <a:t>o projeto n. 10.803/22, conhecido como taxa do agro</a:t>
            </a:r>
            <a:r>
              <a:rPr lang="pt-BR" sz="4400" b="0" i="0" dirty="0">
                <a:solidFill>
                  <a:schemeClr val="bg1"/>
                </a:solidFill>
                <a:effectLst/>
              </a:rPr>
              <a:t>, quer estabelecer a contribuição de até 1,65% em cima da produção agropecuária no </a:t>
            </a:r>
            <a:r>
              <a:rPr lang="pt-BR" sz="4400" dirty="0">
                <a:solidFill>
                  <a:schemeClr val="bg1"/>
                </a:solidFill>
              </a:rPr>
              <a:t>E</a:t>
            </a:r>
            <a:r>
              <a:rPr lang="pt-BR" sz="4400" b="0" i="0" dirty="0">
                <a:solidFill>
                  <a:schemeClr val="bg1"/>
                </a:solidFill>
                <a:effectLst/>
              </a:rPr>
              <a:t>stado (GO)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0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25F4EE-0A29-2747-92C7-2BE063E83DCD}"/>
              </a:ext>
            </a:extLst>
          </p:cNvPr>
          <p:cNvSpPr txBox="1"/>
          <p:nvPr/>
        </p:nvSpPr>
        <p:spPr>
          <a:xfrm>
            <a:off x="1025236" y="1330037"/>
            <a:ext cx="937952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lbOpenSans"/>
              </a:rPr>
              <a:t>O</a:t>
            </a:r>
            <a:r>
              <a:rPr lang="pt-BR" sz="5400" dirty="0">
                <a:solidFill>
                  <a:schemeClr val="bg1"/>
                </a:solidFill>
                <a:latin typeface="glbOpenSans"/>
              </a:rPr>
              <a:t>BRIGADA!!</a:t>
            </a:r>
          </a:p>
          <a:p>
            <a:pPr algn="ctr"/>
            <a:endParaRPr lang="pt-BR" sz="4400" b="0" i="0" dirty="0">
              <a:solidFill>
                <a:schemeClr val="bg1"/>
              </a:solidFill>
              <a:effectLst/>
              <a:latin typeface="glbOpenSans"/>
            </a:endParaRPr>
          </a:p>
          <a:p>
            <a:pPr algn="ctr"/>
            <a:endParaRPr lang="pt-BR" sz="4400" dirty="0">
              <a:solidFill>
                <a:schemeClr val="bg1"/>
              </a:solidFill>
              <a:latin typeface="glbOpenSans"/>
            </a:endParaRPr>
          </a:p>
          <a:p>
            <a:pPr algn="ctr"/>
            <a:r>
              <a:rPr lang="pt-BR" sz="4400" b="0" i="0" dirty="0">
                <a:solidFill>
                  <a:schemeClr val="bg1"/>
                </a:solidFill>
                <a:effectLst/>
                <a:latin typeface="glbOpenSans"/>
              </a:rPr>
              <a:t>Daniela Braghetta</a:t>
            </a:r>
          </a:p>
          <a:p>
            <a:pPr algn="ctr"/>
            <a:r>
              <a:rPr lang="pt-BR" sz="4400" b="0" i="0" dirty="0">
                <a:solidFill>
                  <a:schemeClr val="bg1"/>
                </a:solidFill>
                <a:effectLst/>
                <a:latin typeface="glbOpenSans"/>
              </a:rPr>
              <a:t>dbraghetta@andradebraghetta.com.br</a:t>
            </a:r>
          </a:p>
        </p:txBody>
      </p:sp>
    </p:spTree>
    <p:extLst>
      <p:ext uri="{BB962C8B-B14F-4D97-AF65-F5344CB8AC3E}">
        <p14:creationId xmlns:p14="http://schemas.microsoft.com/office/powerpoint/2010/main" val="292794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25F4EE-0A29-2747-92C7-2BE063E83DCD}"/>
              </a:ext>
            </a:extLst>
          </p:cNvPr>
          <p:cNvSpPr txBox="1"/>
          <p:nvPr/>
        </p:nvSpPr>
        <p:spPr>
          <a:xfrm>
            <a:off x="332509" y="1120676"/>
            <a:ext cx="1131916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CARF - 1ª Turma da Câmara Superior. p. n. 10680.726808/2012-12      Aperam Bioenergia</a:t>
            </a:r>
          </a:p>
          <a:p>
            <a:endParaRPr lang="pt-BR" sz="4400" dirty="0">
              <a:solidFill>
                <a:schemeClr val="bg1"/>
              </a:solidFill>
            </a:endParaRPr>
          </a:p>
          <a:p>
            <a:pPr algn="ctr"/>
            <a:r>
              <a:rPr lang="pt-BR" sz="4400" dirty="0">
                <a:solidFill>
                  <a:srgbClr val="FFFF00"/>
                </a:solidFill>
              </a:rPr>
              <a:t> RECONHECIMENTO DE ABATIMENTO    </a:t>
            </a:r>
            <a:r>
              <a:rPr lang="pt-BR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IR / CSLL</a:t>
            </a:r>
          </a:p>
          <a:p>
            <a:pPr algn="ctr"/>
            <a:endParaRPr lang="pt-BR" sz="4400" dirty="0">
              <a:solidFill>
                <a:schemeClr val="bg1"/>
              </a:solidFill>
            </a:endParaRPr>
          </a:p>
          <a:p>
            <a:r>
              <a:rPr lang="pt-BR" sz="4400" dirty="0">
                <a:solidFill>
                  <a:schemeClr val="bg1"/>
                </a:solidFill>
              </a:rPr>
              <a:t>as despesas com aquisição de ativos naturais que se esgotam na exploração da atividade, como florestas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2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25F4EE-0A29-2747-92C7-2BE063E83DCD}"/>
              </a:ext>
            </a:extLst>
          </p:cNvPr>
          <p:cNvSpPr txBox="1"/>
          <p:nvPr/>
        </p:nvSpPr>
        <p:spPr>
          <a:xfrm>
            <a:off x="651164" y="1246909"/>
            <a:ext cx="1098665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Art. 6º da MP n. 2.159-70/01, e sua aplicabilidade aos bens do ativo imobilizado sujeitos à exaustão: </a:t>
            </a:r>
          </a:p>
          <a:p>
            <a:r>
              <a:rPr lang="pt-BR" sz="4400" dirty="0">
                <a:solidFill>
                  <a:schemeClr val="bg1"/>
                </a:solidFill>
              </a:rPr>
              <a:t>Bens do ativo permanente imobilizado, exceção de terra nua, adquiridos por PJ que explore atividade rural, para uso nessa atividade, </a:t>
            </a:r>
            <a:r>
              <a:rPr lang="pt-BR" sz="4400" dirty="0">
                <a:solidFill>
                  <a:srgbClr val="71ED33"/>
                </a:solidFill>
              </a:rPr>
              <a:t>poderão ser depreciados integralmente no próprio ano da aquisição</a:t>
            </a:r>
          </a:p>
        </p:txBody>
      </p:sp>
    </p:spTree>
    <p:extLst>
      <p:ext uri="{BB962C8B-B14F-4D97-AF65-F5344CB8AC3E}">
        <p14:creationId xmlns:p14="http://schemas.microsoft.com/office/powerpoint/2010/main" val="270013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25F4EE-0A29-2747-92C7-2BE063E83DCD}"/>
              </a:ext>
            </a:extLst>
          </p:cNvPr>
          <p:cNvSpPr txBox="1"/>
          <p:nvPr/>
        </p:nvSpPr>
        <p:spPr>
          <a:xfrm>
            <a:off x="845127" y="1246909"/>
            <a:ext cx="1079269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RIR, cuidando de depreciação integral, remetia ao art. 58 que define, no âmbito da tributação das pessoas físicas, a atividade rural. Porém, o benefício reinstituído por meio da MP 2.159-70 desabona qualquer vinculação com a legislação anterior, buscando-se concluir que o </a:t>
            </a:r>
            <a:r>
              <a:rPr lang="pt-BR" sz="4400" dirty="0">
                <a:solidFill>
                  <a:srgbClr val="FF66CC"/>
                </a:solidFill>
              </a:rPr>
              <a:t>legislador pretendeu sim incentivar a ATIVIDADE RURAL de forma ampla</a:t>
            </a:r>
          </a:p>
        </p:txBody>
      </p:sp>
    </p:spTree>
    <p:extLst>
      <p:ext uri="{BB962C8B-B14F-4D97-AF65-F5344CB8AC3E}">
        <p14:creationId xmlns:p14="http://schemas.microsoft.com/office/powerpoint/2010/main" val="194010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25F4EE-0A29-2747-92C7-2BE063E83DCD}"/>
              </a:ext>
            </a:extLst>
          </p:cNvPr>
          <p:cNvSpPr txBox="1"/>
          <p:nvPr/>
        </p:nvSpPr>
        <p:spPr>
          <a:xfrm>
            <a:off x="914400" y="1246909"/>
            <a:ext cx="1072341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Conceituação de </a:t>
            </a:r>
            <a:r>
              <a:rPr lang="pt-BR" sz="4400" i="0" dirty="0">
                <a:solidFill>
                  <a:srgbClr val="00FFFF"/>
                </a:solidFill>
                <a:effectLst/>
                <a:latin typeface="arial" panose="020B0604020202020204" pitchFamily="34" charset="0"/>
              </a:rPr>
              <a:t>depreciação acelerada</a:t>
            </a:r>
            <a:r>
              <a:rPr lang="pt-BR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e a </a:t>
            </a:r>
            <a:r>
              <a:rPr lang="pt-BR" sz="440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incentivada</a:t>
            </a:r>
            <a:r>
              <a:rPr lang="pt-BR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trata a primeira de </a:t>
            </a:r>
            <a:r>
              <a:rPr lang="pt-BR" sz="4400" i="0" dirty="0">
                <a:solidFill>
                  <a:srgbClr val="00FFFF"/>
                </a:solidFill>
                <a:effectLst/>
                <a:latin typeface="arial" panose="020B0604020202020204" pitchFamily="34" charset="0"/>
              </a:rPr>
              <a:t>permissão de despesa maior no IR, por causa do efetivo desgaste adicional do ativo</a:t>
            </a:r>
            <a:r>
              <a:rPr lang="pt-BR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sendo a segunda  um </a:t>
            </a:r>
            <a:r>
              <a:rPr lang="pt-BR" sz="440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adiamento do imposto que, no futuro, será exigido da empresa</a:t>
            </a:r>
          </a:p>
        </p:txBody>
      </p:sp>
    </p:spTree>
    <p:extLst>
      <p:ext uri="{BB962C8B-B14F-4D97-AF65-F5344CB8AC3E}">
        <p14:creationId xmlns:p14="http://schemas.microsoft.com/office/powerpoint/2010/main" val="6440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25F4EE-0A29-2747-92C7-2BE063E83DCD}"/>
              </a:ext>
            </a:extLst>
          </p:cNvPr>
          <p:cNvSpPr txBox="1"/>
          <p:nvPr/>
        </p:nvSpPr>
        <p:spPr>
          <a:xfrm>
            <a:off x="775854" y="928254"/>
            <a:ext cx="1091738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Percebe-se o benefício fiscal de “depreciação acelerada incentivada” para </a:t>
            </a:r>
            <a:r>
              <a:rPr lang="pt-BR" sz="4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todos os ativos do produtor rural, com  custos</a:t>
            </a:r>
            <a:r>
              <a:rPr lang="pt-BR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podendo ser </a:t>
            </a:r>
            <a:r>
              <a:rPr lang="pt-BR" sz="4400" i="0" dirty="0">
                <a:solidFill>
                  <a:srgbClr val="FF66CC"/>
                </a:solidFill>
                <a:effectLst/>
                <a:latin typeface="arial" panose="020B0604020202020204" pitchFamily="34" charset="0"/>
              </a:rPr>
              <a:t>DEDUZIDOS INTEGRALMENTE</a:t>
            </a:r>
            <a:r>
              <a:rPr lang="pt-BR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no </a:t>
            </a:r>
            <a:r>
              <a:rPr lang="pt-BR" sz="4400" i="0" dirty="0">
                <a:solidFill>
                  <a:srgbClr val="71ED33"/>
                </a:solidFill>
                <a:effectLst/>
                <a:latin typeface="arial" panose="020B0604020202020204" pitchFamily="34" charset="0"/>
              </a:rPr>
              <a:t>próprio ano da aquisição do bem</a:t>
            </a:r>
            <a:r>
              <a:rPr lang="pt-BR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o que gera redução imediata do lucro a ser tributado diferente da dedução fatiada ao longo dos anos</a:t>
            </a:r>
          </a:p>
          <a:p>
            <a:endParaRPr lang="pt-BR" sz="44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5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25F4EE-0A29-2747-92C7-2BE063E83DCD}"/>
              </a:ext>
            </a:extLst>
          </p:cNvPr>
          <p:cNvSpPr txBox="1"/>
          <p:nvPr/>
        </p:nvSpPr>
        <p:spPr>
          <a:xfrm>
            <a:off x="789708" y="1357744"/>
            <a:ext cx="1090352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anose="020B0604020202020204" pitchFamily="34" charset="0"/>
              </a:rPr>
              <a:t>O entendimento vinha no </a:t>
            </a:r>
            <a:r>
              <a:rPr lang="pt-BR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sentido de vedar o uso do benefício para ativos sujeitos à exaustão</a:t>
            </a:r>
          </a:p>
          <a:p>
            <a:endParaRPr lang="pt-BR" sz="44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pt-BR" sz="4400" dirty="0">
                <a:solidFill>
                  <a:schemeClr val="bg1"/>
                </a:solidFill>
                <a:latin typeface="arial" panose="020B0604020202020204" pitchFamily="34" charset="0"/>
              </a:rPr>
              <a:t>As decisões até ali traziam a abordagem de</a:t>
            </a:r>
            <a:r>
              <a:rPr lang="pt-BR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que a </a:t>
            </a:r>
            <a:r>
              <a:rPr lang="pt-BR" sz="4400" i="0" dirty="0">
                <a:solidFill>
                  <a:srgbClr val="FF3300"/>
                </a:solidFill>
                <a:effectLst/>
                <a:latin typeface="arial" panose="020B0604020202020204" pitchFamily="34" charset="0"/>
              </a:rPr>
              <a:t>dedução integral em um ano valeria apenas para bens que sofrem depreciação</a:t>
            </a:r>
            <a:r>
              <a:rPr lang="pt-BR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como máquinas</a:t>
            </a:r>
          </a:p>
          <a:p>
            <a:endParaRPr lang="pt-BR" sz="44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4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25F4EE-0A29-2747-92C7-2BE063E83DCD}"/>
              </a:ext>
            </a:extLst>
          </p:cNvPr>
          <p:cNvSpPr txBox="1"/>
          <p:nvPr/>
        </p:nvSpPr>
        <p:spPr>
          <a:xfrm>
            <a:off x="96983" y="1191491"/>
            <a:ext cx="1190105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Voto: o disposto no artigo 314 do RIR/99 - todos os bens do ativo imobilizado, exceto a terra nua, que sejam usados por quem explore a atividade rural</a:t>
            </a:r>
          </a:p>
          <a:p>
            <a:r>
              <a:rPr lang="pt-BR" sz="4400" dirty="0">
                <a:solidFill>
                  <a:schemeClr val="bg1"/>
                </a:solidFill>
              </a:rPr>
              <a:t>A partir do momento em que inequívoca a atividade rural e o uso dos bens do ativo imobilizado, </a:t>
            </a:r>
            <a:r>
              <a:rPr lang="pt-BR" sz="4400" dirty="0">
                <a:solidFill>
                  <a:srgbClr val="00FFFF"/>
                </a:solidFill>
              </a:rPr>
              <a:t>todos os bens são passíveis de depreciação em sentido amplo, o que incluiria a exaustão</a:t>
            </a:r>
            <a:r>
              <a:rPr lang="pt-BR" sz="4400" dirty="0">
                <a:solidFill>
                  <a:schemeClr val="bg1"/>
                </a:solidFill>
              </a:rPr>
              <a:t> (Cons. Alexandre Evaristo Pinto)</a:t>
            </a:r>
          </a:p>
        </p:txBody>
      </p:sp>
    </p:spTree>
    <p:extLst>
      <p:ext uri="{BB962C8B-B14F-4D97-AF65-F5344CB8AC3E}">
        <p14:creationId xmlns:p14="http://schemas.microsoft.com/office/powerpoint/2010/main" val="368904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25F4EE-0A29-2747-92C7-2BE063E83DCD}"/>
              </a:ext>
            </a:extLst>
          </p:cNvPr>
          <p:cNvSpPr txBox="1"/>
          <p:nvPr/>
        </p:nvSpPr>
        <p:spPr>
          <a:xfrm>
            <a:off x="318655" y="1330037"/>
            <a:ext cx="103770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0" i="0" dirty="0">
                <a:solidFill>
                  <a:schemeClr val="bg1"/>
                </a:solidFill>
                <a:effectLst/>
                <a:latin typeface="glbOpenSans"/>
              </a:rPr>
              <a:t>Voto vencido: “</a:t>
            </a:r>
            <a:r>
              <a:rPr lang="pt-BR" sz="3600" dirty="0">
                <a:solidFill>
                  <a:schemeClr val="bg1"/>
                </a:solidFill>
              </a:rPr>
              <a:t>ampliar a aplicação do dispositivo legal sob o suposto de evitar um desvio político da intenção do legislador pode representar, ao revés, a substituição da ação do legislador por agente administrativo. De fato, se a intenção do legislador era alcançar todas as formas de realização do ativo imobilizado, bastava-lhe, em face dos litígios que se sucederam à edição da Lei nº 8.023/90, </a:t>
            </a:r>
            <a:r>
              <a:rPr lang="pt-BR" sz="3600" dirty="0">
                <a:solidFill>
                  <a:srgbClr val="FF66CC"/>
                </a:solidFill>
              </a:rPr>
              <a:t>adequar a redação do dispositivo legal para tanto</a:t>
            </a:r>
            <a:r>
              <a:rPr lang="pt-BR" sz="3600" dirty="0">
                <a:solidFill>
                  <a:schemeClr val="bg1"/>
                </a:solidFill>
              </a:rPr>
              <a:t>”. (Cons. </a:t>
            </a:r>
            <a:r>
              <a:rPr lang="pt-BR" sz="3600" dirty="0" err="1">
                <a:solidFill>
                  <a:schemeClr val="bg1"/>
                </a:solidFill>
              </a:rPr>
              <a:t>Edeli</a:t>
            </a:r>
            <a:r>
              <a:rPr lang="pt-BR" sz="3600" dirty="0">
                <a:solidFill>
                  <a:schemeClr val="bg1"/>
                </a:solidFill>
              </a:rPr>
              <a:t> Bessa)</a:t>
            </a:r>
          </a:p>
        </p:txBody>
      </p:sp>
    </p:spTree>
    <p:extLst>
      <p:ext uri="{BB962C8B-B14F-4D97-AF65-F5344CB8AC3E}">
        <p14:creationId xmlns:p14="http://schemas.microsoft.com/office/powerpoint/2010/main" val="1527532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6958</TotalTime>
  <Words>669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glbOpenSans</vt:lpstr>
      <vt:lpstr>Roboto</vt:lpstr>
      <vt:lpstr>Tema do Office</vt:lpstr>
      <vt:lpstr>         Agronegócio: perspectivas tributárias e estruturações no setor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21</cp:revision>
  <dcterms:created xsi:type="dcterms:W3CDTF">2022-11-18T18:20:41Z</dcterms:created>
  <dcterms:modified xsi:type="dcterms:W3CDTF">2022-12-06T18:34:31Z</dcterms:modified>
</cp:coreProperties>
</file>