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ide d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o Título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solidFill>
            <a:srgbClr val="0B233F">
              <a:alpha val="76000"/>
            </a:srgbClr>
          </a:solidFill>
        </p:spPr>
        <p:txBody>
          <a:bodyPr anchor="b"/>
          <a:lstStyle>
            <a:lvl1pPr algn="ctr"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1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21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beçalho da Seçã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as Partes de Conteúd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39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çã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o do Título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48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9" name="Espaço Reservado para Texto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mente Títul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5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m Branc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údo com Legen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73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4" name="Espaço Reservado para Texto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m com Legenda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o do Título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Texto do Título</a:t>
            </a:r>
          </a:p>
        </p:txBody>
      </p:sp>
      <p:sp>
        <p:nvSpPr>
          <p:cNvPr id="83" name="Espaço Reservado para Imagem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  <a:noFill/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5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o Título"/>
          <p:cNvSpPr txBox="1"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3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solidFill>
            <a:srgbClr val="0B233F">
              <a:alpha val="83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0A482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0A482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0A482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0A482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0A482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0A482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0A482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0A482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D0A482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ítulo 1"/>
          <p:cNvSpPr txBox="1">
            <a:spLocks noGrp="1"/>
          </p:cNvSpPr>
          <p:nvPr>
            <p:ph type="ctrTitle"/>
          </p:nvPr>
        </p:nvSpPr>
        <p:spPr>
          <a:xfrm>
            <a:off x="1524000" y="964732"/>
            <a:ext cx="9144000" cy="2131588"/>
          </a:xfrm>
          <a:prstGeom prst="rect">
            <a:avLst/>
          </a:prstGeom>
        </p:spPr>
        <p:txBody>
          <a:bodyPr/>
          <a:lstStyle>
            <a:lvl1pPr defTabSz="859536">
              <a:defRPr sz="5640"/>
            </a:lvl1pPr>
          </a:lstStyle>
          <a:p>
            <a:r>
              <a:t>Momento da tributação da renda na repetição do indébito	</a:t>
            </a:r>
          </a:p>
        </p:txBody>
      </p:sp>
      <p:sp>
        <p:nvSpPr>
          <p:cNvPr id="95" name="Subtítulo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094407"/>
            <a:ext cx="9144000" cy="1655762"/>
          </a:xfrm>
          <a:prstGeom prst="rect">
            <a:avLst/>
          </a:prstGeom>
        </p:spPr>
        <p:txBody>
          <a:bodyPr/>
          <a:lstStyle/>
          <a:p>
            <a:pPr defTabSz="822959">
              <a:spcBef>
                <a:spcPts val="900"/>
              </a:spcBef>
              <a:defRPr sz="3239" b="1" i="1"/>
            </a:pPr>
            <a:r>
              <a:t>Daniele Souto Rodrigues Amadio</a:t>
            </a:r>
          </a:p>
          <a:p>
            <a:pPr defTabSz="822959">
              <a:spcBef>
                <a:spcPts val="900"/>
              </a:spcBef>
              <a:defRPr sz="3239" b="1" i="1"/>
            </a:pPr>
            <a:r>
              <a:t>Doutora USP. Coordenadora Curso de IR do IBET.</a:t>
            </a:r>
          </a:p>
          <a:p>
            <a:pPr defTabSz="822959">
              <a:spcBef>
                <a:spcPts val="900"/>
              </a:spcBef>
              <a:defRPr sz="3239" b="1" i="1"/>
            </a:pPr>
            <a:r>
              <a:t>Advogada. Professora IBET.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Qual o momento da tributação da renda na repetição do indébito?…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4351338"/>
          </a:xfrm>
          <a:prstGeom prst="rect">
            <a:avLst/>
          </a:prstGeom>
        </p:spPr>
        <p:txBody>
          <a:bodyPr/>
          <a:lstStyle/>
          <a:p>
            <a:pPr marL="201168" indent="-201168" defTabSz="804672">
              <a:spcBef>
                <a:spcPts val="800"/>
              </a:spcBef>
              <a:defRPr sz="2464"/>
            </a:pPr>
            <a:r>
              <a:t>Qual o momento da tributação da renda na repetição do indébito?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Disponibilidade jurídica 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Trânsito em julgado - art. 74 da Lei n. 9430/96 e reconhecimento contábil. Solução de Divergência Cosit 19/2003.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ADI 25/2003 e - determinação do valor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Solução de Consulta Cosit 92/2021 - disponibilidade jurídica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Solução de Consulta Cosit 183/2021 - primeira declaração de compensação - informação do valor integral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Homologação expressa ou tácita, x cada homologação</a:t>
            </a:r>
          </a:p>
          <a:p>
            <a:pPr marL="201168" indent="-201168" defTabSz="804672">
              <a:spcBef>
                <a:spcPts val="800"/>
              </a:spcBef>
              <a:defRPr sz="2464"/>
            </a:pPr>
            <a:r>
              <a:t>Poder público pode fiscalizar compensações/não extinção REsp nº 1.124.537/SP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Jurisprudência: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28599" indent="-228599"/>
            <a:r>
              <a:t>Jurisprudência:</a:t>
            </a:r>
          </a:p>
          <a:p>
            <a:pPr marL="228599" indent="-228599">
              <a:defRPr sz="2400"/>
            </a:pPr>
            <a:r>
              <a:t>TRF 1</a:t>
            </a:r>
          </a:p>
          <a:p>
            <a:pPr>
              <a:defRPr sz="2000"/>
            </a:pPr>
            <a:r>
              <a:t>Agravo de Instrumento nº 1011375-44.2022.4.01.0000. </a:t>
            </a:r>
          </a:p>
          <a:p>
            <a:pPr>
              <a:defRPr sz="2000"/>
            </a:pPr>
            <a:r>
              <a:t>Pedido de Efeito Suspensivo Apelação nº 1007134-27.2022.4.01.0000</a:t>
            </a:r>
          </a:p>
          <a:p>
            <a:pPr>
              <a:defRPr sz="2400"/>
            </a:pPr>
            <a:r>
              <a:t>TRF 3</a:t>
            </a:r>
          </a:p>
          <a:p>
            <a:pPr marL="144018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APELAÇÃO CÍVEL - 5006280-04.2019.4.03.6114.</a:t>
            </a:r>
          </a:p>
          <a:p>
            <a:pPr marL="144018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REMESSA NECESSÁRIA CÍVEL - 5008560-78.2019.4.03.6103,                                       </a:t>
            </a:r>
          </a:p>
          <a:p>
            <a:pPr marL="144018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APELAÇÃO CÍVEL - 5004691-74.2019.4.03.6114</a:t>
            </a:r>
          </a:p>
          <a:p>
            <a:pPr marL="144018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AGRAVO DE INSTRUMENTO - 5010177-15.2020.4.03.0000</a:t>
            </a:r>
          </a:p>
          <a:p>
            <a:pPr marL="144018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REMESSA NECESSÁRIA - 5000708-42.2020.4.03.6111</a:t>
            </a:r>
          </a:p>
          <a:p>
            <a:pPr marL="1440180" indent="0" defTabSz="457200">
              <a:lnSpc>
                <a:spcPct val="100000"/>
              </a:lnSpc>
              <a:spcBef>
                <a:spcPts val="0"/>
              </a:spcBef>
              <a:buSzTx/>
              <a:buFontTx/>
              <a:buNone/>
              <a:defRPr sz="2000">
                <a:uFill>
                  <a:solidFill>
                    <a:srgbClr val="000000"/>
                  </a:solidFill>
                </a:uFill>
              </a:defRPr>
            </a:pPr>
            <a:r>
              <a:t>APELAÇÃO CÍVEL - 5013313-53.2020.4.03.6100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onceito de renda. Disponibilidade jurídica. Capacidade contributiva.…"/>
          <p:cNvSpPr txBox="1">
            <a:spLocks noGrp="1"/>
          </p:cNvSpPr>
          <p:nvPr>
            <p:ph type="body" idx="1"/>
          </p:nvPr>
        </p:nvSpPr>
        <p:spPr>
          <a:xfrm>
            <a:off x="838200" y="1444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t>Conceito de renda. Disponibilidade jurídica. Capacidade contributiva.</a:t>
            </a:r>
          </a:p>
          <a:p>
            <a:r>
              <a:t>Expedição de precatório / cada compensação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Tema do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o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Momento da tributação da renda na repetição do indébito 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Momento da tributação da renda na repetição do indébito </dc:title>
  <dc:creator>Congresso IBET</dc:creator>
  <cp:lastModifiedBy>Congresso IBET</cp:lastModifiedBy>
  <cp:revision>1</cp:revision>
  <dcterms:modified xsi:type="dcterms:W3CDTF">2022-12-07T11:20:05Z</dcterms:modified>
</cp:coreProperties>
</file>