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6" r:id="rId9"/>
    <p:sldId id="267" r:id="rId10"/>
    <p:sldId id="268" r:id="rId11"/>
    <p:sldId id="269" r:id="rId12"/>
    <p:sldId id="270" r:id="rId13"/>
    <p:sldId id="257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342"/>
    <a:srgbClr val="0B233F"/>
    <a:srgbClr val="D0A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964034-2D1B-4E08-B512-224F06EA22F8}" v="1" dt="2022-12-04T10:59:03.6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CB5E9E-5012-0EE1-2798-4673F9DFB3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solidFill>
            <a:schemeClr val="bg1">
              <a:alpha val="47000"/>
            </a:schemeClr>
          </a:solidFill>
        </p:spPr>
        <p:txBody>
          <a:bodyPr anchor="b"/>
          <a:lstStyle>
            <a:lvl1pPr algn="ctr">
              <a:defRPr sz="6000">
                <a:solidFill>
                  <a:srgbClr val="0C234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1633A5C-2ED7-F24E-B940-CDE0C455A4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solidFill>
            <a:schemeClr val="bg1">
              <a:alpha val="49000"/>
            </a:schemeClr>
          </a:solidFill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1CA8E0A-BBBE-ED7D-2ABA-D3E5EF124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892F5CA-113D-7460-F203-A165BB282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D67A33-DD1A-7DFD-A633-733E634A9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7386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EAAA2B-5609-DC53-3642-B0E14B058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FB11D44-EF41-D28E-3F68-F0F062CF10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4AB3CD6-B193-ACC4-17DD-1A836E977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6E77051-19EF-ED79-A8AE-607566949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B7F2141-BDED-10B7-640B-022DDE8D4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9449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E3A0E7A-4631-D669-596D-C05B419AC9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C8EE6E0-92FB-E524-2C7D-10DAB64A54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CC3E123-2EC7-60C3-4A73-A24549BB1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FC4B891-71B0-29EA-8FEA-D3EE7FE88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472E7FC-E601-9455-8A09-9325FF285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325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8699C6-6167-B96D-F3D1-E2D9F5DC8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>
            <a:lvl1pPr>
              <a:defRPr>
                <a:solidFill>
                  <a:srgbClr val="0B233F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F551148-3B9E-2584-F9B3-135A7F3D5FF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>
              <a:alpha val="7000"/>
            </a:schemeClr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F95C0E7-FF09-72EB-4332-D1E0696D1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2A6B57-AA43-4631-95E9-FB032EF43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5F32F89-74CA-CE09-5F5E-6CB29B300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202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C8F116-B2BC-A486-0906-778006F79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0C234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A2DE913-D2E5-F52F-845B-95FC8513B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solidFill>
            <a:schemeClr val="bg1">
              <a:alpha val="18000"/>
            </a:schemeClr>
          </a:solidFill>
        </p:spPr>
        <p:txBody>
          <a:bodyPr/>
          <a:lstStyle>
            <a:lvl1pPr marL="0" indent="0">
              <a:buNone/>
              <a:defRPr sz="2400">
                <a:solidFill>
                  <a:srgbClr val="0C234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C284E4B-2476-CE2C-5D5B-52770AB75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FE8FECE-A252-D22F-B9AB-2CE7F0454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8C55A3C-28BE-F91F-5D4F-9EF769A45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8430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98283A-799D-3223-274E-990E93374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>
            <a:lvl1pPr>
              <a:defRPr>
                <a:solidFill>
                  <a:srgbClr val="0C234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EFEF5CC-E4D5-A79A-3435-837AEE2B38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1B75CC1-321C-46F2-D1B8-2F31DD1EF6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8104CB-EEFA-FB6F-1D8F-63FF2F93D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F150189-76E6-804A-A58D-17C3A5F4E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242C353-D14E-B424-AD59-919347BD5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2948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8E56F9-70ED-764B-A60E-7CD502AF5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088" y="661377"/>
            <a:ext cx="10515600" cy="1325563"/>
          </a:xfr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7001727-529D-7DD8-EF63-1CBF92949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E869AC5-8F8A-5BE4-459E-CD26B47A28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D0BBFE8-D50B-F5E5-380F-26FA4FEC83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30F9F57-9CB9-3ED1-75ED-05B2327C48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8E6E5DF-B7CA-BB69-409D-3F9962E79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0AE13A9-0CBA-EB1C-C4D3-BD14ECD31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5FE3474-0686-8F78-335B-E66B54532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3002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118340-868C-2C34-0C49-BF0993DDE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9CFE7F4-8F6C-7C93-EA5D-65700B57F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F3D936A-693B-5491-0B53-45ACE1DF9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3A97424-DA7A-57F0-439E-D66424AD5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3716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D399CD9-0248-BD48-19E3-DBFD5B923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6D5284F-E431-EC75-38EA-6E90314A5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D9E294A-FF84-7728-64A4-82287D146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3241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5F9F54-0B1E-07C2-42C6-0A796A202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9FD64FB-F5EF-7FBF-2DD0-AEBEB8D61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7D8ED09-AA1E-267C-629B-5653A44887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8D459DF-CF82-39F2-9F2C-10B19463C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0C91952-D97B-6D3C-6F0D-CE7DB9B37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F90E08B-F15B-8D83-1BA8-D0AB35A7D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9005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CE4DD7-F45D-0CCC-9C1A-2B5BB6C5B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246B81C-79D7-92D4-8BFD-91811F9D76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524B409-3477-CDFF-0D71-CC6CD74817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21D01DA-BCB4-0F14-8F03-9CECA7EC4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50989F1-9D25-73D7-28CC-34B35F9AF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A3EF11E-E18C-0021-4BFD-5C66863D6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4793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45E10AE-DE31-7BFB-3D98-6E0E01A10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69F0DD0-A071-F5B8-70EA-4D5B0039F3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solidFill>
            <a:schemeClr val="bg1">
              <a:alpha val="54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0B94AE-054E-E6E3-B08D-3C524D9E7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D42742E-872B-CD29-F097-B8FB9626B3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742C15F-A720-A04D-F684-267B334B6F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0709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C234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AFEBC8-E457-4652-7443-F902D934C1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73412"/>
            <a:ext cx="9144000" cy="2387600"/>
          </a:xfrm>
        </p:spPr>
        <p:txBody>
          <a:bodyPr>
            <a:normAutofit/>
          </a:bodyPr>
          <a:lstStyle/>
          <a:p>
            <a:r>
              <a:rPr lang="pt-BR" sz="4900" b="1" dirty="0">
                <a:solidFill>
                  <a:schemeClr val="accent2">
                    <a:lumMod val="75000"/>
                  </a:schemeClr>
                </a:solidFill>
              </a:rPr>
              <a:t>A garantia como condição de processamento dos Embargos à Execução Fiscal</a:t>
            </a:r>
            <a:r>
              <a:rPr lang="pt-BR" sz="4900" dirty="0"/>
              <a:t>	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44532"/>
            <a:ext cx="9144000" cy="1655762"/>
          </a:xfrm>
        </p:spPr>
        <p:txBody>
          <a:bodyPr>
            <a:normAutofit fontScale="55000" lnSpcReduction="20000"/>
          </a:bodyPr>
          <a:lstStyle/>
          <a:p>
            <a:r>
              <a:rPr lang="pt-BR" sz="4400" b="1" dirty="0"/>
              <a:t>Danilo Monteiro de Castro</a:t>
            </a:r>
          </a:p>
          <a:p>
            <a:r>
              <a:rPr lang="pt-BR" sz="4400" dirty="0"/>
              <a:t>Mestre e Doutor em Direito Tributário pela PUC/SP.</a:t>
            </a:r>
          </a:p>
          <a:p>
            <a:r>
              <a:rPr lang="pt-BR" sz="4400" dirty="0"/>
              <a:t>Professor do IBET. Pesquisador GE-PTA/IBET.</a:t>
            </a:r>
          </a:p>
          <a:p>
            <a:r>
              <a:rPr lang="pt-BR" sz="4400" dirty="0"/>
              <a:t>Juiz do TIT/SP. Advogado.  </a:t>
            </a:r>
          </a:p>
        </p:txBody>
      </p:sp>
    </p:spTree>
    <p:extLst>
      <p:ext uri="{BB962C8B-B14F-4D97-AF65-F5344CB8AC3E}">
        <p14:creationId xmlns:p14="http://schemas.microsoft.com/office/powerpoint/2010/main" val="262904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41E9AE8-FC0A-58F0-B8E8-5DFEB8C14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263" y="1253330"/>
            <a:ext cx="11109277" cy="4669798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pt-BR" sz="5100" dirty="0">
                <a:solidFill>
                  <a:schemeClr val="accent2">
                    <a:lumMod val="75000"/>
                  </a:schemeClr>
                </a:solidFill>
              </a:rPr>
              <a:t>Interpretação do </a:t>
            </a:r>
            <a:r>
              <a:rPr lang="pt-BR" sz="5100" b="1" dirty="0">
                <a:solidFill>
                  <a:schemeClr val="accent2">
                    <a:lumMod val="75000"/>
                  </a:schemeClr>
                </a:solidFill>
              </a:rPr>
              <a:t>Repetitivo 1</a:t>
            </a:r>
            <a:r>
              <a:rPr lang="pt-BR" sz="5100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 marL="0" indent="0" algn="ctr">
              <a:buNone/>
            </a:pPr>
            <a:r>
              <a:rPr lang="pt-BR" sz="5100" dirty="0">
                <a:solidFill>
                  <a:schemeClr val="accent2">
                    <a:lumMod val="75000"/>
                  </a:schemeClr>
                </a:solidFill>
              </a:rPr>
              <a:t>como se inexistisse o </a:t>
            </a:r>
            <a:r>
              <a:rPr lang="pt-BR" sz="5100" b="1" dirty="0">
                <a:solidFill>
                  <a:schemeClr val="accent2">
                    <a:lumMod val="75000"/>
                  </a:schemeClr>
                </a:solidFill>
              </a:rPr>
              <a:t>Repetitivo 2</a:t>
            </a:r>
          </a:p>
          <a:p>
            <a:pPr marL="0" indent="0" algn="ctr">
              <a:buNone/>
            </a:pPr>
            <a:endParaRPr lang="pt-BR" sz="17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pt-BR" sz="3600" dirty="0"/>
              <a:t>Temos vistos julgados mais recentes, aplicando o Repetitivo 1 sem qualquer contextualização, quer com o momento em que ele foi posto quer, principalmente, com o cenário existente após o Repetitivo 2:</a:t>
            </a:r>
          </a:p>
          <a:p>
            <a:pPr marL="0" indent="0" algn="ctr">
              <a:buNone/>
            </a:pPr>
            <a:endParaRPr lang="pt-BR" sz="3400" i="1" dirty="0"/>
          </a:p>
          <a:p>
            <a:pPr marL="0" indent="0" algn="ctr">
              <a:buNone/>
            </a:pPr>
            <a:r>
              <a:rPr lang="pt-BR" sz="3600" b="1" dirty="0"/>
              <a:t>STJ. 2ª Turma. </a:t>
            </a:r>
            <a:r>
              <a:rPr lang="pt-BR" sz="3600" b="1" dirty="0" err="1"/>
              <a:t>AgInt</a:t>
            </a:r>
            <a:r>
              <a:rPr lang="pt-BR" sz="3600" b="1" dirty="0"/>
              <a:t>. no </a:t>
            </a:r>
            <a:r>
              <a:rPr lang="pt-BR" sz="3600" b="1" dirty="0" err="1"/>
              <a:t>AgInt</a:t>
            </a:r>
            <a:r>
              <a:rPr lang="pt-BR" sz="3600" b="1" dirty="0"/>
              <a:t>. No REsp n. 1.892.673/PR. Min. Rel. </a:t>
            </a:r>
            <a:r>
              <a:rPr lang="pt-BR" sz="3600" b="1" dirty="0" err="1"/>
              <a:t>Assusete</a:t>
            </a:r>
            <a:r>
              <a:rPr lang="pt-BR" sz="3600" b="1" dirty="0"/>
              <a:t> Magalhães. </a:t>
            </a:r>
            <a:r>
              <a:rPr lang="pt-BR" sz="3600" b="1" dirty="0" err="1">
                <a:solidFill>
                  <a:schemeClr val="accent2">
                    <a:lumMod val="75000"/>
                  </a:schemeClr>
                </a:solidFill>
              </a:rPr>
              <a:t>Dje</a:t>
            </a:r>
            <a:r>
              <a:rPr lang="pt-BR" sz="3600" b="1" dirty="0">
                <a:solidFill>
                  <a:schemeClr val="accent2">
                    <a:lumMod val="75000"/>
                  </a:schemeClr>
                </a:solidFill>
              </a:rPr>
              <a:t> 29/04/2022</a:t>
            </a:r>
            <a:r>
              <a:rPr lang="pt-BR" sz="3600" b="1" dirty="0"/>
              <a:t>.</a:t>
            </a:r>
            <a:endParaRPr lang="pt-BR" sz="3600" b="1" i="1" dirty="0"/>
          </a:p>
          <a:p>
            <a:pPr marL="0" indent="0" algn="ctr">
              <a:buNone/>
            </a:pPr>
            <a:endParaRPr lang="pt-BR" sz="3600" b="1" dirty="0"/>
          </a:p>
          <a:p>
            <a:pPr marL="0" indent="0" algn="ctr">
              <a:buNone/>
            </a:pPr>
            <a:r>
              <a:rPr lang="pt-BR" sz="3600" b="1" dirty="0"/>
              <a:t>STJ. 1ª Turma. </a:t>
            </a:r>
            <a:r>
              <a:rPr lang="pt-BR" sz="3600" b="1" dirty="0" err="1"/>
              <a:t>AgInt</a:t>
            </a:r>
            <a:r>
              <a:rPr lang="pt-BR" sz="3600" b="1" dirty="0"/>
              <a:t>. no REsp n. 1.889.506/SP. Min. Rel. Benedito Gonçalves. </a:t>
            </a:r>
            <a:r>
              <a:rPr lang="pt-BR" sz="3600" b="1" dirty="0" err="1"/>
              <a:t>Dje</a:t>
            </a:r>
            <a:r>
              <a:rPr lang="pt-BR" sz="3600" b="1" dirty="0"/>
              <a:t> </a:t>
            </a:r>
            <a:r>
              <a:rPr lang="pt-BR" sz="3600" b="1" dirty="0">
                <a:solidFill>
                  <a:schemeClr val="accent2">
                    <a:lumMod val="75000"/>
                  </a:schemeClr>
                </a:solidFill>
              </a:rPr>
              <a:t>01/09/2021</a:t>
            </a:r>
            <a:r>
              <a:rPr lang="pt-BR" sz="3600" b="1" dirty="0"/>
              <a:t>.</a:t>
            </a:r>
            <a:endParaRPr lang="pt-BR" sz="3600" b="1" i="1" dirty="0"/>
          </a:p>
        </p:txBody>
      </p:sp>
    </p:spTree>
    <p:extLst>
      <p:ext uri="{BB962C8B-B14F-4D97-AF65-F5344CB8AC3E}">
        <p14:creationId xmlns:p14="http://schemas.microsoft.com/office/powerpoint/2010/main" val="2141320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41E9AE8-FC0A-58F0-B8E8-5DFEB8C14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0"/>
            <a:ext cx="10515600" cy="466979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BR" sz="3600" dirty="0">
                <a:solidFill>
                  <a:schemeClr val="accent2">
                    <a:lumMod val="75000"/>
                  </a:schemeClr>
                </a:solidFill>
              </a:rPr>
              <a:t>Distorções decorrentes deste cenário</a:t>
            </a:r>
            <a:endParaRPr lang="pt-BR" sz="36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pt-BR" sz="17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pt-BR" sz="3600" dirty="0"/>
              <a:t>* O problema pode se tornar recorrente ao longo da tramitação dos Embargos (exigência, frequente, de complementação da garantia?); e</a:t>
            </a:r>
          </a:p>
          <a:p>
            <a:pPr marL="0" indent="0" algn="ctr">
              <a:buNone/>
            </a:pPr>
            <a:endParaRPr lang="pt-BR" sz="1900" dirty="0"/>
          </a:p>
          <a:p>
            <a:pPr marL="0" indent="0" algn="ctr">
              <a:buNone/>
            </a:pPr>
            <a:r>
              <a:rPr lang="pt-BR" sz="3600" dirty="0"/>
              <a:t>* Não há como evitar o “rito dos precatórios” se o conflito desaparece (ante a extinção dos Embargos sem resolução do mérito). Situação a motivar o uso da Ação Anulatória.</a:t>
            </a:r>
          </a:p>
          <a:p>
            <a:pPr marL="0" indent="0" algn="ctr">
              <a:buNone/>
            </a:pPr>
            <a:endParaRPr lang="pt-BR" sz="3600" i="1" dirty="0"/>
          </a:p>
        </p:txBody>
      </p:sp>
    </p:spTree>
    <p:extLst>
      <p:ext uri="{BB962C8B-B14F-4D97-AF65-F5344CB8AC3E}">
        <p14:creationId xmlns:p14="http://schemas.microsoft.com/office/powerpoint/2010/main" val="24423312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41E9AE8-FC0A-58F0-B8E8-5DFEB8C14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251" y="1253330"/>
            <a:ext cx="11682483" cy="466979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BR" sz="3600" dirty="0">
                <a:solidFill>
                  <a:schemeClr val="accent2">
                    <a:lumMod val="75000"/>
                  </a:schemeClr>
                </a:solidFill>
              </a:rPr>
              <a:t>A aplicação de precedentes depende de uma análise contextual</a:t>
            </a:r>
            <a:endParaRPr lang="pt-BR" sz="36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pt-BR" sz="1600" i="1" dirty="0"/>
          </a:p>
          <a:p>
            <a:pPr marL="0" indent="0" algn="ctr">
              <a:buNone/>
            </a:pPr>
            <a:endParaRPr lang="pt-BR" sz="3200" i="1" dirty="0"/>
          </a:p>
          <a:p>
            <a:pPr marL="0" indent="0" algn="ctr">
              <a:buNone/>
            </a:pPr>
            <a:r>
              <a:rPr lang="pt-BR" sz="3600" b="1" dirty="0"/>
              <a:t>* Do momento histórico-normativo em que ele (precedente) foi posto; e, também,</a:t>
            </a:r>
          </a:p>
          <a:p>
            <a:pPr marL="0" indent="0" algn="ctr">
              <a:buNone/>
            </a:pPr>
            <a:endParaRPr lang="pt-BR" sz="3600" b="1" dirty="0"/>
          </a:p>
          <a:p>
            <a:pPr marL="0" indent="0" algn="ctr">
              <a:buNone/>
            </a:pPr>
            <a:r>
              <a:rPr lang="pt-BR" sz="3600" b="1" dirty="0"/>
              <a:t>* Do momento histórico-normativo em que ele (precedente) será aplicado.</a:t>
            </a:r>
            <a:endParaRPr lang="pt-BR" sz="3600" b="1" i="1" dirty="0"/>
          </a:p>
        </p:txBody>
      </p:sp>
    </p:spTree>
    <p:extLst>
      <p:ext uri="{BB962C8B-B14F-4D97-AF65-F5344CB8AC3E}">
        <p14:creationId xmlns:p14="http://schemas.microsoft.com/office/powerpoint/2010/main" val="12084234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AFEBC8-E457-4652-7443-F902D934C1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20371"/>
            <a:ext cx="9144000" cy="808630"/>
          </a:xfrm>
        </p:spPr>
        <p:txBody>
          <a:bodyPr>
            <a:normAutofit/>
          </a:bodyPr>
          <a:lstStyle/>
          <a:p>
            <a:r>
              <a:rPr lang="pt-BR" sz="4900" b="1" dirty="0">
                <a:solidFill>
                  <a:schemeClr val="accent2">
                    <a:lumMod val="75000"/>
                  </a:schemeClr>
                </a:solidFill>
              </a:rPr>
              <a:t>Obrigado!</a:t>
            </a:r>
            <a:r>
              <a:rPr lang="pt-BR" sz="4900" dirty="0"/>
              <a:t>	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49420"/>
            <a:ext cx="9144000" cy="532263"/>
          </a:xfrm>
        </p:spPr>
        <p:txBody>
          <a:bodyPr>
            <a:normAutofit/>
          </a:bodyPr>
          <a:lstStyle/>
          <a:p>
            <a:r>
              <a:rPr lang="pt-BR" sz="2800" b="1" dirty="0"/>
              <a:t>danilo@dalmazzoecastro.com.br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948468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41E9AE8-FC0A-58F0-B8E8-5DFEB8C14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pt-BR" sz="3600" dirty="0">
                <a:solidFill>
                  <a:schemeClr val="accent2">
                    <a:lumMod val="75000"/>
                  </a:schemeClr>
                </a:solidFill>
              </a:rPr>
              <a:t>Por que ainda esse tema?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 algn="r">
              <a:buNone/>
            </a:pPr>
            <a:r>
              <a:rPr lang="pt-BR" dirty="0"/>
              <a:t>A garantia, como condição de processamento dos Embargos à Execução Fiscal, pode ser parcial?</a:t>
            </a:r>
          </a:p>
          <a:p>
            <a:pPr marL="0" indent="0" algn="r">
              <a:buNone/>
            </a:pPr>
            <a:endParaRPr lang="pt-BR" dirty="0"/>
          </a:p>
          <a:p>
            <a:pPr marL="0" indent="0" algn="r">
              <a:buNone/>
            </a:pPr>
            <a:r>
              <a:rPr lang="pt-BR" dirty="0"/>
              <a:t>Pode o Juiz condicionar o processamento dos Embargos ao complemento da garantia, extinguindo-o, sem resolução de mérito, se isso não acontecer?</a:t>
            </a:r>
          </a:p>
        </p:txBody>
      </p:sp>
    </p:spTree>
    <p:extLst>
      <p:ext uri="{BB962C8B-B14F-4D97-AF65-F5344CB8AC3E}">
        <p14:creationId xmlns:p14="http://schemas.microsoft.com/office/powerpoint/2010/main" val="2552842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41E9AE8-FC0A-58F0-B8E8-5DFEB8C14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0"/>
            <a:ext cx="10515600" cy="460155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BR" sz="3600" dirty="0">
                <a:solidFill>
                  <a:schemeClr val="accent2">
                    <a:lumMod val="75000"/>
                  </a:schemeClr>
                </a:solidFill>
              </a:rPr>
              <a:t>Jurisprudência antiga do STJ</a:t>
            </a:r>
          </a:p>
          <a:p>
            <a:pPr marL="0" indent="0">
              <a:buNone/>
            </a:pPr>
            <a:endParaRPr lang="pt-BR" dirty="0"/>
          </a:p>
          <a:p>
            <a:pPr marL="0" indent="0" algn="r">
              <a:buNone/>
            </a:pPr>
            <a:r>
              <a:rPr lang="pt-BR" sz="3200" i="1" dirty="0"/>
              <a:t>“A questão de serem esses bens suficientes para a garantia do débito não impede o conhecimento dos embargos do devedor.”</a:t>
            </a:r>
            <a:r>
              <a:rPr lang="pt-BR" sz="3200" dirty="0"/>
              <a:t> (STJ. 2ª Turma. </a:t>
            </a:r>
            <a:r>
              <a:rPr lang="pt-BR" sz="3200" dirty="0" err="1"/>
              <a:t>REsp.</a:t>
            </a:r>
            <a:r>
              <a:rPr lang="pt-BR" sz="3200" dirty="0"/>
              <a:t> 1.215.579/AL. Min. Rel. Castro Meira. DJe 28/02/2011)</a:t>
            </a:r>
          </a:p>
          <a:p>
            <a:pPr marL="0" indent="0" algn="r">
              <a:buNone/>
            </a:pPr>
            <a:endParaRPr lang="pt-BR" sz="1800" dirty="0"/>
          </a:p>
          <a:p>
            <a:pPr marL="0" indent="0" algn="r">
              <a:buNone/>
            </a:pPr>
            <a:r>
              <a:rPr lang="pt-BR" sz="3200" i="1" dirty="0"/>
              <a:t>“A insuficiência da penhora, por si só, não constitui óbice ao recebimento dos embargos do devedor.” </a:t>
            </a:r>
            <a:r>
              <a:rPr lang="pt-BR" sz="3200" dirty="0"/>
              <a:t>(STJ. 1ª Turma. </a:t>
            </a:r>
            <a:r>
              <a:rPr lang="pt-BR" sz="3200" dirty="0" err="1"/>
              <a:t>REsp.</a:t>
            </a:r>
            <a:r>
              <a:rPr lang="pt-BR" sz="3200" dirty="0"/>
              <a:t> 739.137/CE. Min. Rel. Denise Arruda. DJ 22/11/2007).</a:t>
            </a:r>
            <a:endParaRPr lang="pt-BR" sz="3200" i="1" dirty="0"/>
          </a:p>
        </p:txBody>
      </p:sp>
    </p:spTree>
    <p:extLst>
      <p:ext uri="{BB962C8B-B14F-4D97-AF65-F5344CB8AC3E}">
        <p14:creationId xmlns:p14="http://schemas.microsoft.com/office/powerpoint/2010/main" val="3242088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41E9AE8-FC0A-58F0-B8E8-5DFEB8C14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pt-BR" sz="3600" b="1" dirty="0">
                <a:solidFill>
                  <a:schemeClr val="accent2">
                    <a:lumMod val="75000"/>
                  </a:schemeClr>
                </a:solidFill>
              </a:rPr>
              <a:t>Repetitivo 1</a:t>
            </a:r>
            <a:r>
              <a:rPr lang="pt-BR" sz="3600" dirty="0">
                <a:solidFill>
                  <a:schemeClr val="accent2">
                    <a:lumMod val="75000"/>
                  </a:schemeClr>
                </a:solidFill>
              </a:rPr>
              <a:t> - </a:t>
            </a:r>
            <a:r>
              <a:rPr lang="pt-BR" sz="3600" dirty="0" err="1">
                <a:solidFill>
                  <a:schemeClr val="accent2">
                    <a:lumMod val="75000"/>
                  </a:schemeClr>
                </a:solidFill>
              </a:rPr>
              <a:t>REsp.</a:t>
            </a:r>
            <a:r>
              <a:rPr lang="pt-BR" sz="3600" dirty="0">
                <a:solidFill>
                  <a:schemeClr val="accent2">
                    <a:lumMod val="75000"/>
                  </a:schemeClr>
                </a:solidFill>
              </a:rPr>
              <a:t> 1.127.815/SP (DJe 14/12/2010)</a:t>
            </a:r>
          </a:p>
          <a:p>
            <a:pPr marL="0" indent="0" algn="ctr">
              <a:buNone/>
            </a:pPr>
            <a:endParaRPr lang="pt-BR" sz="36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pt-BR" sz="36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pt-BR" sz="3600" dirty="0"/>
              <a:t>O juiz pode extinguir os Embargos à Execução Fiscal, sem resolução do seu mérito, se o Embargante, intimado para complementar a garantia, não o fizer.</a:t>
            </a:r>
          </a:p>
          <a:p>
            <a:pPr marL="0" indent="0" algn="ctr">
              <a:buNone/>
            </a:pPr>
            <a:endParaRPr lang="pt-BR" sz="36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96468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41E9AE8-FC0A-58F0-B8E8-5DFEB8C14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pt-BR" sz="3600" b="1" dirty="0">
                <a:solidFill>
                  <a:schemeClr val="accent2">
                    <a:lumMod val="75000"/>
                  </a:schemeClr>
                </a:solidFill>
              </a:rPr>
              <a:t>Repetitivo 1</a:t>
            </a:r>
            <a:r>
              <a:rPr lang="pt-BR" sz="3600" dirty="0">
                <a:solidFill>
                  <a:schemeClr val="accent2">
                    <a:lumMod val="75000"/>
                  </a:schemeClr>
                </a:solidFill>
              </a:rPr>
              <a:t> - </a:t>
            </a:r>
            <a:r>
              <a:rPr lang="pt-BR" sz="3600" dirty="0" err="1">
                <a:solidFill>
                  <a:schemeClr val="accent2">
                    <a:lumMod val="75000"/>
                  </a:schemeClr>
                </a:solidFill>
              </a:rPr>
              <a:t>REsp.</a:t>
            </a:r>
            <a:r>
              <a:rPr lang="pt-BR" sz="3600" dirty="0">
                <a:solidFill>
                  <a:schemeClr val="accent2">
                    <a:lumMod val="75000"/>
                  </a:schemeClr>
                </a:solidFill>
              </a:rPr>
              <a:t> 1.127.815/SP (DJe 14/12/2010)</a:t>
            </a:r>
          </a:p>
          <a:p>
            <a:pPr marL="0" indent="0">
              <a:buNone/>
            </a:pPr>
            <a:endParaRPr lang="pt-BR" dirty="0"/>
          </a:p>
        </p:txBody>
      </p:sp>
      <p:graphicFrame>
        <p:nvGraphicFramePr>
          <p:cNvPr id="2" name="Tabela 3">
            <a:extLst>
              <a:ext uri="{FF2B5EF4-FFF2-40B4-BE49-F238E27FC236}">
                <a16:creationId xmlns:a16="http://schemas.microsoft.com/office/drawing/2014/main" id="{E2E4797C-8F8E-B9D1-96B5-7D1CDC0C39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38871"/>
              </p:ext>
            </p:extLst>
          </p:nvPr>
        </p:nvGraphicFramePr>
        <p:xfrm>
          <a:off x="838200" y="2143760"/>
          <a:ext cx="10515600" cy="35661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139867385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797077687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u="sng" dirty="0"/>
                        <a:t>Contexto</a:t>
                      </a:r>
                      <a:r>
                        <a:rPr lang="pt-BR" sz="2400" dirty="0"/>
                        <a:t> em que este precedente foi posto: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4649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sz="2400" dirty="0"/>
                        <a:t>Cenário legislativo </a:t>
                      </a:r>
                      <a:r>
                        <a:rPr lang="pt-BR" sz="24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anterior</a:t>
                      </a:r>
                      <a:r>
                        <a:rPr lang="pt-BR" sz="2400" dirty="0"/>
                        <a:t> às reformas implementadas no CPC/73 pela Lei 11.386/2006.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2400" dirty="0"/>
                        <a:t>Recurso apresentado na origem (TJ/SP) em março/2006 (no acórdão do STJ há menção ao art. 865 sem o seu § único, acrescido pela Lei de 2006).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6904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sz="2400" dirty="0"/>
                        <a:t>Cenário, portanto, </a:t>
                      </a:r>
                      <a:r>
                        <a:rPr lang="pt-BR" sz="24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anterior</a:t>
                      </a:r>
                      <a:r>
                        <a:rPr lang="pt-BR" sz="2400" dirty="0"/>
                        <a:t> à definição pelo próprio STJ de como essas alterações em âmbito processual geral afetariam a Execução Fiscal.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2400" dirty="0"/>
                        <a:t>O efeito suspensivo automático, fruto da interposição dos Embargos, ainda era uma realidade.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740993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60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41E9AE8-FC0A-58F0-B8E8-5DFEB8C14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0"/>
            <a:ext cx="10515600" cy="469709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sz="3900" b="1" dirty="0">
                <a:solidFill>
                  <a:schemeClr val="accent2">
                    <a:lumMod val="75000"/>
                  </a:schemeClr>
                </a:solidFill>
              </a:rPr>
              <a:t>Repetitivo 1</a:t>
            </a:r>
            <a:r>
              <a:rPr lang="pt-BR" sz="3900" dirty="0">
                <a:solidFill>
                  <a:schemeClr val="accent2">
                    <a:lumMod val="75000"/>
                  </a:schemeClr>
                </a:solidFill>
              </a:rPr>
              <a:t> - </a:t>
            </a:r>
            <a:r>
              <a:rPr lang="pt-BR" sz="3900" dirty="0" err="1">
                <a:solidFill>
                  <a:schemeClr val="accent2">
                    <a:lumMod val="75000"/>
                  </a:schemeClr>
                </a:solidFill>
              </a:rPr>
              <a:t>REsp.</a:t>
            </a:r>
            <a:r>
              <a:rPr lang="pt-BR" sz="3900" dirty="0">
                <a:solidFill>
                  <a:schemeClr val="accent2">
                    <a:lumMod val="75000"/>
                  </a:schemeClr>
                </a:solidFill>
              </a:rPr>
              <a:t> 1.127.815/SP (DJe 14/12/2010)</a:t>
            </a:r>
          </a:p>
          <a:p>
            <a:pPr marL="0" indent="0" algn="ctr">
              <a:buNone/>
            </a:pPr>
            <a:endParaRPr lang="pt-BR" sz="14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pt-BR" dirty="0"/>
              <a:t>O que esse </a:t>
            </a:r>
            <a:r>
              <a:rPr lang="pt-BR" b="1" u="sng" dirty="0"/>
              <a:t>contexto</a:t>
            </a:r>
            <a:r>
              <a:rPr lang="pt-BR" dirty="0"/>
              <a:t> sinaliza:</a:t>
            </a:r>
          </a:p>
          <a:p>
            <a:pPr marL="0" indent="0">
              <a:buNone/>
            </a:pPr>
            <a:endParaRPr lang="pt-BR" sz="1200" dirty="0"/>
          </a:p>
          <a:p>
            <a:pPr marL="0" indent="0" algn="r">
              <a:buNone/>
            </a:pPr>
            <a:r>
              <a:rPr lang="pt-BR" dirty="0">
                <a:solidFill>
                  <a:schemeClr val="accent2">
                    <a:lumMod val="75000"/>
                  </a:schemeClr>
                </a:solidFill>
              </a:rPr>
              <a:t>[Premissa 1] </a:t>
            </a:r>
            <a:r>
              <a:rPr lang="pt-BR" dirty="0"/>
              <a:t>se naquela ocasião a mera oferta de Embargos impunha o sobrestamento da Execução Fiscal;</a:t>
            </a:r>
          </a:p>
          <a:p>
            <a:pPr marL="0" indent="0" algn="r">
              <a:buNone/>
            </a:pPr>
            <a:endParaRPr lang="pt-BR" sz="14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r">
              <a:buNone/>
            </a:pPr>
            <a:r>
              <a:rPr lang="pt-BR" dirty="0">
                <a:solidFill>
                  <a:schemeClr val="accent2">
                    <a:lumMod val="75000"/>
                  </a:schemeClr>
                </a:solidFill>
              </a:rPr>
              <a:t>[Premissa 2] </a:t>
            </a:r>
            <a:r>
              <a:rPr lang="pt-BR" dirty="0"/>
              <a:t>se o reforço da penhora deveria ocorrer exatamente nos autos do processo executivo que agora encontra-se sobrestado;</a:t>
            </a:r>
          </a:p>
          <a:p>
            <a:pPr marL="0" indent="0" algn="r">
              <a:buNone/>
            </a:pPr>
            <a:endParaRPr lang="pt-BR" sz="14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r">
              <a:buNone/>
            </a:pPr>
            <a:r>
              <a:rPr lang="pt-BR" dirty="0">
                <a:solidFill>
                  <a:schemeClr val="accent2">
                    <a:lumMod val="75000"/>
                  </a:schemeClr>
                </a:solidFill>
              </a:rPr>
              <a:t>[Conclusão] </a:t>
            </a:r>
            <a:r>
              <a:rPr lang="pt-BR" dirty="0"/>
              <a:t>não haveria outra opção, para se ter a integral garantia, que exigi-la como condição de processamento dos Embargos.</a:t>
            </a:r>
            <a:r>
              <a:rPr lang="pt-BR" sz="3600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50624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41E9AE8-FC0A-58F0-B8E8-5DFEB8C14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0"/>
            <a:ext cx="10515600" cy="466979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BR" sz="3600" b="1" dirty="0">
                <a:solidFill>
                  <a:schemeClr val="accent2">
                    <a:lumMod val="75000"/>
                  </a:schemeClr>
                </a:solidFill>
              </a:rPr>
              <a:t>Repetitivo 2</a:t>
            </a:r>
            <a:r>
              <a:rPr lang="pt-BR" sz="3600" dirty="0">
                <a:solidFill>
                  <a:schemeClr val="accent2">
                    <a:lumMod val="75000"/>
                  </a:schemeClr>
                </a:solidFill>
              </a:rPr>
              <a:t> - </a:t>
            </a:r>
            <a:r>
              <a:rPr lang="pt-BR" sz="3600" dirty="0" err="1">
                <a:solidFill>
                  <a:schemeClr val="accent2">
                    <a:lumMod val="75000"/>
                  </a:schemeClr>
                </a:solidFill>
              </a:rPr>
              <a:t>REsp.</a:t>
            </a:r>
            <a:r>
              <a:rPr lang="pt-BR" sz="3600" dirty="0">
                <a:solidFill>
                  <a:schemeClr val="accent2">
                    <a:lumMod val="75000"/>
                  </a:schemeClr>
                </a:solidFill>
              </a:rPr>
              <a:t> 1.272.827/PE (DJe 31/05/2013)</a:t>
            </a:r>
          </a:p>
          <a:p>
            <a:pPr marL="0" indent="0" algn="ctr">
              <a:buNone/>
            </a:pPr>
            <a:endParaRPr lang="pt-BR" sz="17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pt-BR" sz="3600" dirty="0"/>
              <a:t>[i] A garantia ainda é condição de processamento dos Embargos à Execução Fiscal (isso, inclusive, influi no momento de sua interposição);</a:t>
            </a:r>
          </a:p>
          <a:p>
            <a:pPr marL="0" indent="0" algn="ctr">
              <a:buNone/>
            </a:pPr>
            <a:endParaRPr lang="pt-BR" sz="1700" dirty="0"/>
          </a:p>
          <a:p>
            <a:pPr marL="0" indent="0" algn="ctr">
              <a:buNone/>
            </a:pPr>
            <a:r>
              <a:rPr lang="pt-BR" sz="3600" dirty="0"/>
              <a:t>[ii] Os Embargos à Execução Fiscal não têm mais efeito suspensivo automático (além de integral garantia, dependem da presença de </a:t>
            </a:r>
            <a:r>
              <a:rPr lang="pt-BR" sz="3600" i="1" dirty="0"/>
              <a:t>fumus boni iuris </a:t>
            </a:r>
            <a:r>
              <a:rPr lang="pt-BR" sz="3600" dirty="0"/>
              <a:t>e </a:t>
            </a:r>
            <a:r>
              <a:rPr lang="pt-BR" sz="3600" i="1" dirty="0"/>
              <a:t>periculum in mora</a:t>
            </a:r>
            <a:r>
              <a:rPr lang="pt-BR" sz="3600" dirty="0"/>
              <a:t>); 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62017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41E9AE8-FC0A-58F0-B8E8-5DFEB8C14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0"/>
            <a:ext cx="10515600" cy="466979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3600" b="1" dirty="0">
                <a:solidFill>
                  <a:schemeClr val="accent2">
                    <a:lumMod val="75000"/>
                  </a:schemeClr>
                </a:solidFill>
              </a:rPr>
              <a:t>Repetitivo 2</a:t>
            </a:r>
            <a:r>
              <a:rPr lang="pt-BR" sz="3600" dirty="0">
                <a:solidFill>
                  <a:schemeClr val="accent2">
                    <a:lumMod val="75000"/>
                  </a:schemeClr>
                </a:solidFill>
              </a:rPr>
              <a:t> - </a:t>
            </a:r>
            <a:r>
              <a:rPr lang="pt-BR" sz="3600" dirty="0" err="1">
                <a:solidFill>
                  <a:schemeClr val="accent2">
                    <a:lumMod val="75000"/>
                  </a:schemeClr>
                </a:solidFill>
              </a:rPr>
              <a:t>REsp.</a:t>
            </a:r>
            <a:r>
              <a:rPr lang="pt-BR" sz="3600" dirty="0">
                <a:solidFill>
                  <a:schemeClr val="accent2">
                    <a:lumMod val="75000"/>
                  </a:schemeClr>
                </a:solidFill>
              </a:rPr>
              <a:t> 1.272.827/PE (DJe 31/05/2013)</a:t>
            </a:r>
          </a:p>
          <a:p>
            <a:pPr marL="0" indent="0" algn="ctr">
              <a:buNone/>
            </a:pPr>
            <a:endParaRPr lang="pt-BR" sz="17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pt-BR" sz="3600" dirty="0"/>
              <a:t>[iii] Mesmo sem atribuição de efeito suspensivo aos Embargos à Execução Fiscal não se terá a extinção do crédito tributário (ter-se-á atos expropriatórios: praceamento; arrematação; mas o produto destes atos ficará no processo até o término dos Embargos – não haverá conversão em renda, em respeito ao art. 32 da LEF, e para evitar o rito dos precatórios).</a:t>
            </a:r>
          </a:p>
        </p:txBody>
      </p:sp>
    </p:spTree>
    <p:extLst>
      <p:ext uri="{BB962C8B-B14F-4D97-AF65-F5344CB8AC3E}">
        <p14:creationId xmlns:p14="http://schemas.microsoft.com/office/powerpoint/2010/main" val="2585057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41E9AE8-FC0A-58F0-B8E8-5DFEB8C14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0"/>
            <a:ext cx="10515600" cy="466979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t-BR" sz="3900" dirty="0">
                <a:solidFill>
                  <a:schemeClr val="accent2">
                    <a:lumMod val="75000"/>
                  </a:schemeClr>
                </a:solidFill>
              </a:rPr>
              <a:t>Interpretação do </a:t>
            </a:r>
            <a:r>
              <a:rPr lang="pt-BR" sz="3900" b="1" dirty="0">
                <a:solidFill>
                  <a:schemeClr val="accent2">
                    <a:lumMod val="75000"/>
                  </a:schemeClr>
                </a:solidFill>
              </a:rPr>
              <a:t>Repetitivo 1</a:t>
            </a:r>
            <a:r>
              <a:rPr lang="pt-BR" sz="3900" dirty="0">
                <a:solidFill>
                  <a:schemeClr val="accent2">
                    <a:lumMod val="75000"/>
                  </a:schemeClr>
                </a:solidFill>
              </a:rPr>
              <a:t> à luz do </a:t>
            </a:r>
            <a:r>
              <a:rPr lang="pt-BR" sz="3900" b="1" dirty="0">
                <a:solidFill>
                  <a:schemeClr val="accent2">
                    <a:lumMod val="75000"/>
                  </a:schemeClr>
                </a:solidFill>
              </a:rPr>
              <a:t>Repetitivo 2</a:t>
            </a:r>
          </a:p>
          <a:p>
            <a:pPr marL="0" indent="0" algn="ctr">
              <a:buNone/>
            </a:pPr>
            <a:endParaRPr lang="pt-BR" sz="17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pt-BR" sz="3600" dirty="0"/>
              <a:t>Após transcrição de ambas as ementas (dos Repetitivos 1 e 2) temos que: </a:t>
            </a:r>
          </a:p>
          <a:p>
            <a:pPr marL="0" indent="0" algn="ctr">
              <a:buNone/>
            </a:pPr>
            <a:endParaRPr lang="pt-BR" sz="3600" i="1" dirty="0"/>
          </a:p>
          <a:p>
            <a:pPr marL="0" indent="0" algn="ctr">
              <a:buNone/>
            </a:pPr>
            <a:r>
              <a:rPr lang="pt-BR" sz="3600" i="1" dirty="0"/>
              <a:t>“a insuficiência da penhora não é causa suficiente para sua extinção, sem prejuízo da efetivação de novas diligências tendentes à penhora de outros bens, para efetivação da garantia total daquele valor exequendo.” </a:t>
            </a:r>
          </a:p>
          <a:p>
            <a:pPr marL="0" indent="0" algn="ctr">
              <a:buNone/>
            </a:pPr>
            <a:r>
              <a:rPr lang="pt-BR" sz="3600" dirty="0"/>
              <a:t>(STJ. 1ª Turma. </a:t>
            </a:r>
            <a:r>
              <a:rPr lang="pt-BR" sz="3600" dirty="0" err="1"/>
              <a:t>AgInt</a:t>
            </a:r>
            <a:r>
              <a:rPr lang="pt-BR" sz="3600" dirty="0"/>
              <a:t>. no REsp n. 1.699.802/RJ. Min. Rel. Benedito Gonçalves. </a:t>
            </a:r>
            <a:r>
              <a:rPr lang="pt-BR" sz="3600" b="1" dirty="0" err="1">
                <a:solidFill>
                  <a:schemeClr val="accent2">
                    <a:lumMod val="75000"/>
                  </a:schemeClr>
                </a:solidFill>
              </a:rPr>
              <a:t>Dje</a:t>
            </a:r>
            <a:r>
              <a:rPr lang="pt-BR" sz="3600" b="1" dirty="0">
                <a:solidFill>
                  <a:schemeClr val="accent2">
                    <a:lumMod val="75000"/>
                  </a:schemeClr>
                </a:solidFill>
              </a:rPr>
              <a:t> 26/03/2019</a:t>
            </a:r>
            <a:r>
              <a:rPr lang="pt-BR" sz="3600" dirty="0"/>
              <a:t>)</a:t>
            </a:r>
            <a:endParaRPr lang="pt-BR" sz="3600" i="1" dirty="0"/>
          </a:p>
        </p:txBody>
      </p:sp>
    </p:spTree>
    <p:extLst>
      <p:ext uri="{BB962C8B-B14F-4D97-AF65-F5344CB8AC3E}">
        <p14:creationId xmlns:p14="http://schemas.microsoft.com/office/powerpoint/2010/main" val="3886766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1545</TotalTime>
  <Words>866</Words>
  <Application>Microsoft Office PowerPoint</Application>
  <PresentationFormat>Widescreen</PresentationFormat>
  <Paragraphs>70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Tema do Office</vt:lpstr>
      <vt:lpstr>A garantia como condição de processamento dos Embargos à Execução Fiscal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Obrigado!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Caca de Oliveira</dc:creator>
  <cp:lastModifiedBy>Congresso IBET</cp:lastModifiedBy>
  <cp:revision>10</cp:revision>
  <dcterms:created xsi:type="dcterms:W3CDTF">2022-11-18T18:20:41Z</dcterms:created>
  <dcterms:modified xsi:type="dcterms:W3CDTF">2022-12-07T13:07:31Z</dcterms:modified>
</cp:coreProperties>
</file>