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5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64034-2D1B-4E08-B512-224F06EA22F8}" v="1" dt="2022-12-04T10:59:03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3412"/>
            <a:ext cx="9144000" cy="2387600"/>
          </a:xfrm>
        </p:spPr>
        <p:txBody>
          <a:bodyPr>
            <a:normAutofit/>
          </a:bodyPr>
          <a:lstStyle/>
          <a:p>
            <a:r>
              <a:rPr lang="pt-BR" sz="4900" b="1" dirty="0">
                <a:solidFill>
                  <a:schemeClr val="accent2">
                    <a:lumMod val="75000"/>
                  </a:schemeClr>
                </a:solidFill>
              </a:rPr>
              <a:t>A garantia como condição de processamento dos Embargos à Execução Fiscal</a:t>
            </a:r>
            <a:r>
              <a:rPr lang="pt-BR" sz="4900" dirty="0"/>
              <a:t>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4532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pt-BR" sz="4400" b="1" dirty="0"/>
              <a:t>Danilo Monteiro de Castro</a:t>
            </a:r>
          </a:p>
          <a:p>
            <a:r>
              <a:rPr lang="pt-BR" sz="4400" dirty="0"/>
              <a:t>Mestre e Doutor em Direito Tributário pela PUC/SP.</a:t>
            </a:r>
          </a:p>
          <a:p>
            <a:r>
              <a:rPr lang="pt-BR" sz="4400" dirty="0"/>
              <a:t>Professor do IBET. Pesquisador GE-PTA/IBET.</a:t>
            </a:r>
          </a:p>
          <a:p>
            <a:r>
              <a:rPr lang="pt-BR" sz="4400" dirty="0"/>
              <a:t>Juiz do TIT/SP. Advogado.  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63" y="1253330"/>
            <a:ext cx="11109277" cy="466979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5100" dirty="0">
                <a:solidFill>
                  <a:schemeClr val="accent2">
                    <a:lumMod val="75000"/>
                  </a:schemeClr>
                </a:solidFill>
              </a:rPr>
              <a:t>Interpretação do </a:t>
            </a:r>
            <a:r>
              <a:rPr lang="pt-BR" sz="5100" b="1" dirty="0">
                <a:solidFill>
                  <a:schemeClr val="accent2">
                    <a:lumMod val="75000"/>
                  </a:schemeClr>
                </a:solidFill>
              </a:rPr>
              <a:t>Repetitivo 1</a:t>
            </a:r>
            <a:r>
              <a:rPr lang="pt-BR" sz="51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pt-BR" sz="5100" dirty="0">
                <a:solidFill>
                  <a:schemeClr val="accent2">
                    <a:lumMod val="75000"/>
                  </a:schemeClr>
                </a:solidFill>
              </a:rPr>
              <a:t>como se inexistisse o </a:t>
            </a:r>
            <a:r>
              <a:rPr lang="pt-BR" sz="5100" b="1" dirty="0">
                <a:solidFill>
                  <a:schemeClr val="accent2">
                    <a:lumMod val="75000"/>
                  </a:schemeClr>
                </a:solidFill>
              </a:rPr>
              <a:t>Repetitivo 2</a:t>
            </a:r>
          </a:p>
          <a:p>
            <a:pPr marL="0" indent="0" algn="ctr">
              <a:buNone/>
            </a:pPr>
            <a:endParaRPr lang="pt-BR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/>
              <a:t>Temos vistos julgados mais recentes, aplicando o Repetitivo 1 sem qualquer contextualização, quer com o momento em que ele foi posto quer, principalmente, com o cenário existente após o Repetitivo 2:</a:t>
            </a:r>
          </a:p>
          <a:p>
            <a:pPr marL="0" indent="0" algn="ctr">
              <a:buNone/>
            </a:pPr>
            <a:endParaRPr lang="pt-BR" sz="3400" i="1" dirty="0"/>
          </a:p>
          <a:p>
            <a:pPr marL="0" indent="0" algn="ctr">
              <a:buNone/>
            </a:pPr>
            <a:r>
              <a:rPr lang="pt-BR" sz="3600" b="1" dirty="0"/>
              <a:t>STJ. 2ª Turma. </a:t>
            </a:r>
            <a:r>
              <a:rPr lang="pt-BR" sz="3600" b="1" dirty="0" err="1"/>
              <a:t>AgInt</a:t>
            </a:r>
            <a:r>
              <a:rPr lang="pt-BR" sz="3600" b="1" dirty="0"/>
              <a:t>. no </a:t>
            </a:r>
            <a:r>
              <a:rPr lang="pt-BR" sz="3600" b="1" dirty="0" err="1"/>
              <a:t>AgInt</a:t>
            </a:r>
            <a:r>
              <a:rPr lang="pt-BR" sz="3600" b="1" dirty="0"/>
              <a:t>. No REsp n. 1.892.673/PR. Min. Rel. </a:t>
            </a:r>
            <a:r>
              <a:rPr lang="pt-BR" sz="3600" b="1" dirty="0" err="1"/>
              <a:t>Assusete</a:t>
            </a:r>
            <a:r>
              <a:rPr lang="pt-BR" sz="3600" b="1" dirty="0"/>
              <a:t> Magalhães. </a:t>
            </a:r>
            <a:r>
              <a:rPr lang="pt-BR" sz="3600" b="1" dirty="0" err="1">
                <a:solidFill>
                  <a:schemeClr val="accent2">
                    <a:lumMod val="75000"/>
                  </a:schemeClr>
                </a:solidFill>
              </a:rPr>
              <a:t>Dje</a:t>
            </a: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 29/04/2022</a:t>
            </a:r>
            <a:r>
              <a:rPr lang="pt-BR" sz="3600" b="1" dirty="0"/>
              <a:t>.</a:t>
            </a:r>
            <a:endParaRPr lang="pt-BR" sz="3600" b="1" i="1" dirty="0"/>
          </a:p>
          <a:p>
            <a:pPr marL="0" indent="0" algn="ctr">
              <a:buNone/>
            </a:pPr>
            <a:endParaRPr lang="pt-BR" sz="3600" b="1" dirty="0"/>
          </a:p>
          <a:p>
            <a:pPr marL="0" indent="0" algn="ctr">
              <a:buNone/>
            </a:pPr>
            <a:r>
              <a:rPr lang="pt-BR" sz="3600" b="1" dirty="0"/>
              <a:t>STJ. 1ª Turma. </a:t>
            </a:r>
            <a:r>
              <a:rPr lang="pt-BR" sz="3600" b="1" dirty="0" err="1"/>
              <a:t>AgInt</a:t>
            </a:r>
            <a:r>
              <a:rPr lang="pt-BR" sz="3600" b="1" dirty="0"/>
              <a:t>. no REsp n. 1.889.506/SP. Min. Rel. Benedito Gonçalves. </a:t>
            </a:r>
            <a:r>
              <a:rPr lang="pt-BR" sz="3600" b="1" dirty="0" err="1"/>
              <a:t>Dje</a:t>
            </a:r>
            <a:r>
              <a:rPr lang="pt-BR" sz="3600" b="1" dirty="0"/>
              <a:t> </a:t>
            </a: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01/09/2021</a:t>
            </a:r>
            <a:r>
              <a:rPr lang="pt-BR" sz="3600" b="1" dirty="0"/>
              <a:t>.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214132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697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Distorções decorrentes deste cenário</a:t>
            </a:r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/>
              <a:t>* O problema pode se tornar recorrente ao longo da tramitação dos Embargos (exigência, frequente, de complementação da garantia?); e</a:t>
            </a:r>
          </a:p>
          <a:p>
            <a:pPr marL="0" indent="0" algn="ctr">
              <a:buNone/>
            </a:pPr>
            <a:endParaRPr lang="pt-BR" sz="1900" dirty="0"/>
          </a:p>
          <a:p>
            <a:pPr marL="0" indent="0" algn="ctr">
              <a:buNone/>
            </a:pPr>
            <a:r>
              <a:rPr lang="pt-BR" sz="3600" dirty="0"/>
              <a:t>* Não há como evitar o “rito dos precatórios” se o conflito desaparece (ante a extinção dos Embargos sem resolução do mérito). Situação a motivar o uso da Ação Anulatória.</a:t>
            </a:r>
          </a:p>
          <a:p>
            <a:pPr marL="0" indent="0" algn="ctr">
              <a:buNone/>
            </a:pPr>
            <a:endParaRPr lang="pt-BR" sz="3600" i="1" dirty="0"/>
          </a:p>
        </p:txBody>
      </p:sp>
    </p:spTree>
    <p:extLst>
      <p:ext uri="{BB962C8B-B14F-4D97-AF65-F5344CB8AC3E}">
        <p14:creationId xmlns:p14="http://schemas.microsoft.com/office/powerpoint/2010/main" val="244233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1253330"/>
            <a:ext cx="11682483" cy="46697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A aplicação de precedentes depende de uma análise contextual</a:t>
            </a:r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1600" i="1" dirty="0"/>
          </a:p>
          <a:p>
            <a:pPr marL="0" indent="0" algn="ctr">
              <a:buNone/>
            </a:pPr>
            <a:endParaRPr lang="pt-BR" sz="3200" i="1" dirty="0"/>
          </a:p>
          <a:p>
            <a:pPr marL="0" indent="0" algn="ctr">
              <a:buNone/>
            </a:pPr>
            <a:r>
              <a:rPr lang="pt-BR" sz="3600" b="1" dirty="0"/>
              <a:t>* Do momento histórico-normativo em que ele (precedente) foi posto; e, também,</a:t>
            </a:r>
          </a:p>
          <a:p>
            <a:pPr marL="0" indent="0" algn="ctr">
              <a:buNone/>
            </a:pPr>
            <a:endParaRPr lang="pt-BR" sz="3600" b="1" dirty="0"/>
          </a:p>
          <a:p>
            <a:pPr marL="0" indent="0" algn="ctr">
              <a:buNone/>
            </a:pPr>
            <a:r>
              <a:rPr lang="pt-BR" sz="3600" b="1" dirty="0"/>
              <a:t>* Do momento histórico-normativo em que ele (precedente) será aplicado.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120842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0371"/>
            <a:ext cx="9144000" cy="808630"/>
          </a:xfrm>
        </p:spPr>
        <p:txBody>
          <a:bodyPr>
            <a:normAutofit/>
          </a:bodyPr>
          <a:lstStyle/>
          <a:p>
            <a:r>
              <a:rPr lang="pt-BR" sz="4900" b="1" dirty="0">
                <a:solidFill>
                  <a:schemeClr val="accent2">
                    <a:lumMod val="75000"/>
                  </a:schemeClr>
                </a:solidFill>
              </a:rPr>
              <a:t>Obrigado!</a:t>
            </a:r>
            <a:r>
              <a:rPr lang="pt-BR" sz="4900" dirty="0"/>
              <a:t>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9420"/>
            <a:ext cx="9144000" cy="532263"/>
          </a:xfrm>
        </p:spPr>
        <p:txBody>
          <a:bodyPr>
            <a:normAutofit/>
          </a:bodyPr>
          <a:lstStyle/>
          <a:p>
            <a:r>
              <a:rPr lang="pt-BR" sz="2800" b="1" dirty="0"/>
              <a:t>danilo@dalmazzoecastro.com.br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4846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Por que ainda esse tema?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A garantia, como condição de processamento dos Embargos à Execução Fiscal, pode ser parcial?</a:t>
            </a:r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Pode o Juiz condicionar o processamento dos Embargos ao complemento da garantia, extinguindo-o, sem resolução de mérito, se isso não acontecer?</a:t>
            </a:r>
          </a:p>
        </p:txBody>
      </p:sp>
    </p:spTree>
    <p:extLst>
      <p:ext uri="{BB962C8B-B14F-4D97-AF65-F5344CB8AC3E}">
        <p14:creationId xmlns:p14="http://schemas.microsoft.com/office/powerpoint/2010/main" val="255284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01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Jurisprudência antiga do STJ</a:t>
            </a:r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sz="3200" i="1" dirty="0"/>
              <a:t>“A questão de serem esses bens suficientes para a garantia do débito não impede o conhecimento dos embargos do devedor.”</a:t>
            </a:r>
            <a:r>
              <a:rPr lang="pt-BR" sz="3200" dirty="0"/>
              <a:t> (STJ. 2ª Turma. </a:t>
            </a:r>
            <a:r>
              <a:rPr lang="pt-BR" sz="3200" dirty="0" err="1"/>
              <a:t>REsp.</a:t>
            </a:r>
            <a:r>
              <a:rPr lang="pt-BR" sz="3200" dirty="0"/>
              <a:t> 1.215.579/AL. Min. Rel. Castro Meira. DJe 28/02/2011)</a:t>
            </a:r>
          </a:p>
          <a:p>
            <a:pPr marL="0" indent="0" algn="r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3200" i="1" dirty="0"/>
              <a:t>“A insuficiência da penhora, por si só, não constitui óbice ao recebimento dos embargos do devedor.” </a:t>
            </a:r>
            <a:r>
              <a:rPr lang="pt-BR" sz="3200" dirty="0"/>
              <a:t>(STJ. 1ª Turma. </a:t>
            </a:r>
            <a:r>
              <a:rPr lang="pt-BR" sz="3200" dirty="0" err="1"/>
              <a:t>REsp.</a:t>
            </a:r>
            <a:r>
              <a:rPr lang="pt-BR" sz="3200" dirty="0"/>
              <a:t> 739.137/CE. Min. Rel. Denise Arruda. DJ 22/11/2007).</a:t>
            </a:r>
            <a:endParaRPr lang="pt-BR" sz="3200" i="1" dirty="0"/>
          </a:p>
        </p:txBody>
      </p:sp>
    </p:spTree>
    <p:extLst>
      <p:ext uri="{BB962C8B-B14F-4D97-AF65-F5344CB8AC3E}">
        <p14:creationId xmlns:p14="http://schemas.microsoft.com/office/powerpoint/2010/main" val="324208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Repetitivo 1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pt-BR" sz="3600" dirty="0" err="1">
                <a:solidFill>
                  <a:schemeClr val="accent2">
                    <a:lumMod val="75000"/>
                  </a:schemeClr>
                </a:solidFill>
              </a:rPr>
              <a:t>REsp.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1.127.815/SP (DJe 14/12/2010)</a:t>
            </a:r>
          </a:p>
          <a:p>
            <a:pPr marL="0" indent="0" algn="ctr">
              <a:buNone/>
            </a:pPr>
            <a:endParaRPr lang="pt-BR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/>
              <a:t>O juiz pode extinguir os Embargos à Execução Fiscal, sem resolução do seu mérito, se o Embargante, intimado para complementar a garantia, não o fizer.</a:t>
            </a:r>
          </a:p>
          <a:p>
            <a:pPr marL="0" indent="0" algn="ctr">
              <a:buNone/>
            </a:pPr>
            <a:endParaRPr lang="pt-BR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646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Repetitivo 1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pt-BR" sz="3600" dirty="0" err="1">
                <a:solidFill>
                  <a:schemeClr val="accent2">
                    <a:lumMod val="75000"/>
                  </a:schemeClr>
                </a:solidFill>
              </a:rPr>
              <a:t>REsp.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1.127.815/SP (DJe 14/12/2010)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E2E4797C-8F8E-B9D1-96B5-7D1CDC0C3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8871"/>
              </p:ext>
            </p:extLst>
          </p:nvPr>
        </p:nvGraphicFramePr>
        <p:xfrm>
          <a:off x="838200" y="2143760"/>
          <a:ext cx="10515600" cy="3566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3986738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970776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sng" dirty="0"/>
                        <a:t>Contexto</a:t>
                      </a:r>
                      <a:r>
                        <a:rPr lang="pt-BR" sz="2400" dirty="0"/>
                        <a:t> em que este precedente foi posto: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64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/>
                        <a:t>Cenário legislativo </a:t>
                      </a:r>
                      <a:r>
                        <a:rPr lang="pt-BR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anterior</a:t>
                      </a:r>
                      <a:r>
                        <a:rPr lang="pt-BR" sz="2400" dirty="0"/>
                        <a:t> às reformas implementadas no CPC/73 pela Lei 11.386/2006.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/>
                        <a:t>Recurso apresentado na origem (TJ/SP) em março/2006 (no acórdão do STJ há menção ao art. 865 sem o seu § único, acrescido pela Lei de 2006).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6904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/>
                        <a:t>Cenário, portanto, </a:t>
                      </a:r>
                      <a:r>
                        <a:rPr lang="pt-BR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anterior</a:t>
                      </a:r>
                      <a:r>
                        <a:rPr lang="pt-BR" sz="2400" dirty="0"/>
                        <a:t> à definição pelo próprio STJ de como essas alterações em âmbito processual geral afetariam a Execução Fiscal.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/>
                        <a:t>O efeito suspensivo automático, fruto da interposição dos Embargos, ainda era uma realidade.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4099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970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900" b="1" dirty="0">
                <a:solidFill>
                  <a:schemeClr val="accent2">
                    <a:lumMod val="75000"/>
                  </a:schemeClr>
                </a:solidFill>
              </a:rPr>
              <a:t>Repetitivo 1</a:t>
            </a:r>
            <a:r>
              <a:rPr lang="pt-BR" sz="3900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pt-BR" sz="3900" dirty="0" err="1">
                <a:solidFill>
                  <a:schemeClr val="accent2">
                    <a:lumMod val="75000"/>
                  </a:schemeClr>
                </a:solidFill>
              </a:rPr>
              <a:t>REsp.</a:t>
            </a:r>
            <a:r>
              <a:rPr lang="pt-BR" sz="3900" dirty="0">
                <a:solidFill>
                  <a:schemeClr val="accent2">
                    <a:lumMod val="75000"/>
                  </a:schemeClr>
                </a:solidFill>
              </a:rPr>
              <a:t> 1.127.815/SP (DJe 14/12/2010)</a:t>
            </a:r>
          </a:p>
          <a:p>
            <a:pPr marL="0" indent="0" algn="ctr">
              <a:buNone/>
            </a:pPr>
            <a:endParaRPr lang="pt-BR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dirty="0"/>
              <a:t>O que esse </a:t>
            </a:r>
            <a:r>
              <a:rPr lang="pt-BR" b="1" u="sng" dirty="0"/>
              <a:t>contexto</a:t>
            </a:r>
            <a:r>
              <a:rPr lang="pt-BR" dirty="0"/>
              <a:t> sinaliza:</a:t>
            </a:r>
          </a:p>
          <a:p>
            <a:pPr marL="0" indent="0">
              <a:buNone/>
            </a:pPr>
            <a:endParaRPr lang="pt-BR" sz="1200" dirty="0"/>
          </a:p>
          <a:p>
            <a:pPr marL="0" indent="0" algn="r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[Premissa 1] </a:t>
            </a:r>
            <a:r>
              <a:rPr lang="pt-BR" dirty="0"/>
              <a:t>se naquela ocasião a mera oferta de Embargos impunha o sobrestamento da Execução Fiscal;</a:t>
            </a:r>
          </a:p>
          <a:p>
            <a:pPr marL="0" indent="0" algn="r">
              <a:buNone/>
            </a:pPr>
            <a:endParaRPr lang="pt-BR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[Premissa 2] </a:t>
            </a:r>
            <a:r>
              <a:rPr lang="pt-BR" dirty="0"/>
              <a:t>se o reforço da penhora deveria ocorrer exatamente nos autos do processo executivo que agora encontra-se sobrestado;</a:t>
            </a:r>
          </a:p>
          <a:p>
            <a:pPr marL="0" indent="0" algn="r">
              <a:buNone/>
            </a:pPr>
            <a:endParaRPr lang="pt-BR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[Conclusão] </a:t>
            </a:r>
            <a:r>
              <a:rPr lang="pt-BR" dirty="0"/>
              <a:t>não haveria outra opção, para se ter a integral garantia, que exigi-la como condição de processamento dos Embargos.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62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697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Repetitivo 2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pt-BR" sz="3600" dirty="0" err="1">
                <a:solidFill>
                  <a:schemeClr val="accent2">
                    <a:lumMod val="75000"/>
                  </a:schemeClr>
                </a:solidFill>
              </a:rPr>
              <a:t>REsp.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1.272.827/PE (DJe 31/05/2013)</a:t>
            </a:r>
          </a:p>
          <a:p>
            <a:pPr marL="0" indent="0" algn="ctr">
              <a:buNone/>
            </a:pPr>
            <a:endParaRPr lang="pt-BR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/>
              <a:t>[i] A garantia ainda é condição de processamento dos Embargos à Execução Fiscal (isso, inclusive, influi no momento de sua interposição);</a:t>
            </a:r>
          </a:p>
          <a:p>
            <a:pPr marL="0" indent="0" algn="ctr">
              <a:buNone/>
            </a:pPr>
            <a:endParaRPr lang="pt-BR" sz="1700" dirty="0"/>
          </a:p>
          <a:p>
            <a:pPr marL="0" indent="0" algn="ctr">
              <a:buNone/>
            </a:pPr>
            <a:r>
              <a:rPr lang="pt-BR" sz="3600" dirty="0"/>
              <a:t>[ii] Os Embargos à Execução Fiscal não têm mais efeito suspensivo automático (além de integral garantia, dependem da presença de </a:t>
            </a:r>
            <a:r>
              <a:rPr lang="pt-BR" sz="3600" i="1" dirty="0"/>
              <a:t>fumus boni iuris </a:t>
            </a:r>
            <a:r>
              <a:rPr lang="pt-BR" sz="3600" dirty="0"/>
              <a:t>e </a:t>
            </a:r>
            <a:r>
              <a:rPr lang="pt-BR" sz="3600" i="1" dirty="0"/>
              <a:t>periculum in mora</a:t>
            </a:r>
            <a:r>
              <a:rPr lang="pt-BR" sz="3600" dirty="0"/>
              <a:t>); 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01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697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Repetitivo 2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pt-BR" sz="3600" dirty="0" err="1">
                <a:solidFill>
                  <a:schemeClr val="accent2">
                    <a:lumMod val="75000"/>
                  </a:schemeClr>
                </a:solidFill>
              </a:rPr>
              <a:t>REsp.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 1.272.827/PE (DJe 31/05/2013)</a:t>
            </a:r>
          </a:p>
          <a:p>
            <a:pPr marL="0" indent="0" algn="ctr">
              <a:buNone/>
            </a:pPr>
            <a:endParaRPr lang="pt-BR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/>
              <a:t>[iii] Mesmo sem atribuição de efeito suspensivo aos Embargos à Execução Fiscal não se terá a extinção do crédito tributário (ter-se-á atos expropriatórios: praceamento; arrematação; mas o produto destes atos ficará no processo até o término dos Embargos – não haverá conversão em renda, em respeito ao art. 32 da LEF, e para evitar o rito dos precatórios).</a:t>
            </a:r>
          </a:p>
        </p:txBody>
      </p:sp>
    </p:spTree>
    <p:extLst>
      <p:ext uri="{BB962C8B-B14F-4D97-AF65-F5344CB8AC3E}">
        <p14:creationId xmlns:p14="http://schemas.microsoft.com/office/powerpoint/2010/main" val="258505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9AE8-FC0A-58F0-B8E8-5DFEB8C1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66979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3900" dirty="0">
                <a:solidFill>
                  <a:schemeClr val="accent2">
                    <a:lumMod val="75000"/>
                  </a:schemeClr>
                </a:solidFill>
              </a:rPr>
              <a:t>Interpretação do </a:t>
            </a:r>
            <a:r>
              <a:rPr lang="pt-BR" sz="3900" b="1" dirty="0">
                <a:solidFill>
                  <a:schemeClr val="accent2">
                    <a:lumMod val="75000"/>
                  </a:schemeClr>
                </a:solidFill>
              </a:rPr>
              <a:t>Repetitivo 1</a:t>
            </a:r>
            <a:r>
              <a:rPr lang="pt-BR" sz="3900" dirty="0">
                <a:solidFill>
                  <a:schemeClr val="accent2">
                    <a:lumMod val="75000"/>
                  </a:schemeClr>
                </a:solidFill>
              </a:rPr>
              <a:t> à luz do </a:t>
            </a:r>
            <a:r>
              <a:rPr lang="pt-BR" sz="3900" b="1" dirty="0">
                <a:solidFill>
                  <a:schemeClr val="accent2">
                    <a:lumMod val="75000"/>
                  </a:schemeClr>
                </a:solidFill>
              </a:rPr>
              <a:t>Repetitivo 2</a:t>
            </a:r>
          </a:p>
          <a:p>
            <a:pPr marL="0" indent="0" algn="ctr">
              <a:buNone/>
            </a:pPr>
            <a:endParaRPr lang="pt-BR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/>
              <a:t>Após transcrição de ambas as ementas (dos Repetitivos 1 e 2) temos que: </a:t>
            </a:r>
          </a:p>
          <a:p>
            <a:pPr marL="0" indent="0" algn="ctr">
              <a:buNone/>
            </a:pPr>
            <a:endParaRPr lang="pt-BR" sz="3600" i="1" dirty="0"/>
          </a:p>
          <a:p>
            <a:pPr marL="0" indent="0" algn="ctr">
              <a:buNone/>
            </a:pPr>
            <a:r>
              <a:rPr lang="pt-BR" sz="3600" i="1" dirty="0"/>
              <a:t>“a insuficiência da penhora não é causa suficiente para sua extinção, sem prejuízo da efetivação de novas diligências tendentes à penhora de outros bens, para efetivação da garantia total daquele valor exequendo.” </a:t>
            </a:r>
          </a:p>
          <a:p>
            <a:pPr marL="0" indent="0" algn="ctr">
              <a:buNone/>
            </a:pPr>
            <a:r>
              <a:rPr lang="pt-BR" sz="3600" dirty="0"/>
              <a:t>(STJ. 1ª Turma. </a:t>
            </a:r>
            <a:r>
              <a:rPr lang="pt-BR" sz="3600" dirty="0" err="1"/>
              <a:t>AgInt</a:t>
            </a:r>
            <a:r>
              <a:rPr lang="pt-BR" sz="3600" dirty="0"/>
              <a:t>. no REsp n. 1.699.802/RJ. Min. Rel. Benedito Gonçalves. </a:t>
            </a:r>
            <a:r>
              <a:rPr lang="pt-BR" sz="3600" b="1" dirty="0" err="1">
                <a:solidFill>
                  <a:schemeClr val="accent2">
                    <a:lumMod val="75000"/>
                  </a:schemeClr>
                </a:solidFill>
              </a:rPr>
              <a:t>Dje</a:t>
            </a: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 26/03/2019</a:t>
            </a:r>
            <a:r>
              <a:rPr lang="pt-BR" sz="3600" dirty="0"/>
              <a:t>)</a:t>
            </a:r>
            <a:endParaRPr lang="pt-BR" sz="3600" i="1" dirty="0"/>
          </a:p>
        </p:txBody>
      </p:sp>
    </p:spTree>
    <p:extLst>
      <p:ext uri="{BB962C8B-B14F-4D97-AF65-F5344CB8AC3E}">
        <p14:creationId xmlns:p14="http://schemas.microsoft.com/office/powerpoint/2010/main" val="388676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866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 garantia como condição de processamento dos Embargos à Execução Fiscal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10</cp:revision>
  <dcterms:created xsi:type="dcterms:W3CDTF">2022-11-18T18:20:41Z</dcterms:created>
  <dcterms:modified xsi:type="dcterms:W3CDTF">2022-12-07T13:07:31Z</dcterms:modified>
</cp:coreProperties>
</file>