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A482"/>
    <a:srgbClr val="0B23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B5E9E-5012-0EE1-2798-4673F9DFB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rgbClr val="0B233F">
              <a:alpha val="76000"/>
            </a:srgbClr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633A5C-2ED7-F24E-B940-CDE0C455A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CA8E0A-BBBE-ED7D-2ABA-D3E5EF12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92F5CA-113D-7460-F203-A165BB282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D67A33-DD1A-7DFD-A633-733E634A9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7386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AAA2B-5609-DC53-3642-B0E14B058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FB11D44-EF41-D28E-3F68-F0F062CF1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AB3CD6-B193-ACC4-17DD-1A836E97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E77051-19EF-ED79-A8AE-60756694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7F2141-BDED-10B7-640B-022DDE8D4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44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3A0E7A-4631-D669-596D-C05B419AC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8EE6E0-92FB-E524-2C7D-10DAB64A5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C3E123-2EC7-60C3-4A73-A24549BB1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C4B891-71B0-29EA-8FEA-D3EE7FE88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72E7FC-E601-9455-8A09-9325FF28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32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699C6-6167-B96D-F3D1-E2D9F5DC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551148-3B9E-2584-F9B3-135A7F3D5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95C0E7-FF09-72EB-4332-D1E0696D1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2A6B57-AA43-4631-95E9-FB032EF43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F32F89-74CA-CE09-5F5E-6CB29B30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20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8F116-B2BC-A486-0906-778006F7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2DE913-D2E5-F52F-845B-95FC8513B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284E4B-2476-CE2C-5D5B-52770AB7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E8FECE-A252-D22F-B9AB-2CE7F045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C55A3C-28BE-F91F-5D4F-9EF769A4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43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98283A-799D-3223-274E-990E9337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FEF5CC-E4D5-A79A-3435-837AEE2B3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1B75CC1-321C-46F2-D1B8-2F31DD1EF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88104CB-EEFA-FB6F-1D8F-63FF2F93D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150189-76E6-804A-A58D-17C3A5F4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42C353-D14E-B424-AD59-919347BD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94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E56F9-70ED-764B-A60E-7CD502AF5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001727-529D-7DD8-EF63-1CBF92949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869AC5-8F8A-5BE4-459E-CD26B47A2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D0BBFE8-D50B-F5E5-380F-26FA4FEC8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30F9F57-9CB9-3ED1-75ED-05B2327C48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8E6E5DF-B7CA-BB69-409D-3F9962E7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0AE13A9-0CBA-EB1C-C4D3-BD14ECD3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5FE3474-0686-8F78-335B-E66B5453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00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18340-868C-2C34-0C49-BF0993DD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9CFE7F4-8F6C-7C93-EA5D-65700B57F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F3D936A-693B-5491-0B53-45ACE1DF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3A97424-DA7A-57F0-439E-D66424AD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71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D399CD9-0248-BD48-19E3-DBFD5B923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6D5284F-E431-EC75-38EA-6E90314A5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9E294A-FF84-7728-64A4-82287D146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24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5F9F54-0B1E-07C2-42C6-0A796A20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FD64FB-F5EF-7FBF-2DD0-AEBEB8D61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D8ED09-AA1E-267C-629B-5653A4488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D459DF-CF82-39F2-9F2C-10B19463C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C91952-D97B-6D3C-6F0D-CE7DB9B3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F90E08B-F15B-8D83-1BA8-D0AB35A7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900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CE4DD7-F45D-0CCC-9C1A-2B5BB6C5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246B81C-79D7-92D4-8BFD-91811F9D7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524B409-3477-CDFF-0D71-CC6CD7481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1D01DA-BCB4-0F14-8F03-9CECA7EC4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0989F1-9D25-73D7-28CC-34B35F9A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3EF11E-E18C-0021-4BFD-5C66863D6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79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45E10AE-DE31-7BFB-3D98-6E0E01A1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9F0DD0-A071-F5B8-70EA-4D5B0039F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0B233F">
              <a:alpha val="83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0B94AE-054E-E6E3-B08D-3C524D9E7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42742E-872B-CD29-F097-B8FB9626B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42C15F-A720-A04D-F684-267B334B6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70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0A48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duardo@eduardojardim.com" TargetMode="External"/><Relationship Id="rId2" Type="http://schemas.openxmlformats.org/officeDocument/2006/relationships/hyperlink" Target="http://lattes.cnpq.br/875031734405017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9D302A-F532-ACD0-1B6E-3F2881E8D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1441173"/>
            <a:ext cx="8915399" cy="1421297"/>
          </a:xfrm>
        </p:spPr>
        <p:txBody>
          <a:bodyPr>
            <a:normAutofit/>
          </a:bodyPr>
          <a:lstStyle/>
          <a:p>
            <a:pPr algn="ctr"/>
            <a:r>
              <a:rPr lang="pt-BR" sz="7200" b="1" dirty="0"/>
              <a:t>CONGRESSO IBET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143871D-7D00-6CD0-F450-8822B9FB17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3429001"/>
            <a:ext cx="8915399" cy="2474662"/>
          </a:xfrm>
        </p:spPr>
        <p:txBody>
          <a:bodyPr/>
          <a:lstStyle/>
          <a:p>
            <a:pPr algn="ctr"/>
            <a:r>
              <a:rPr lang="pt-BR" sz="3600" b="1" dirty="0">
                <a:solidFill>
                  <a:srgbClr val="D0A48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BENEFÍCIOS FISCAIS E GARANTIAS DO SISTEMA TRIBUTÁRIO</a:t>
            </a:r>
            <a:endParaRPr lang="pt-BR" sz="3600" dirty="0">
              <a:solidFill>
                <a:srgbClr val="D0A48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0248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47C85E-1733-221C-A792-E9A86B132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070984"/>
            <a:ext cx="8911687" cy="956212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</a:pPr>
            <a:r>
              <a:rPr lang="pt-BR" sz="3200" b="1" dirty="0">
                <a:latin typeface="Arial" panose="020B0604020202020204" pitchFamily="34" charset="0"/>
                <a:ea typeface="Calibri" panose="020F0502020204030204" pitchFamily="34" charset="0"/>
              </a:rPr>
              <a:t>EDUARDO MARCIAL FERREIRA JARDIM</a:t>
            </a:r>
            <a:endParaRPr lang="pt-BR" sz="32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15DCC7-22F7-696F-1EF9-42FD47EA4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5574" y="2117034"/>
            <a:ext cx="9149038" cy="411685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pPr marL="0" indent="0" algn="r">
              <a:lnSpc>
                <a:spcPct val="150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t-BR" sz="2200" b="1" i="1" dirty="0">
                <a:solidFill>
                  <a:srgbClr val="D0A48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Mestre e Doutor em Direito pela Pontifícia Universidade Católica de São Paulo (PUC-SP). Professor Emérito na Universidade Presbiteriana Mackenzie, na qual exerceu a cátedra de Titular nos Cursos de Graduação, Mestrado e Doutorado. Professor no Instituto Brasileiro de Estudos Tributários </a:t>
            </a:r>
            <a:r>
              <a:rPr lang="pt-BR" sz="2200" b="1" i="1" u="sng" dirty="0">
                <a:solidFill>
                  <a:srgbClr val="D0A48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–</a:t>
            </a:r>
            <a:r>
              <a:rPr lang="pt-BR" sz="2200" b="1" i="1" dirty="0">
                <a:solidFill>
                  <a:srgbClr val="D0A48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IBET. Professor no Curso de Especialização em Direito Tributário na Academia Brasileira de Direito Constitucional em Curitiba/PR e Professor no Curso de Especialização Damásio, sob a coordenação da Professora Regina Helena Costa e do Professor Rodrigo Frota. Membro da Academia Paulista de Letras Jurídicas, Cadeira n. 62. Membro Fundador do Instituto Brasileiro de Estudos de Direito Administrativo, Financeiro e Tributário –IBEDAFT. Autor de obras jurídicas pelas Editoras Mackenzie, Noeses e Saraiva. Sócio de Eduardo Jardim e Advogados Associados. </a:t>
            </a:r>
            <a:r>
              <a:rPr lang="pt-BR" sz="2200" b="1" i="1" dirty="0">
                <a:solidFill>
                  <a:srgbClr val="D0A48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CV no Lattes CNPQ: </a:t>
            </a:r>
            <a:r>
              <a:rPr lang="pt-BR" sz="2200" b="1" i="1" u="sng" dirty="0">
                <a:solidFill>
                  <a:srgbClr val="D0A48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http://lattes.cnpq.br/8750317344050177</a:t>
            </a:r>
            <a:r>
              <a:rPr lang="pt-BR" sz="2200" b="1" i="1" dirty="0">
                <a:solidFill>
                  <a:srgbClr val="D0A48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Email: </a:t>
            </a:r>
            <a:r>
              <a:rPr lang="pt-BR" sz="2200" b="1" i="1" u="sng" dirty="0">
                <a:solidFill>
                  <a:srgbClr val="D0A48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eduardo@eduardojardim.com</a:t>
            </a:r>
            <a:r>
              <a:rPr lang="pt-BR" sz="2200" b="1" i="1" u="sng" dirty="0">
                <a:solidFill>
                  <a:srgbClr val="D0A48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r>
              <a:rPr lang="pt-BR" sz="2200" b="1" i="1" dirty="0">
                <a:solidFill>
                  <a:srgbClr val="D0A48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br</a:t>
            </a:r>
            <a:endParaRPr lang="pt-BR" sz="2200" b="1" dirty="0">
              <a:solidFill>
                <a:srgbClr val="D0A48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pt-BR" sz="2200" b="1" i="1" dirty="0">
                <a:solidFill>
                  <a:srgbClr val="D0A48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lang="pt-BR" sz="22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Produção bibliográfica quadrienal ref. 2017/2020 = 2.937 pontos</a:t>
            </a:r>
            <a:endParaRPr lang="pt-BR" sz="22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pt-BR" dirty="0"/>
          </a:p>
        </p:txBody>
      </p:sp>
      <p:pic>
        <p:nvPicPr>
          <p:cNvPr id="4" name="Imagem 3" descr="Homem de terno e gravata&#10;&#10;Descrição gerada automaticamente">
            <a:extLst>
              <a:ext uri="{FF2B5EF4-FFF2-40B4-BE49-F238E27FC236}">
                <a16:creationId xmlns:a16="http://schemas.microsoft.com/office/drawing/2014/main" id="{4E816245-59FA-3DAD-90C6-9EBED2F04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31" y="1003079"/>
            <a:ext cx="2048234" cy="2048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7273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2C6963-8A62-150B-6891-6210B75D4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785191"/>
            <a:ext cx="8911687" cy="82494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t-BR" sz="4400" b="1" dirty="0">
                <a:latin typeface="Arial" panose="020B0604020202020204" pitchFamily="34" charset="0"/>
                <a:ea typeface="Calibri" panose="020F0502020204030204" pitchFamily="34" charset="0"/>
              </a:rPr>
              <a:t>Sumário: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0F9FD9-59E0-134B-C1F6-FB1276C1C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365" y="1610139"/>
            <a:ext cx="10421247" cy="4959626"/>
          </a:xfrm>
        </p:spPr>
        <p:txBody>
          <a:bodyPr>
            <a:normAutofit fontScale="62500" lnSpcReduction="20000"/>
          </a:bodyPr>
          <a:lstStyle/>
          <a:p>
            <a:pPr marL="515938" indent="-336550" algn="just">
              <a:lnSpc>
                <a:spcPct val="150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t-BR" sz="23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1. Introdução.</a:t>
            </a:r>
            <a:endParaRPr lang="pt-BR" sz="23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15938" indent="-336550" algn="just">
              <a:lnSpc>
                <a:spcPct val="150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t-BR" sz="23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2. Abrangência da expressão </a:t>
            </a:r>
            <a:r>
              <a:rPr lang="pt-BR" sz="23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benefício fiscal</a:t>
            </a:r>
            <a:r>
              <a:rPr lang="pt-BR" sz="2300" b="1" i="1" dirty="0">
                <a:latin typeface="Arial" panose="020B0604020202020204" pitchFamily="34" charset="0"/>
                <a:ea typeface="Calibri" panose="020F0502020204030204" pitchFamily="34" charset="0"/>
              </a:rPr>
              <a:t>: isenções, imunidades, subsídios, reduções de alíquota ou base de cálculo, refis, remissão, transação, anistia e fórmulas excepcionais de tributação. </a:t>
            </a:r>
            <a:r>
              <a:rPr lang="pt-BR" sz="2300" b="1" dirty="0">
                <a:latin typeface="Arial" panose="020B0604020202020204" pitchFamily="34" charset="0"/>
                <a:ea typeface="Calibri" panose="020F0502020204030204" pitchFamily="34" charset="0"/>
              </a:rPr>
              <a:t>Malefício fiscal em relação ao interesse público</a:t>
            </a:r>
            <a:endParaRPr lang="pt-BR" sz="23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15938" indent="-336550" algn="just">
              <a:lnSpc>
                <a:spcPct val="150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t-BR" sz="23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3. Descompassos dos benefícios fiscais com os primados da igualdade, e capacidade contributiva. Reflexão critica do art. 151,I, da CF. Imunidades de templos de qualquer culto.</a:t>
            </a:r>
            <a:endParaRPr lang="pt-BR" sz="23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15938" indent="-336550" algn="just">
              <a:lnSpc>
                <a:spcPct val="150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t-BR" sz="23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4. Custo aos cofres públicos.  </a:t>
            </a:r>
            <a:endParaRPr lang="pt-BR" sz="23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15938" indent="-336550" algn="just">
              <a:lnSpc>
                <a:spcPct val="150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t-BR" sz="23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5.  Incentivos Fiscais compatíveis com o interesse público. Exemplo da Suécia; Reino Unido; Japão; e França. </a:t>
            </a:r>
            <a:endParaRPr lang="pt-BR" sz="23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15938" indent="-336550" algn="just">
              <a:lnSpc>
                <a:spcPct val="150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t-BR" sz="23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6.  .Distorções no âmbito da isonomia federativa e da igualdade do </a:t>
            </a:r>
            <a:r>
              <a:rPr lang="pt-BR" sz="23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tax</a:t>
            </a:r>
            <a:r>
              <a:rPr lang="pt-BR" sz="23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BR" sz="23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payer</a:t>
            </a:r>
            <a:r>
              <a:rPr lang="pt-BR" sz="23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endParaRPr lang="pt-BR" sz="23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15938" indent="-336550" algn="just">
              <a:lnSpc>
                <a:spcPct val="150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t-BR" sz="23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7.   A equivocada partilha dos FPE/FPM e sua repercussão nos inventivos fiscais.LC 62/1989 e alterações supervenientes. </a:t>
            </a:r>
            <a:endParaRPr lang="pt-BR" sz="23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15938" indent="-336550" algn="just">
              <a:lnSpc>
                <a:spcPct val="150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t-BR" sz="23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8 Isenções do ICMS por convênios na contramão da estrita legalidade. </a:t>
            </a:r>
            <a:endParaRPr lang="pt-BR" sz="23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15938" indent="-336550" algn="just">
              <a:lnSpc>
                <a:spcPct val="150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t-BR" sz="23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9. Corolários</a:t>
            </a:r>
            <a:endParaRPr lang="pt-BR" sz="23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2395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EAE63A-EC0A-2BDE-6834-24D11C55C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487" y="1003852"/>
            <a:ext cx="10441125" cy="4907370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Introdução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Abrangência da expressão </a:t>
            </a:r>
            <a:r>
              <a:rPr lang="pt-BR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benefício fiscal</a:t>
            </a: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t-BR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Descompassos dos benefícios fiscais com os primados da igualdade, e capacidade contributiva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Reflexão critica do art. 151,I, da CF. “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Art. 151. É vedado à União:</a:t>
            </a: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0" algn="just">
              <a:buNone/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 - instituir tributo que não seja uniforme em todo o território nacional ou que implique distinção ou preferência em relação a Estado, ao Distrito Federal ou a Município, em detrimento de outro, admitida a concessão de incentivos fiscais destinados a promover o equilíbrio do desenvolvimento </a:t>
            </a:r>
            <a:r>
              <a:rPr lang="pt-B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sócio-econômico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entre as diferentes regiões do País;”</a:t>
            </a: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0312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3AD80A-7236-24C9-8633-8DD70CBC0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426" y="1123122"/>
            <a:ext cx="10431186" cy="4788100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 startAt="4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Custo aos cofres públicos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 Segundo o site PODER 360, neste ano de 2022 o Brasil abriria mão de receber 442 bilhões a título de benefícios fiscais, sem contar uma série de desconcertos que operam efeitos de verdadeiros benefícios, a exemplo de Planos Refis, remissões, transações e os desconcertos na partilha dos Fundos FPE-FPM.</a:t>
            </a: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Tal fato é agravado pela elevada carga tributária de 33% do PIB e portanto maior que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Estados Unidos, 26,9%, Suíça, 26,1%, Japão, 28,3%, e Canadá, 32%, a qual, além de tudo,  incide </a:t>
            </a:r>
            <a:r>
              <a:rPr lang="pt-BR" sz="1800" dirty="0">
                <a:latin typeface="Arial" panose="020B0604020202020204" pitchFamily="34" charset="0"/>
                <a:ea typeface="Times New Roman" panose="02020603050405020304" pitchFamily="18" charset="0"/>
              </a:rPr>
              <a:t>preponderantemente sobre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 consumo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ao contrário dos países da OCDE, a exemplo de USA, Japão e Alemanha, dentre outros em que a arrecadação do consumo representa 20% do total, enquanto entre nos tal número alcança algo em torno de 70%.]</a:t>
            </a: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8973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9258B3-5188-DD8C-33A9-68BD94A79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426" y="1779104"/>
            <a:ext cx="10431186" cy="4132118"/>
          </a:xfrm>
        </p:spPr>
        <p:txBody>
          <a:bodyPr/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 startAt="5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Incentivos Fiscais compatíveis com o interesse público. Exemplo da Suécia; Reino Unido; Japão; e França. </a:t>
            </a: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 startAt="5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Distorções no âmbito da isonomia federativa e da igualdade do </a:t>
            </a:r>
            <a:r>
              <a:rPr lang="pt-BR" sz="18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tax</a:t>
            </a:r>
            <a:r>
              <a:rPr lang="pt-BR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BR" sz="18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payer</a:t>
            </a:r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9774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3929F8-7C60-A184-1C14-57B1C9096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487" y="1089969"/>
            <a:ext cx="10441125" cy="4821253"/>
          </a:xfrm>
        </p:spPr>
        <p:txBody>
          <a:bodyPr/>
          <a:lstStyle/>
          <a:p>
            <a:pPr>
              <a:buFont typeface="+mj-lt"/>
              <a:buAutoNum type="arabicPeriod" startAt="7"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 equivocada partilha dos FPE/FPM e sua repercussão nos inventivos fiscais LC 62/1989 e alterações supervenientes. </a:t>
            </a: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 descr="Mapa&#10;&#10;Descrição gerada automaticamente">
            <a:extLst>
              <a:ext uri="{FF2B5EF4-FFF2-40B4-BE49-F238E27FC236}">
                <a16:creationId xmlns:a16="http://schemas.microsoft.com/office/drawing/2014/main" id="{18B11449-4513-15B3-9362-BC8E8E2AA4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0" r="29462"/>
          <a:stretch/>
        </p:blipFill>
        <p:spPr bwMode="auto">
          <a:xfrm>
            <a:off x="4373219" y="1828025"/>
            <a:ext cx="3863072" cy="482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40490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127611-2C53-2620-5A81-FF2A3384E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487" y="1162878"/>
            <a:ext cx="10441125" cy="4748344"/>
          </a:xfrm>
        </p:spPr>
        <p:txBody>
          <a:bodyPr>
            <a:normAutofit fontScale="85000" lnSpcReduction="20000"/>
          </a:bodyPr>
          <a:lstStyle/>
          <a:p>
            <a:pPr marL="360045" indent="0" algn="just">
              <a:lnSpc>
                <a:spcPct val="150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8. Isenções do ICMS por convênios na contramão da estrita legalidade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pt-BR" sz="1800" dirty="0">
                <a:latin typeface="Arial" panose="020B0604020202020204" pitchFamily="34" charset="0"/>
                <a:ea typeface="Calibri" panose="020F0502020204030204" pitchFamily="34" charset="0"/>
              </a:rPr>
              <a:t>LC 24/1975: o art.1º autoriza os convênios a concederem ou revogarem isenções do ICMS.  Já o art. 23 da Lei n. 17.293/2020 condiciona a ratificação à manifestação do Legislativo, mas o art. 1º, § único, do Decreto n. 66.970/2022, estabelece que na ausência de manifestação expressa do Parlamento no prazo de 15 dias,  dar-se-ia a ratificação tácita.</a:t>
            </a: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60045" indent="0" algn="just">
              <a:lnSpc>
                <a:spcPct val="150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9. COROLÁRIOS</a:t>
            </a: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romanU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Os benefícios fiscais privilegiam regiões ou pessoas em detrimento de outras não incluídas no rol de destinatários, configurando, assim, um desconcerto em relação ao primado da igualdade. </a:t>
            </a: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romanU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Dado que a tributação consiste na repartição de encargos financeiros entre os cidadãos, como querem Louis </a:t>
            </a:r>
            <a:r>
              <a:rPr lang="pt-B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Trotabas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 Jean-Marie </a:t>
            </a:r>
            <a:r>
              <a:rPr lang="pt-B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Cotteret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força é reconhecer que os não integrantes do grupo de beneficiários são instados a pagar por aqueles que não pagam!</a:t>
            </a: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romanU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 custo dos benefícios fiscais neste ano-calendário de 2022 é estimado em 442 bilhões de reais!</a:t>
            </a: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romanU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incredível e absurda distorção na partilha dos Fundos FPE/FPM reveste a natureza de benefício fiscal em prol de determinados Estados e Regiões do país.</a:t>
            </a: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7482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53C24D-73BA-BD96-E763-C3DCF4A5B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426" y="1212574"/>
            <a:ext cx="10431186" cy="4698648"/>
          </a:xfrm>
        </p:spPr>
        <p:txBody>
          <a:bodyPr/>
          <a:lstStyle/>
          <a:p>
            <a:pPr marL="400050" lvl="0" indent="-400050" algn="just">
              <a:lnSpc>
                <a:spcPct val="150000"/>
              </a:lnSpc>
              <a:buFont typeface="+mj-lt"/>
              <a:buAutoNum type="romanUcPeriod" startAt="5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Ao lume da precisão terminológica e à luz da Ciência do Direito, as isenções do ICMS não são efetivadas por Convênios, mas por Decreto Legislativo, mercê do postulado da estrita legalidade tributária.</a:t>
            </a: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00050" lvl="0" indent="-400050" algn="just">
              <a:lnSpc>
                <a:spcPct val="150000"/>
              </a:lnSpc>
              <a:buFont typeface="+mj-lt"/>
              <a:buAutoNum type="romanUcPeriod" startAt="5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O descumprimento de matrizes constitucionais afronta também a segurança jurídica, a qual, segundo Paulo de Barros Carvalho, encontra-se proclamada no preâmbulo da Constituição e que, mais do que um princípio, reveste a dimensão altaneira de </a:t>
            </a:r>
            <a:r>
              <a:rPr lang="pt-B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sobreprincípio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porquanto se situa acima daqueles. (CARVALHO, 2017, p. 173-174).</a:t>
            </a: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00050" lvl="0" indent="-400050" algn="just">
              <a:lnSpc>
                <a:spcPct val="150000"/>
              </a:lnSpc>
              <a:buFont typeface="+mj-lt"/>
              <a:buAutoNum type="romanUcPeriod" startAt="5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À derradeira, torna-se de mister trazer à colação as palavras de Ruy Barbosa, a saber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“Com a lei, pela lei e dentro da lei; porque fora da lei não há solução” (BARBOSA, 1892, p. 285-289).</a:t>
            </a: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0515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1004</Words>
  <Application>Microsoft Office PowerPoint</Application>
  <PresentationFormat>Widescreen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Tema do Office</vt:lpstr>
      <vt:lpstr>CONGRESSO IBET</vt:lpstr>
      <vt:lpstr>EDUARDO MARCIAL FERREIRA JARDIM</vt:lpstr>
      <vt:lpstr>Sumário: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Caca de Oliveira</dc:creator>
  <cp:lastModifiedBy>Congresso IBET</cp:lastModifiedBy>
  <cp:revision>17</cp:revision>
  <dcterms:created xsi:type="dcterms:W3CDTF">2022-11-18T18:20:41Z</dcterms:created>
  <dcterms:modified xsi:type="dcterms:W3CDTF">2022-12-06T18:57:46Z</dcterms:modified>
</cp:coreProperties>
</file>