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3" r:id="rId4"/>
    <p:sldId id="257" r:id="rId5"/>
    <p:sldId id="260" r:id="rId6"/>
    <p:sldId id="258" r:id="rId7"/>
    <p:sldId id="259" r:id="rId8"/>
    <p:sldId id="261" r:id="rId9"/>
    <p:sldId id="262" r:id="rId10"/>
    <p:sldId id="284" r:id="rId11"/>
    <p:sldId id="263" r:id="rId12"/>
    <p:sldId id="275" r:id="rId13"/>
    <p:sldId id="266" r:id="rId14"/>
    <p:sldId id="267" r:id="rId15"/>
    <p:sldId id="281" r:id="rId16"/>
    <p:sldId id="276" r:id="rId17"/>
    <p:sldId id="277" r:id="rId18"/>
    <p:sldId id="271" r:id="rId19"/>
    <p:sldId id="285" r:id="rId20"/>
    <p:sldId id="278" r:id="rId2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2"/>
    <a:srgbClr val="0B233F"/>
    <a:srgbClr val="D0A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CB5E9E-5012-0EE1-2798-4673F9DFB373}"/>
              </a:ext>
            </a:extLst>
          </p:cNvPr>
          <p:cNvSpPr>
            <a:spLocks noGrp="1"/>
          </p:cNvSpPr>
          <p:nvPr>
            <p:ph type="ctrTitle"/>
          </p:nvPr>
        </p:nvSpPr>
        <p:spPr>
          <a:xfrm>
            <a:off x="1524000" y="1122363"/>
            <a:ext cx="9144000" cy="2387600"/>
          </a:xfrm>
          <a:solidFill>
            <a:schemeClr val="bg1">
              <a:alpha val="47000"/>
            </a:schemeClr>
          </a:solidFill>
        </p:spPr>
        <p:txBody>
          <a:bodyPr anchor="b"/>
          <a:lstStyle>
            <a:lvl1pPr algn="ctr">
              <a:defRPr sz="6000">
                <a:solidFill>
                  <a:srgbClr val="0C2342"/>
                </a:solidFill>
              </a:defRPr>
            </a:lvl1pPr>
          </a:lstStyle>
          <a:p>
            <a:r>
              <a:rPr lang="pt-BR" dirty="0"/>
              <a:t>Clique para editar o título Mestre</a:t>
            </a:r>
          </a:p>
        </p:txBody>
      </p:sp>
      <p:sp>
        <p:nvSpPr>
          <p:cNvPr id="3" name="Subtítulo 2">
            <a:extLst>
              <a:ext uri="{FF2B5EF4-FFF2-40B4-BE49-F238E27FC236}">
                <a16:creationId xmlns:a16="http://schemas.microsoft.com/office/drawing/2014/main" id="{E1633A5C-2ED7-F24E-B940-CDE0C455A413}"/>
              </a:ext>
            </a:extLst>
          </p:cNvPr>
          <p:cNvSpPr>
            <a:spLocks noGrp="1"/>
          </p:cNvSpPr>
          <p:nvPr>
            <p:ph type="subTitle" idx="1"/>
          </p:nvPr>
        </p:nvSpPr>
        <p:spPr>
          <a:xfrm>
            <a:off x="1524000" y="3602038"/>
            <a:ext cx="9144000" cy="1655762"/>
          </a:xfrm>
          <a:solidFill>
            <a:schemeClr val="bg1">
              <a:alpha val="49000"/>
            </a:schemeClr>
          </a:solidFill>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sp>
        <p:nvSpPr>
          <p:cNvPr id="4" name="Espaço Reservado para Data 3">
            <a:extLst>
              <a:ext uri="{FF2B5EF4-FFF2-40B4-BE49-F238E27FC236}">
                <a16:creationId xmlns:a16="http://schemas.microsoft.com/office/drawing/2014/main" id="{11CA8E0A-BBBE-ED7D-2ABA-D3E5EF124856}"/>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5" name="Espaço Reservado para Rodapé 4">
            <a:extLst>
              <a:ext uri="{FF2B5EF4-FFF2-40B4-BE49-F238E27FC236}">
                <a16:creationId xmlns:a16="http://schemas.microsoft.com/office/drawing/2014/main" id="{4892F5CA-113D-7460-F203-A165BB2822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AD67A33-DD1A-7DFD-A633-733E634A9CCA}"/>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4738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AAA2B-5609-DC53-3642-B0E14B05807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FB11D44-EF41-D28E-3F68-F0F062CF104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AB3CD6-B193-ACC4-17DD-1A836E977A3E}"/>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5" name="Espaço Reservado para Rodapé 4">
            <a:extLst>
              <a:ext uri="{FF2B5EF4-FFF2-40B4-BE49-F238E27FC236}">
                <a16:creationId xmlns:a16="http://schemas.microsoft.com/office/drawing/2014/main" id="{C6E77051-19EF-ED79-A8AE-6075669495A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B7F2141-BDED-10B7-640B-022DDE8D4B36}"/>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5194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E3A0E7A-4631-D669-596D-C05B419AC96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C8EE6E0-92FB-E524-2C7D-10DAB64A54B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C3E123-2EC7-60C3-4A73-A24549BB1F21}"/>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5" name="Espaço Reservado para Rodapé 4">
            <a:extLst>
              <a:ext uri="{FF2B5EF4-FFF2-40B4-BE49-F238E27FC236}">
                <a16:creationId xmlns:a16="http://schemas.microsoft.com/office/drawing/2014/main" id="{2FC4B891-71B0-29EA-8FEA-D3EE7FE88AB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472E7FC-E601-9455-8A09-9325FF285DDF}"/>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27132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699C6-6167-B96D-F3D1-E2D9F5DC89DA}"/>
              </a:ext>
            </a:extLst>
          </p:cNvPr>
          <p:cNvSpPr>
            <a:spLocks noGrp="1"/>
          </p:cNvSpPr>
          <p:nvPr>
            <p:ph type="title"/>
          </p:nvPr>
        </p:nvSpPr>
        <p:spPr>
          <a:xfrm>
            <a:off x="838200" y="681037"/>
            <a:ext cx="10515600" cy="1325563"/>
          </a:xfrm>
        </p:spPr>
        <p:txBody>
          <a:bodyPr/>
          <a:lstStyle>
            <a:lvl1pPr>
              <a:defRPr>
                <a:solidFill>
                  <a:srgbClr val="0B233F"/>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5F551148-3B9E-2584-F9B3-135A7F3D5FF7}"/>
              </a:ext>
            </a:extLst>
          </p:cNvPr>
          <p:cNvSpPr>
            <a:spLocks noGrp="1"/>
          </p:cNvSpPr>
          <p:nvPr>
            <p:ph idx="1"/>
          </p:nvPr>
        </p:nvSpPr>
        <p:spPr>
          <a:solidFill>
            <a:schemeClr val="bg1">
              <a:alpha val="7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3F95C0E7-FF09-72EB-4332-D1E0696D102D}"/>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5" name="Espaço Reservado para Rodapé 4">
            <a:extLst>
              <a:ext uri="{FF2B5EF4-FFF2-40B4-BE49-F238E27FC236}">
                <a16:creationId xmlns:a16="http://schemas.microsoft.com/office/drawing/2014/main" id="{DA2A6B57-AA43-4631-95E9-FB032EF43E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5F32F89-74CA-CE09-5F5E-6CB29B300C31}"/>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812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8F116-B2BC-A486-0906-778006F79039}"/>
              </a:ext>
            </a:extLst>
          </p:cNvPr>
          <p:cNvSpPr>
            <a:spLocks noGrp="1"/>
          </p:cNvSpPr>
          <p:nvPr>
            <p:ph type="title"/>
          </p:nvPr>
        </p:nvSpPr>
        <p:spPr>
          <a:xfrm>
            <a:off x="831850" y="1709738"/>
            <a:ext cx="10515600" cy="2852737"/>
          </a:xfrm>
        </p:spPr>
        <p:txBody>
          <a:bodyPr anchor="b"/>
          <a:lstStyle>
            <a:lvl1pPr>
              <a:defRPr sz="6000">
                <a:solidFill>
                  <a:srgbClr val="0C2342"/>
                </a:solidFill>
              </a:defRPr>
            </a:lvl1pPr>
          </a:lstStyle>
          <a:p>
            <a:r>
              <a:rPr lang="pt-BR" dirty="0"/>
              <a:t>Clique para editar o título Mestre</a:t>
            </a:r>
          </a:p>
        </p:txBody>
      </p:sp>
      <p:sp>
        <p:nvSpPr>
          <p:cNvPr id="3" name="Espaço Reservado para Texto 2">
            <a:extLst>
              <a:ext uri="{FF2B5EF4-FFF2-40B4-BE49-F238E27FC236}">
                <a16:creationId xmlns:a16="http://schemas.microsoft.com/office/drawing/2014/main" id="{1A2DE913-D2E5-F52F-845B-95FC8513B6C8}"/>
              </a:ext>
            </a:extLst>
          </p:cNvPr>
          <p:cNvSpPr>
            <a:spLocks noGrp="1"/>
          </p:cNvSpPr>
          <p:nvPr>
            <p:ph type="body" idx="1"/>
          </p:nvPr>
        </p:nvSpPr>
        <p:spPr>
          <a:xfrm>
            <a:off x="831850" y="4589463"/>
            <a:ext cx="10515600" cy="1500187"/>
          </a:xfrm>
          <a:solidFill>
            <a:schemeClr val="bg1">
              <a:alpha val="18000"/>
            </a:schemeClr>
          </a:solidFill>
        </p:spPr>
        <p:txBody>
          <a:bodyPr/>
          <a:lstStyle>
            <a:lvl1pPr marL="0" indent="0">
              <a:buNone/>
              <a:defRPr sz="2400">
                <a:solidFill>
                  <a:srgbClr val="0C234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C284E4B-2476-CE2C-5D5B-52770AB75B82}"/>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5" name="Espaço Reservado para Rodapé 4">
            <a:extLst>
              <a:ext uri="{FF2B5EF4-FFF2-40B4-BE49-F238E27FC236}">
                <a16:creationId xmlns:a16="http://schemas.microsoft.com/office/drawing/2014/main" id="{7FE8FECE-A252-D22F-B9AB-2CE7F045458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8C55A3C-28BE-F91F-5D4F-9EF769A455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99843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98283A-799D-3223-274E-990E93374A3C}"/>
              </a:ext>
            </a:extLst>
          </p:cNvPr>
          <p:cNvSpPr>
            <a:spLocks noGrp="1"/>
          </p:cNvSpPr>
          <p:nvPr>
            <p:ph type="title"/>
          </p:nvPr>
        </p:nvSpPr>
        <p:spPr>
          <a:xfrm>
            <a:off x="838200" y="681037"/>
            <a:ext cx="10515600" cy="1325563"/>
          </a:xfrm>
        </p:spPr>
        <p:txBody>
          <a:bodyPr/>
          <a:lstStyle>
            <a:lvl1pPr>
              <a:defRPr>
                <a:solidFill>
                  <a:srgbClr val="0C2342"/>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CEFEF5CC-E4D5-A79A-3435-837AEE2B38A3}"/>
              </a:ext>
            </a:extLst>
          </p:cNvPr>
          <p:cNvSpPr>
            <a:spLocks noGrp="1"/>
          </p:cNvSpPr>
          <p:nvPr>
            <p:ph sz="half" idx="1"/>
          </p:nvPr>
        </p:nvSpPr>
        <p:spPr>
          <a:xfrm>
            <a:off x="838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a:extLst>
              <a:ext uri="{FF2B5EF4-FFF2-40B4-BE49-F238E27FC236}">
                <a16:creationId xmlns:a16="http://schemas.microsoft.com/office/drawing/2014/main" id="{E1B75CC1-321C-46F2-D1B8-2F31DD1EF64E}"/>
              </a:ext>
            </a:extLst>
          </p:cNvPr>
          <p:cNvSpPr>
            <a:spLocks noGrp="1"/>
          </p:cNvSpPr>
          <p:nvPr>
            <p:ph sz="half" idx="2"/>
          </p:nvPr>
        </p:nvSpPr>
        <p:spPr>
          <a:xfrm>
            <a:off x="6172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4">
            <a:extLst>
              <a:ext uri="{FF2B5EF4-FFF2-40B4-BE49-F238E27FC236}">
                <a16:creationId xmlns:a16="http://schemas.microsoft.com/office/drawing/2014/main" id="{588104CB-EEFA-FB6F-1D8F-63FF2F93DFE6}"/>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6" name="Espaço Reservado para Rodapé 5">
            <a:extLst>
              <a:ext uri="{FF2B5EF4-FFF2-40B4-BE49-F238E27FC236}">
                <a16:creationId xmlns:a16="http://schemas.microsoft.com/office/drawing/2014/main" id="{0F150189-76E6-804A-A58D-17C3A5F4E63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242C353-D14E-B424-AD59-919347BD566E}"/>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8294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E56F9-70ED-764B-A60E-7CD502AF5EBB}"/>
              </a:ext>
            </a:extLst>
          </p:cNvPr>
          <p:cNvSpPr>
            <a:spLocks noGrp="1"/>
          </p:cNvSpPr>
          <p:nvPr>
            <p:ph type="title"/>
          </p:nvPr>
        </p:nvSpPr>
        <p:spPr>
          <a:xfrm>
            <a:off x="827088" y="661377"/>
            <a:ext cx="10515600" cy="1325563"/>
          </a:xfrm>
        </p:spPr>
        <p:txBody>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27001727-529D-7DD8-EF63-1CBF92949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E869AC5-8F8A-5BE4-459E-CD26B47A283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D0BBFE8-D50B-F5E5-380F-26FA4FEC8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30F9F57-9CB9-3ED1-75ED-05B2327C48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8E6E5DF-B7CA-BB69-409D-3F9962E79D88}"/>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8" name="Espaço Reservado para Rodapé 7">
            <a:extLst>
              <a:ext uri="{FF2B5EF4-FFF2-40B4-BE49-F238E27FC236}">
                <a16:creationId xmlns:a16="http://schemas.microsoft.com/office/drawing/2014/main" id="{C0AE13A9-0CBA-EB1C-C4D3-BD14ECD319B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F5FE3474-0686-8F78-335B-E66B54532057}"/>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9230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18340-868C-2C34-0C49-BF0993DDED3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9CFE7F4-8F6C-7C93-EA5D-65700B57F063}"/>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4" name="Espaço Reservado para Rodapé 3">
            <a:extLst>
              <a:ext uri="{FF2B5EF4-FFF2-40B4-BE49-F238E27FC236}">
                <a16:creationId xmlns:a16="http://schemas.microsoft.com/office/drawing/2014/main" id="{FF3D936A-693B-5491-0B53-45ACE1DF954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3A97424-DA7A-57F0-439E-D66424AD5C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74371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D399CD9-0248-BD48-19E3-DBFD5B923F45}"/>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3" name="Espaço Reservado para Rodapé 2">
            <a:extLst>
              <a:ext uri="{FF2B5EF4-FFF2-40B4-BE49-F238E27FC236}">
                <a16:creationId xmlns:a16="http://schemas.microsoft.com/office/drawing/2014/main" id="{56D5284F-E431-EC75-38EA-6E90314A5AE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D9E294A-FF84-7728-64A4-82287D146BAD}"/>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25324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F9F54-0B1E-07C2-42C6-0A796A2022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9FD64FB-F5EF-7FBF-2DD0-AEBEB8D61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7D8ED09-AA1E-267C-629B-5653A4488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8D459DF-CF82-39F2-9F2C-10B19463CF3B}"/>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6" name="Espaço Reservado para Rodapé 5">
            <a:extLst>
              <a:ext uri="{FF2B5EF4-FFF2-40B4-BE49-F238E27FC236}">
                <a16:creationId xmlns:a16="http://schemas.microsoft.com/office/drawing/2014/main" id="{40C91952-D97B-6D3C-6F0D-CE7DB9B3716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F90E08B-F15B-8D83-1BA8-D0AB35A7D59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97900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E4DD7-F45D-0CCC-9C1A-2B5BB6C5BC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246B81C-79D7-92D4-8BFD-91811F9D7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524B409-3477-CDFF-0D71-CC6CD7481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21D01DA-BCB4-0F14-8F03-9CECA7EC4181}"/>
              </a:ext>
            </a:extLst>
          </p:cNvPr>
          <p:cNvSpPr>
            <a:spLocks noGrp="1"/>
          </p:cNvSpPr>
          <p:nvPr>
            <p:ph type="dt" sz="half" idx="10"/>
          </p:nvPr>
        </p:nvSpPr>
        <p:spPr/>
        <p:txBody>
          <a:bodyPr/>
          <a:lstStyle/>
          <a:p>
            <a:fld id="{6443086A-F014-46A4-8149-43AF3A34B26F}" type="datetimeFigureOut">
              <a:rPr lang="pt-BR" smtClean="0"/>
              <a:t>06/12/2022</a:t>
            </a:fld>
            <a:endParaRPr lang="pt-BR"/>
          </a:p>
        </p:txBody>
      </p:sp>
      <p:sp>
        <p:nvSpPr>
          <p:cNvPr id="6" name="Espaço Reservado para Rodapé 5">
            <a:extLst>
              <a:ext uri="{FF2B5EF4-FFF2-40B4-BE49-F238E27FC236}">
                <a16:creationId xmlns:a16="http://schemas.microsoft.com/office/drawing/2014/main" id="{350989F1-9D25-73D7-28CC-34B35F9AF8C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A3EF11E-E18C-0021-4BFD-5C66863D6DA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72479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45E10AE-DE31-7BFB-3D98-6E0E01A10451}"/>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69F0DD0-A071-F5B8-70EA-4D5B0039F319}"/>
              </a:ext>
            </a:extLst>
          </p:cNvPr>
          <p:cNvSpPr>
            <a:spLocks noGrp="1"/>
          </p:cNvSpPr>
          <p:nvPr>
            <p:ph type="body" idx="1"/>
          </p:nvPr>
        </p:nvSpPr>
        <p:spPr>
          <a:xfrm>
            <a:off x="838200" y="1825625"/>
            <a:ext cx="10515600" cy="4351338"/>
          </a:xfrm>
          <a:prstGeom prst="rect">
            <a:avLst/>
          </a:prstGeom>
          <a:solidFill>
            <a:schemeClr val="bg1">
              <a:alpha val="54000"/>
            </a:schemeClr>
          </a:solidFill>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460B94AE-054E-E6E3-B08D-3C524D9E7B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3086A-F014-46A4-8149-43AF3A34B26F}" type="datetimeFigureOut">
              <a:rPr lang="pt-BR" smtClean="0"/>
              <a:t>06/12/2022</a:t>
            </a:fld>
            <a:endParaRPr lang="pt-BR"/>
          </a:p>
        </p:txBody>
      </p:sp>
      <p:sp>
        <p:nvSpPr>
          <p:cNvPr id="5" name="Espaço Reservado para Rodapé 4">
            <a:extLst>
              <a:ext uri="{FF2B5EF4-FFF2-40B4-BE49-F238E27FC236}">
                <a16:creationId xmlns:a16="http://schemas.microsoft.com/office/drawing/2014/main" id="{8D42742E-872B-CD29-F097-B8FB9626B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D742C15F-A720-A04D-F684-267B334B6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DC0EC-6908-4C41-9A73-E4F37BF7A866}" type="slidenum">
              <a:rPr lang="pt-BR" smtClean="0"/>
              <a:t>‹nº›</a:t>
            </a:fld>
            <a:endParaRPr lang="pt-BR"/>
          </a:p>
        </p:txBody>
      </p:sp>
    </p:spTree>
    <p:extLst>
      <p:ext uri="{BB962C8B-B14F-4D97-AF65-F5344CB8AC3E}">
        <p14:creationId xmlns:p14="http://schemas.microsoft.com/office/powerpoint/2010/main" val="211070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C234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planalto.gov.br/ccivil_03/LEIS/L6404consol.htm#art195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planalto.gov.br/ccivil_03/_Ato2011-2014/2014/Lei/L12973.htm#art119" TargetMode="External"/><Relationship Id="rId2" Type="http://schemas.openxmlformats.org/officeDocument/2006/relationships/hyperlink" Target="http://www.planalto.gov.br/ccivil_03/LEIS/L6404consol.htm#art195a" TargetMode="External"/><Relationship Id="rId1" Type="http://schemas.openxmlformats.org/officeDocument/2006/relationships/slideLayout" Target="../slideLayouts/slideLayout2.xml"/><Relationship Id="rId5" Type="http://schemas.openxmlformats.org/officeDocument/2006/relationships/hyperlink" Target="http://www.planalto.gov.br/ccivil_03/LEIS/LCP/Lcp160.htm#art9." TargetMode="External"/><Relationship Id="rId4" Type="http://schemas.openxmlformats.org/officeDocument/2006/relationships/hyperlink" Target="http://www.planalto.gov.br/ccivil_03/Constituicao/Constituicao.htm#art155ii"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lanalto.gov.br/ccivil_03/decreto-lei/Del1730.htm#art8" TargetMode="External"/><Relationship Id="rId2" Type="http://schemas.openxmlformats.org/officeDocument/2006/relationships/hyperlink" Target="https://www.planalto.gov.br/ccivil_03/decreto-lei/Del1730.htm#art1vii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FEBC8-E457-4652-7443-F902D934C149}"/>
              </a:ext>
            </a:extLst>
          </p:cNvPr>
          <p:cNvSpPr>
            <a:spLocks noGrp="1"/>
          </p:cNvSpPr>
          <p:nvPr>
            <p:ph type="ctrTitle"/>
          </p:nvPr>
        </p:nvSpPr>
        <p:spPr>
          <a:xfrm>
            <a:off x="1524000" y="1041400"/>
            <a:ext cx="9144000" cy="2387600"/>
          </a:xfrm>
        </p:spPr>
        <p:txBody>
          <a:bodyPr>
            <a:normAutofit fontScale="90000"/>
          </a:bodyPr>
          <a:lstStyle/>
          <a:p>
            <a:r>
              <a:rPr lang="pt-BR" dirty="0"/>
              <a:t>Subvenção para investimentos e a LC 160/2017	</a:t>
            </a:r>
          </a:p>
        </p:txBody>
      </p:sp>
      <p:sp>
        <p:nvSpPr>
          <p:cNvPr id="3" name="Subtítulo 2">
            <a:extLst>
              <a:ext uri="{FF2B5EF4-FFF2-40B4-BE49-F238E27FC236}">
                <a16:creationId xmlns:a16="http://schemas.microsoft.com/office/drawing/2014/main" id="{432CE946-027A-C608-966E-4102197DA282}"/>
              </a:ext>
            </a:extLst>
          </p:cNvPr>
          <p:cNvSpPr>
            <a:spLocks noGrp="1"/>
          </p:cNvSpPr>
          <p:nvPr>
            <p:ph type="subTitle" idx="1"/>
          </p:nvPr>
        </p:nvSpPr>
        <p:spPr>
          <a:xfrm>
            <a:off x="1524000" y="4094407"/>
            <a:ext cx="9144000" cy="1655762"/>
          </a:xfrm>
        </p:spPr>
        <p:txBody>
          <a:bodyPr>
            <a:normAutofit/>
          </a:bodyPr>
          <a:lstStyle/>
          <a:p>
            <a:r>
              <a:rPr lang="pt-BR" sz="4400" b="1" i="1" dirty="0">
                <a:solidFill>
                  <a:srgbClr val="0C2342"/>
                </a:solidFill>
                <a:latin typeface="+mj-lt"/>
                <a:ea typeface="+mj-ea"/>
                <a:cs typeface="+mj-cs"/>
              </a:rPr>
              <a:t>Eduardo Perez Salusse</a:t>
            </a:r>
          </a:p>
          <a:p>
            <a:r>
              <a:rPr lang="pt-BR" sz="3000" b="1" i="1" dirty="0">
                <a:solidFill>
                  <a:srgbClr val="0C2342"/>
                </a:solidFill>
                <a:latin typeface="+mj-lt"/>
                <a:ea typeface="+mj-ea"/>
                <a:cs typeface="+mj-cs"/>
              </a:rPr>
              <a:t>Doutor pela PUC/SP. Mestre pela FGV/SP. Professor do IBET</a:t>
            </a:r>
          </a:p>
        </p:txBody>
      </p:sp>
    </p:spTree>
    <p:extLst>
      <p:ext uri="{BB962C8B-B14F-4D97-AF65-F5344CB8AC3E}">
        <p14:creationId xmlns:p14="http://schemas.microsoft.com/office/powerpoint/2010/main" val="26290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DE2255-3492-0569-4F93-32B52D1E90E7}"/>
              </a:ext>
            </a:extLst>
          </p:cNvPr>
          <p:cNvSpPr>
            <a:spLocks noGrp="1"/>
          </p:cNvSpPr>
          <p:nvPr>
            <p:ph type="title"/>
          </p:nvPr>
        </p:nvSpPr>
        <p:spPr/>
        <p:txBody>
          <a:bodyPr>
            <a:normAutofit/>
          </a:bodyPr>
          <a:lstStyle/>
          <a:p>
            <a:pPr algn="ctr"/>
            <a:r>
              <a:rPr lang="pt-BR" sz="3600" b="1" dirty="0">
                <a:solidFill>
                  <a:srgbClr val="000000"/>
                </a:solidFill>
                <a:effectLst/>
                <a:ea typeface="Arial" panose="020B0604020202020204" pitchFamily="34" charset="0"/>
              </a:rPr>
              <a:t>Solução de Consulta nº 02, de 09 de janeiro de 2004</a:t>
            </a:r>
            <a:endParaRPr lang="pt-BR" sz="7200" b="1" dirty="0"/>
          </a:p>
        </p:txBody>
      </p:sp>
      <p:sp>
        <p:nvSpPr>
          <p:cNvPr id="3" name="Espaço Reservado para Conteúdo 2">
            <a:extLst>
              <a:ext uri="{FF2B5EF4-FFF2-40B4-BE49-F238E27FC236}">
                <a16:creationId xmlns:a16="http://schemas.microsoft.com/office/drawing/2014/main" id="{FC2ACC56-B8D7-A51E-D5BE-D0CF34226C11}"/>
              </a:ext>
            </a:extLst>
          </p:cNvPr>
          <p:cNvSpPr>
            <a:spLocks noGrp="1"/>
          </p:cNvSpPr>
          <p:nvPr>
            <p:ph idx="1"/>
          </p:nvPr>
        </p:nvSpPr>
        <p:spPr>
          <a:xfrm>
            <a:off x="838200" y="1825625"/>
            <a:ext cx="7160581" cy="4351338"/>
          </a:xfrm>
        </p:spPr>
        <p:txBody>
          <a:bodyPr>
            <a:normAutofit/>
          </a:bodyPr>
          <a:lstStyle/>
          <a:p>
            <a:pPr marL="0" indent="0" algn="just">
              <a:lnSpc>
                <a:spcPct val="107000"/>
              </a:lnSpc>
              <a:spcAft>
                <a:spcPts val="800"/>
              </a:spcAft>
              <a:buNone/>
            </a:pPr>
            <a:r>
              <a:rPr lang="pt-BR" sz="2000" dirty="0">
                <a:solidFill>
                  <a:srgbClr val="000000"/>
                </a:solidFill>
                <a:effectLst/>
                <a:latin typeface="Arial" panose="020B0604020202020204" pitchFamily="34" charset="0"/>
                <a:ea typeface="Arial" panose="020B0604020202020204" pitchFamily="34" charset="0"/>
              </a:rPr>
              <a:t>ASSUNTO: Contribuição Social sobre o Lucro Líquido - CSLL</a:t>
            </a:r>
            <a:endParaRPr lang="pt-BR" sz="2000" dirty="0">
              <a:effectLst/>
              <a:latin typeface="Calibri" panose="020F0502020204030204" pitchFamily="34" charset="0"/>
              <a:ea typeface="Calibri" panose="020F0502020204030204" pitchFamily="34" charset="0"/>
            </a:endParaRPr>
          </a:p>
          <a:p>
            <a:pPr marL="0" indent="0" algn="just">
              <a:buNone/>
            </a:pPr>
            <a:r>
              <a:rPr lang="pt-BR" sz="2000" dirty="0">
                <a:solidFill>
                  <a:srgbClr val="000000"/>
                </a:solidFill>
                <a:effectLst/>
                <a:latin typeface="Arial" panose="020B0604020202020204" pitchFamily="34" charset="0"/>
                <a:ea typeface="Arial" panose="020B0604020202020204" pitchFamily="34" charset="0"/>
              </a:rPr>
              <a:t>EMENTA: SUBVENÇÃO PARA INVESTIMENTO. BENEFÍCIO FISCAL. ISENÇÃO OU REDUÇÃO DE ICMS. INEXISTÊNCIA DE </a:t>
            </a:r>
            <a:r>
              <a:rPr lang="pt-BR" sz="2000" b="1" u="sng" dirty="0">
                <a:solidFill>
                  <a:srgbClr val="000000"/>
                </a:solidFill>
                <a:effectLst/>
                <a:latin typeface="Arial" panose="020B0604020202020204" pitchFamily="34" charset="0"/>
                <a:ea typeface="Arial" panose="020B0604020202020204" pitchFamily="34" charset="0"/>
              </a:rPr>
              <a:t>VINCULAÇÃO E SINCRONISMO</a:t>
            </a:r>
            <a:r>
              <a:rPr lang="pt-BR" sz="2000" dirty="0">
                <a:solidFill>
                  <a:srgbClr val="000000"/>
                </a:solidFill>
                <a:effectLst/>
                <a:latin typeface="Arial" panose="020B0604020202020204" pitchFamily="34" charset="0"/>
                <a:ea typeface="Arial" panose="020B0604020202020204" pitchFamily="34" charset="0"/>
              </a:rPr>
              <a:t>. DESCARACTERIZAÇÃO. Os valores correspondentes ao benefício fiscal de isenção ou redução de ICMS que não possuam vinculação com a aplicação específica dos recursos em bens ou direitos referentes à implantação ou expansão de empreendimento econômico não se caracterizam como subvenção para investimento, devendo ser computados na determinação do Lucro Real. DISPOSITIVOS LEGAIS: </a:t>
            </a:r>
            <a:r>
              <a:rPr lang="pt-BR" sz="2000" dirty="0" err="1">
                <a:solidFill>
                  <a:srgbClr val="000000"/>
                </a:solidFill>
                <a:effectLst/>
                <a:latin typeface="Arial" panose="020B0604020202020204" pitchFamily="34" charset="0"/>
                <a:ea typeface="Arial" panose="020B0604020202020204" pitchFamily="34" charset="0"/>
              </a:rPr>
              <a:t>arts</a:t>
            </a:r>
            <a:r>
              <a:rPr lang="pt-BR" sz="2000" dirty="0">
                <a:solidFill>
                  <a:srgbClr val="000000"/>
                </a:solidFill>
                <a:effectLst/>
                <a:latin typeface="Arial" panose="020B0604020202020204" pitchFamily="34" charset="0"/>
                <a:ea typeface="Arial" panose="020B0604020202020204" pitchFamily="34" charset="0"/>
              </a:rPr>
              <a:t>. 392 e 443 do RIR, de 1999; e Parecer Normativo CST nº 112/78</a:t>
            </a:r>
            <a:endParaRPr lang="pt-BR" sz="3200" dirty="0"/>
          </a:p>
        </p:txBody>
      </p:sp>
      <p:sp>
        <p:nvSpPr>
          <p:cNvPr id="6" name="Texto Explicativo: Seta para a Esquerda 5">
            <a:extLst>
              <a:ext uri="{FF2B5EF4-FFF2-40B4-BE49-F238E27FC236}">
                <a16:creationId xmlns:a16="http://schemas.microsoft.com/office/drawing/2014/main" id="{15D81174-040F-9BF5-A2F3-CAAFB3B63D99}"/>
              </a:ext>
            </a:extLst>
          </p:cNvPr>
          <p:cNvSpPr/>
          <p:nvPr/>
        </p:nvSpPr>
        <p:spPr>
          <a:xfrm>
            <a:off x="8700117" y="2148395"/>
            <a:ext cx="3178205" cy="2618913"/>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Exigia a efetiva e específica aplicação da subvenção, com a vinculação e o sincronismo entre o benefícios e a aplicação dos recursos</a:t>
            </a:r>
          </a:p>
        </p:txBody>
      </p:sp>
    </p:spTree>
    <p:extLst>
      <p:ext uri="{BB962C8B-B14F-4D97-AF65-F5344CB8AC3E}">
        <p14:creationId xmlns:p14="http://schemas.microsoft.com/office/powerpoint/2010/main" val="1516808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CAD00A-1DC4-E193-F0A5-270E1AD9C9E4}"/>
              </a:ext>
            </a:extLst>
          </p:cNvPr>
          <p:cNvSpPr>
            <a:spLocks noGrp="1"/>
          </p:cNvSpPr>
          <p:nvPr>
            <p:ph type="title"/>
          </p:nvPr>
        </p:nvSpPr>
        <p:spPr>
          <a:xfrm>
            <a:off x="105877" y="634272"/>
            <a:ext cx="11874771" cy="1325563"/>
          </a:xfrm>
        </p:spPr>
        <p:txBody>
          <a:bodyPr>
            <a:normAutofit/>
          </a:bodyPr>
          <a:lstStyle/>
          <a:p>
            <a:pPr algn="ctr"/>
            <a:r>
              <a:rPr lang="pt-BR" sz="4000" b="1" dirty="0"/>
              <a:t>Lei 12.973/14</a:t>
            </a:r>
          </a:p>
        </p:txBody>
      </p:sp>
      <p:sp>
        <p:nvSpPr>
          <p:cNvPr id="3" name="Espaço Reservado para Conteúdo 2">
            <a:extLst>
              <a:ext uri="{FF2B5EF4-FFF2-40B4-BE49-F238E27FC236}">
                <a16:creationId xmlns:a16="http://schemas.microsoft.com/office/drawing/2014/main" id="{EB6A0BEB-A00C-43F9-24F9-D3DF56B677A2}"/>
              </a:ext>
            </a:extLst>
          </p:cNvPr>
          <p:cNvSpPr>
            <a:spLocks noGrp="1"/>
          </p:cNvSpPr>
          <p:nvPr>
            <p:ph idx="1"/>
          </p:nvPr>
        </p:nvSpPr>
        <p:spPr>
          <a:xfrm>
            <a:off x="211351" y="1584992"/>
            <a:ext cx="8624641" cy="4344169"/>
          </a:xfrm>
        </p:spPr>
        <p:txBody>
          <a:bodyPr>
            <a:noAutofit/>
          </a:bodyPr>
          <a:lstStyle/>
          <a:p>
            <a:pPr marL="0" indent="0" algn="just">
              <a:buNone/>
            </a:pPr>
            <a:r>
              <a:rPr lang="pt-BR" sz="3200" b="0" i="0" dirty="0">
                <a:solidFill>
                  <a:srgbClr val="000000"/>
                </a:solidFill>
                <a:effectLst/>
              </a:rPr>
              <a:t>Art. 30</a:t>
            </a:r>
            <a:r>
              <a:rPr lang="pt-BR" sz="3200" b="1" i="0" dirty="0">
                <a:solidFill>
                  <a:srgbClr val="000000"/>
                </a:solidFill>
                <a:effectLst/>
              </a:rPr>
              <a:t>. As subvenções para investimento</a:t>
            </a:r>
            <a:r>
              <a:rPr lang="pt-BR" sz="3200" b="0" i="0" dirty="0">
                <a:solidFill>
                  <a:srgbClr val="000000"/>
                </a:solidFill>
                <a:effectLst/>
              </a:rPr>
              <a:t>, </a:t>
            </a:r>
            <a:r>
              <a:rPr lang="pt-BR" sz="3200" b="1" i="0" dirty="0">
                <a:solidFill>
                  <a:srgbClr val="000000"/>
                </a:solidFill>
                <a:effectLst/>
              </a:rPr>
              <a:t>inclusive mediante isenção ou redução de impostos</a:t>
            </a:r>
            <a:r>
              <a:rPr lang="pt-BR" sz="3200" b="0" i="0" dirty="0">
                <a:solidFill>
                  <a:srgbClr val="000000"/>
                </a:solidFill>
                <a:effectLst/>
              </a:rPr>
              <a:t>, concedidas </a:t>
            </a:r>
            <a:r>
              <a:rPr lang="pt-BR" sz="3200" b="1" i="0" dirty="0">
                <a:solidFill>
                  <a:srgbClr val="000000"/>
                </a:solidFill>
                <a:effectLst/>
              </a:rPr>
              <a:t>como estímulo à implantação ou expansão de empreendimentos econômicos e as doações feitas pelo poder público não serão computadas na determinação do lucro real</a:t>
            </a:r>
            <a:r>
              <a:rPr lang="pt-BR" sz="3200" b="0" i="0" dirty="0">
                <a:solidFill>
                  <a:srgbClr val="000000"/>
                </a:solidFill>
                <a:effectLst/>
              </a:rPr>
              <a:t>, </a:t>
            </a:r>
            <a:r>
              <a:rPr lang="pt-BR" sz="3200" b="0" i="0" u="sng" dirty="0">
                <a:solidFill>
                  <a:srgbClr val="000000"/>
                </a:solidFill>
                <a:effectLst/>
              </a:rPr>
              <a:t>desde que</a:t>
            </a:r>
            <a:r>
              <a:rPr lang="pt-BR" sz="3200" b="0" i="0" dirty="0">
                <a:solidFill>
                  <a:srgbClr val="000000"/>
                </a:solidFill>
                <a:effectLst/>
              </a:rPr>
              <a:t> </a:t>
            </a:r>
            <a:r>
              <a:rPr lang="pt-BR" sz="3200" b="1" i="0" dirty="0">
                <a:solidFill>
                  <a:srgbClr val="000000"/>
                </a:solidFill>
                <a:effectLst/>
              </a:rPr>
              <a:t>seja registrada em reserva de lucros</a:t>
            </a:r>
            <a:r>
              <a:rPr lang="pt-BR" sz="3200" b="0" i="0" dirty="0">
                <a:solidFill>
                  <a:srgbClr val="000000"/>
                </a:solidFill>
                <a:effectLst/>
              </a:rPr>
              <a:t> a que se refere o </a:t>
            </a:r>
            <a:r>
              <a:rPr lang="pt-BR" sz="3200" b="0" i="0" dirty="0">
                <a:solidFill>
                  <a:srgbClr val="000000"/>
                </a:solidFill>
                <a:effectLst/>
                <a:hlinkClick r:id="rId2"/>
              </a:rPr>
              <a:t>art. 195-A da Lei nº 6.404, de 15 de dezembro de 1976</a:t>
            </a:r>
            <a:r>
              <a:rPr lang="pt-BR" sz="3200" b="0" i="0" u="sng" dirty="0">
                <a:solidFill>
                  <a:srgbClr val="000000"/>
                </a:solidFill>
                <a:effectLst/>
                <a:hlinkClick r:id="rId2"/>
              </a:rPr>
              <a:t>, </a:t>
            </a:r>
            <a:r>
              <a:rPr lang="pt-BR" sz="3200" b="0" i="0" dirty="0">
                <a:solidFill>
                  <a:srgbClr val="000000"/>
                </a:solidFill>
                <a:effectLst/>
              </a:rPr>
              <a:t>que somente poderá ser utilizada para: </a:t>
            </a:r>
          </a:p>
          <a:p>
            <a:endParaRPr lang="pt-BR" sz="3200" dirty="0"/>
          </a:p>
          <a:p>
            <a:endParaRPr lang="pt-BR" sz="3200" dirty="0"/>
          </a:p>
        </p:txBody>
      </p:sp>
      <p:sp>
        <p:nvSpPr>
          <p:cNvPr id="4" name="Texto Explicativo: Seta para a Esquerda 3">
            <a:extLst>
              <a:ext uri="{FF2B5EF4-FFF2-40B4-BE49-F238E27FC236}">
                <a16:creationId xmlns:a16="http://schemas.microsoft.com/office/drawing/2014/main" id="{F69BA6AE-1C2D-7718-3BBD-0D9D91E5E872}"/>
              </a:ext>
            </a:extLst>
          </p:cNvPr>
          <p:cNvSpPr/>
          <p:nvPr/>
        </p:nvSpPr>
        <p:spPr>
          <a:xfrm>
            <a:off x="8835992" y="1501541"/>
            <a:ext cx="3236493" cy="1969945"/>
          </a:xfrm>
          <a:prstGeom prst="leftArrowCallout">
            <a:avLst>
              <a:gd name="adj1" fmla="val 25000"/>
              <a:gd name="adj2" fmla="val 25000"/>
              <a:gd name="adj3" fmla="val 25000"/>
              <a:gd name="adj4" fmla="val 78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800" dirty="0">
                <a:solidFill>
                  <a:schemeClr val="bg1"/>
                </a:solidFill>
                <a:effectLst/>
                <a:ea typeface="Calibri" panose="020F0502020204030204" pitchFamily="34" charset="0"/>
              </a:rPr>
              <a:t>Distinguiu a subvenções de custeio (tributáveis) da subvenção de investimento (não tributáveis), incluindo (atípicas subvenções) renúncias fiscais</a:t>
            </a:r>
            <a:endParaRPr lang="pt-BR" dirty="0">
              <a:solidFill>
                <a:schemeClr val="bg1"/>
              </a:solidFill>
            </a:endParaRPr>
          </a:p>
        </p:txBody>
      </p:sp>
      <p:sp>
        <p:nvSpPr>
          <p:cNvPr id="8" name="Texto Explicativo: Seta para a Esquerda 7">
            <a:extLst>
              <a:ext uri="{FF2B5EF4-FFF2-40B4-BE49-F238E27FC236}">
                <a16:creationId xmlns:a16="http://schemas.microsoft.com/office/drawing/2014/main" id="{1AC017F2-5762-5D88-63B7-BF0FC803A4D3}"/>
              </a:ext>
            </a:extLst>
          </p:cNvPr>
          <p:cNvSpPr/>
          <p:nvPr/>
        </p:nvSpPr>
        <p:spPr>
          <a:xfrm>
            <a:off x="8835992" y="3709711"/>
            <a:ext cx="3236493" cy="1812199"/>
          </a:xfrm>
          <a:prstGeom prst="leftArrowCallout">
            <a:avLst>
              <a:gd name="adj1" fmla="val 25000"/>
              <a:gd name="adj2" fmla="val 25000"/>
              <a:gd name="adj3" fmla="val 25000"/>
              <a:gd name="adj4" fmla="val 797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Traz requisitos: implantação/expansão de investimentos; e registro em reserva de lucros</a:t>
            </a:r>
          </a:p>
          <a:p>
            <a:pPr algn="ctr"/>
            <a:endParaRPr lang="pt-BR" dirty="0"/>
          </a:p>
          <a:p>
            <a:pPr algn="ctr"/>
            <a:r>
              <a:rPr lang="pt-BR" dirty="0"/>
              <a:t>Finalidade ou requisito?</a:t>
            </a:r>
          </a:p>
        </p:txBody>
      </p:sp>
    </p:spTree>
    <p:extLst>
      <p:ext uri="{BB962C8B-B14F-4D97-AF65-F5344CB8AC3E}">
        <p14:creationId xmlns:p14="http://schemas.microsoft.com/office/powerpoint/2010/main" val="1093105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CAD00A-1DC4-E193-F0A5-270E1AD9C9E4}"/>
              </a:ext>
            </a:extLst>
          </p:cNvPr>
          <p:cNvSpPr>
            <a:spLocks noGrp="1"/>
          </p:cNvSpPr>
          <p:nvPr>
            <p:ph type="title"/>
          </p:nvPr>
        </p:nvSpPr>
        <p:spPr>
          <a:xfrm>
            <a:off x="105877" y="634272"/>
            <a:ext cx="11874771" cy="1325563"/>
          </a:xfrm>
        </p:spPr>
        <p:txBody>
          <a:bodyPr>
            <a:normAutofit/>
          </a:bodyPr>
          <a:lstStyle/>
          <a:p>
            <a:pPr algn="ctr"/>
            <a:r>
              <a:rPr lang="pt-BR" sz="4000" b="1" dirty="0"/>
              <a:t>Lei Complementar 160, de 2017 (altera a Lei 12.973/14)</a:t>
            </a:r>
          </a:p>
        </p:txBody>
      </p:sp>
      <p:sp>
        <p:nvSpPr>
          <p:cNvPr id="3" name="Espaço Reservado para Conteúdo 2">
            <a:extLst>
              <a:ext uri="{FF2B5EF4-FFF2-40B4-BE49-F238E27FC236}">
                <a16:creationId xmlns:a16="http://schemas.microsoft.com/office/drawing/2014/main" id="{EB6A0BEB-A00C-43F9-24F9-D3DF56B677A2}"/>
              </a:ext>
            </a:extLst>
          </p:cNvPr>
          <p:cNvSpPr>
            <a:spLocks noGrp="1"/>
          </p:cNvSpPr>
          <p:nvPr>
            <p:ph idx="1"/>
          </p:nvPr>
        </p:nvSpPr>
        <p:spPr>
          <a:xfrm>
            <a:off x="211351" y="1584993"/>
            <a:ext cx="8710061" cy="3266408"/>
          </a:xfrm>
        </p:spPr>
        <p:txBody>
          <a:bodyPr>
            <a:noAutofit/>
          </a:bodyPr>
          <a:lstStyle/>
          <a:p>
            <a:pPr marL="0" indent="0" algn="just">
              <a:buNone/>
            </a:pPr>
            <a:r>
              <a:rPr lang="pt-BR" sz="2000" b="0" i="0" dirty="0">
                <a:solidFill>
                  <a:srgbClr val="000000"/>
                </a:solidFill>
                <a:effectLst/>
              </a:rPr>
              <a:t>Art. 30</a:t>
            </a:r>
            <a:r>
              <a:rPr lang="pt-BR" sz="2000" b="1" i="0" dirty="0">
                <a:solidFill>
                  <a:srgbClr val="000000"/>
                </a:solidFill>
                <a:effectLst/>
              </a:rPr>
              <a:t>. As subvenções para investimento</a:t>
            </a:r>
            <a:r>
              <a:rPr lang="pt-BR" sz="2000" b="0" i="0" dirty="0">
                <a:solidFill>
                  <a:srgbClr val="000000"/>
                </a:solidFill>
                <a:effectLst/>
              </a:rPr>
              <a:t>, inclusive mediante isenção ou redução de impostos, concedidas </a:t>
            </a:r>
            <a:r>
              <a:rPr lang="pt-BR" sz="2000" b="1" i="0" dirty="0">
                <a:solidFill>
                  <a:srgbClr val="000000"/>
                </a:solidFill>
                <a:effectLst/>
              </a:rPr>
              <a:t>como estímulo à implantação ou expansão de empreendimentos econômicos e as doações feitas pelo poder público não serão computadas na determinação do lucro real</a:t>
            </a:r>
            <a:r>
              <a:rPr lang="pt-BR" sz="2000" b="0" i="0" dirty="0">
                <a:solidFill>
                  <a:srgbClr val="000000"/>
                </a:solidFill>
                <a:effectLst/>
              </a:rPr>
              <a:t>, </a:t>
            </a:r>
            <a:r>
              <a:rPr lang="pt-BR" sz="2000" b="0" i="0" u="sng" dirty="0">
                <a:solidFill>
                  <a:srgbClr val="000000"/>
                </a:solidFill>
                <a:effectLst/>
              </a:rPr>
              <a:t>desde que </a:t>
            </a:r>
            <a:r>
              <a:rPr lang="pt-BR" sz="2000" b="1" i="0" dirty="0">
                <a:solidFill>
                  <a:srgbClr val="000000"/>
                </a:solidFill>
                <a:effectLst/>
              </a:rPr>
              <a:t>seja registrada em reserva de lucros</a:t>
            </a:r>
            <a:r>
              <a:rPr lang="pt-BR" sz="2000" b="0" i="0" dirty="0">
                <a:solidFill>
                  <a:srgbClr val="000000"/>
                </a:solidFill>
                <a:effectLst/>
              </a:rPr>
              <a:t> a que se refere o </a:t>
            </a:r>
            <a:r>
              <a:rPr lang="pt-BR" sz="2000" b="0" i="0" dirty="0">
                <a:solidFill>
                  <a:srgbClr val="000000"/>
                </a:solidFill>
                <a:effectLst/>
                <a:hlinkClick r:id="rId2"/>
              </a:rPr>
              <a:t>art. 195-A da Lei nº 6.404, de 15 de dezembro de 1976, </a:t>
            </a:r>
            <a:r>
              <a:rPr lang="pt-BR" sz="2000" b="0" i="0" dirty="0">
                <a:solidFill>
                  <a:srgbClr val="000000"/>
                </a:solidFill>
                <a:effectLst/>
              </a:rPr>
              <a:t>que somente poderá ser utilizada para: </a:t>
            </a:r>
            <a:r>
              <a:rPr lang="pt-BR" sz="2000" b="0" i="0" dirty="0">
                <a:solidFill>
                  <a:srgbClr val="000000"/>
                </a:solidFill>
                <a:effectLst/>
                <a:hlinkClick r:id="rId3"/>
              </a:rPr>
              <a:t>(Vigência)</a:t>
            </a:r>
            <a:endParaRPr lang="pt-BR" sz="2000" b="0" i="0" dirty="0">
              <a:solidFill>
                <a:srgbClr val="000000"/>
              </a:solidFill>
              <a:effectLst/>
            </a:endParaRPr>
          </a:p>
          <a:p>
            <a:pPr indent="0" algn="just">
              <a:spcBef>
                <a:spcPts val="1500"/>
              </a:spcBef>
              <a:spcAft>
                <a:spcPts val="1500"/>
              </a:spcAft>
              <a:buNone/>
            </a:pPr>
            <a:r>
              <a:rPr lang="pt-BR" sz="2000" dirty="0">
                <a:effectLst/>
                <a:ea typeface="Times New Roman" panose="02020603050405020304" pitchFamily="18" charset="0"/>
              </a:rPr>
              <a:t>§ 4º Os </a:t>
            </a:r>
            <a:r>
              <a:rPr lang="pt-BR" sz="2000" b="1" dirty="0">
                <a:effectLst/>
                <a:ea typeface="Times New Roman" panose="02020603050405020304" pitchFamily="18" charset="0"/>
              </a:rPr>
              <a:t>incentivos e os benefícios fiscais </a:t>
            </a:r>
            <a:r>
              <a:rPr lang="pt-BR" sz="2000" dirty="0">
                <a:effectLst/>
                <a:ea typeface="Times New Roman" panose="02020603050405020304" pitchFamily="18" charset="0"/>
              </a:rPr>
              <a:t>ou financeiro-fiscais relativos ao imposto previsto no </a:t>
            </a:r>
            <a:r>
              <a:rPr lang="pt-BR" sz="2000" dirty="0">
                <a:effectLst/>
                <a:ea typeface="Times New Roman" panose="02020603050405020304" pitchFamily="18" charset="0"/>
                <a:hlinkClick r:id="rId4">
                  <a:extLst>
                    <a:ext uri="{A12FA001-AC4F-418D-AE19-62706E023703}">
                      <ahyp:hlinkClr xmlns:ahyp="http://schemas.microsoft.com/office/drawing/2018/hyperlinkcolor" val="tx"/>
                    </a:ext>
                  </a:extLst>
                </a:hlinkClick>
              </a:rPr>
              <a:t>inciso II do caput do art. 155 da Constituição Federal, </a:t>
            </a:r>
            <a:r>
              <a:rPr lang="pt-BR" sz="2000" dirty="0">
                <a:effectLst/>
                <a:ea typeface="Times New Roman" panose="02020603050405020304" pitchFamily="18" charset="0"/>
              </a:rPr>
              <a:t>concedidos pelos Estados e pelo Distrito Federal, </a:t>
            </a:r>
            <a:r>
              <a:rPr lang="pt-BR" sz="2000" b="1" dirty="0">
                <a:effectLst/>
                <a:ea typeface="Times New Roman" panose="02020603050405020304" pitchFamily="18" charset="0"/>
              </a:rPr>
              <a:t>são considerados </a:t>
            </a:r>
            <a:r>
              <a:rPr lang="pt-BR" sz="2000" dirty="0">
                <a:effectLst/>
                <a:ea typeface="Times New Roman" panose="02020603050405020304" pitchFamily="18" charset="0"/>
              </a:rPr>
              <a:t>subvenções para investimento, </a:t>
            </a:r>
            <a:r>
              <a:rPr lang="pt-BR" sz="2000" b="1" dirty="0">
                <a:effectLst/>
                <a:ea typeface="Times New Roman" panose="02020603050405020304" pitchFamily="18" charset="0"/>
              </a:rPr>
              <a:t>vedada a exigência </a:t>
            </a:r>
            <a:r>
              <a:rPr lang="pt-BR" sz="2000" b="1" u="sng" dirty="0">
                <a:effectLst/>
                <a:ea typeface="Times New Roman" panose="02020603050405020304" pitchFamily="18" charset="0"/>
              </a:rPr>
              <a:t>de outros </a:t>
            </a:r>
            <a:r>
              <a:rPr lang="pt-BR" sz="2000" b="1" dirty="0">
                <a:effectLst/>
                <a:ea typeface="Times New Roman" panose="02020603050405020304" pitchFamily="18" charset="0"/>
              </a:rPr>
              <a:t>requisitos ou condições </a:t>
            </a:r>
            <a:r>
              <a:rPr lang="pt-BR" sz="2000" b="1" u="sng" dirty="0">
                <a:effectLst/>
                <a:ea typeface="Times New Roman" panose="02020603050405020304" pitchFamily="18" charset="0"/>
              </a:rPr>
              <a:t>não previstos neste artigo</a:t>
            </a:r>
          </a:p>
          <a:p>
            <a:pPr indent="0" algn="just">
              <a:spcBef>
                <a:spcPts val="1500"/>
              </a:spcBef>
              <a:spcAft>
                <a:spcPts val="1500"/>
              </a:spcAft>
              <a:buNone/>
            </a:pPr>
            <a:r>
              <a:rPr lang="pt-BR" sz="2000" b="1" dirty="0">
                <a:effectLst/>
                <a:ea typeface="Times New Roman" panose="02020603050405020304" pitchFamily="18" charset="0"/>
              </a:rPr>
              <a:t>§ 5º O disposto no § 4º deste artigo aplica-se inclusive aos processos administrativos e judiciais ainda não definitivamente julgados. </a:t>
            </a:r>
            <a:r>
              <a:rPr lang="pt-BR" sz="2000" b="1" u="sng" dirty="0">
                <a:solidFill>
                  <a:srgbClr val="0000FF"/>
                </a:solidFill>
                <a:effectLst/>
                <a:ea typeface="Times New Roman" panose="02020603050405020304" pitchFamily="18" charset="0"/>
                <a:hlinkClick r:id="rId5"/>
              </a:rPr>
              <a:t>(Incluído pela Lei Complementar nº 160, de 2017)</a:t>
            </a:r>
            <a:endParaRPr lang="pt-BR" sz="2000" dirty="0">
              <a:effectLst/>
              <a:ea typeface="Times New Roman" panose="02020603050405020304" pitchFamily="18" charset="0"/>
            </a:endParaRPr>
          </a:p>
          <a:p>
            <a:endParaRPr lang="pt-BR" sz="2000" dirty="0"/>
          </a:p>
          <a:p>
            <a:endParaRPr lang="pt-BR" sz="2000" dirty="0"/>
          </a:p>
        </p:txBody>
      </p:sp>
      <p:sp>
        <p:nvSpPr>
          <p:cNvPr id="4" name="Texto Explicativo: Seta para a Esquerda 3">
            <a:extLst>
              <a:ext uri="{FF2B5EF4-FFF2-40B4-BE49-F238E27FC236}">
                <a16:creationId xmlns:a16="http://schemas.microsoft.com/office/drawing/2014/main" id="{F69BA6AE-1C2D-7718-3BBD-0D9D91E5E872}"/>
              </a:ext>
            </a:extLst>
          </p:cNvPr>
          <p:cNvSpPr/>
          <p:nvPr/>
        </p:nvSpPr>
        <p:spPr>
          <a:xfrm>
            <a:off x="8921413" y="2618506"/>
            <a:ext cx="3250131" cy="1844007"/>
          </a:xfrm>
          <a:prstGeom prst="leftArrowCallout">
            <a:avLst>
              <a:gd name="adj1" fmla="val 25000"/>
              <a:gd name="adj2" fmla="val 25000"/>
              <a:gd name="adj3" fmla="val 25000"/>
              <a:gd name="adj4" fmla="val 78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“considera” </a:t>
            </a:r>
            <a:r>
              <a:rPr lang="pt-BR" sz="1800" b="1" dirty="0">
                <a:solidFill>
                  <a:schemeClr val="bg1"/>
                </a:solidFill>
                <a:effectLst/>
                <a:ea typeface="Times New Roman" panose="02020603050405020304" pitchFamily="18" charset="0"/>
              </a:rPr>
              <a:t>incentivos e os benefícios fiscais de ICMS (LC 24/75) como</a:t>
            </a:r>
            <a:r>
              <a:rPr lang="pt-BR" dirty="0">
                <a:solidFill>
                  <a:schemeClr val="bg1"/>
                </a:solidFill>
              </a:rPr>
              <a:t> </a:t>
            </a:r>
            <a:r>
              <a:rPr lang="pt-BR" dirty="0"/>
              <a:t>subvenção de investimentos, incluindo os ilegais  convalidados</a:t>
            </a:r>
          </a:p>
        </p:txBody>
      </p:sp>
      <p:sp>
        <p:nvSpPr>
          <p:cNvPr id="5" name="Texto Explicativo: Seta para a Esquerda 4">
            <a:extLst>
              <a:ext uri="{FF2B5EF4-FFF2-40B4-BE49-F238E27FC236}">
                <a16:creationId xmlns:a16="http://schemas.microsoft.com/office/drawing/2014/main" id="{98A756A0-C959-4EF4-F222-356C65E569E6}"/>
              </a:ext>
            </a:extLst>
          </p:cNvPr>
          <p:cNvSpPr/>
          <p:nvPr/>
        </p:nvSpPr>
        <p:spPr>
          <a:xfrm>
            <a:off x="8978362" y="5293895"/>
            <a:ext cx="3136232" cy="448612"/>
          </a:xfrm>
          <a:prstGeom prst="leftArrowCallout">
            <a:avLst>
              <a:gd name="adj1" fmla="val 25000"/>
              <a:gd name="adj2" fmla="val 25000"/>
              <a:gd name="adj3" fmla="val 25000"/>
              <a:gd name="adj4" fmla="val 78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“retroage”</a:t>
            </a:r>
          </a:p>
        </p:txBody>
      </p:sp>
      <p:sp>
        <p:nvSpPr>
          <p:cNvPr id="6" name="Texto Explicativo: Seta para a Esquerda 5">
            <a:extLst>
              <a:ext uri="{FF2B5EF4-FFF2-40B4-BE49-F238E27FC236}">
                <a16:creationId xmlns:a16="http://schemas.microsoft.com/office/drawing/2014/main" id="{C7D20DE1-8849-85BD-6971-8B0D417CB87F}"/>
              </a:ext>
            </a:extLst>
          </p:cNvPr>
          <p:cNvSpPr/>
          <p:nvPr/>
        </p:nvSpPr>
        <p:spPr>
          <a:xfrm>
            <a:off x="8921413" y="4563461"/>
            <a:ext cx="3236493" cy="575879"/>
          </a:xfrm>
          <a:prstGeom prst="leftArrowCallout">
            <a:avLst>
              <a:gd name="adj1" fmla="val 25000"/>
              <a:gd name="adj2" fmla="val 25000"/>
              <a:gd name="adj3" fmla="val 25000"/>
              <a:gd name="adj4" fmla="val 78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Veda “outros requisitos (condições)”</a:t>
            </a:r>
          </a:p>
        </p:txBody>
      </p:sp>
      <p:sp>
        <p:nvSpPr>
          <p:cNvPr id="7" name="Texto Explicativo: Seta para a Esquerda 6">
            <a:extLst>
              <a:ext uri="{FF2B5EF4-FFF2-40B4-BE49-F238E27FC236}">
                <a16:creationId xmlns:a16="http://schemas.microsoft.com/office/drawing/2014/main" id="{D4B56F1F-901E-D1D6-347F-1B426E1157AB}"/>
              </a:ext>
            </a:extLst>
          </p:cNvPr>
          <p:cNvSpPr/>
          <p:nvPr/>
        </p:nvSpPr>
        <p:spPr>
          <a:xfrm>
            <a:off x="8921412" y="1795938"/>
            <a:ext cx="3236493" cy="575879"/>
          </a:xfrm>
          <a:prstGeom prst="leftArrowCallout">
            <a:avLst>
              <a:gd name="adj1" fmla="val 25000"/>
              <a:gd name="adj2" fmla="val 25000"/>
              <a:gd name="adj3" fmla="val 25000"/>
              <a:gd name="adj4" fmla="val 78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Traz requisitos (registro em reserva de lucros)</a:t>
            </a:r>
          </a:p>
        </p:txBody>
      </p:sp>
    </p:spTree>
    <p:extLst>
      <p:ext uri="{BB962C8B-B14F-4D97-AF65-F5344CB8AC3E}">
        <p14:creationId xmlns:p14="http://schemas.microsoft.com/office/powerpoint/2010/main" val="3533794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729AA9-B9AC-0DDF-12B0-E824CE862F3E}"/>
              </a:ext>
            </a:extLst>
          </p:cNvPr>
          <p:cNvSpPr>
            <a:spLocks noGrp="1"/>
          </p:cNvSpPr>
          <p:nvPr>
            <p:ph type="title"/>
          </p:nvPr>
        </p:nvSpPr>
        <p:spPr>
          <a:xfrm>
            <a:off x="510139" y="681037"/>
            <a:ext cx="11396311" cy="1325563"/>
          </a:xfrm>
        </p:spPr>
        <p:txBody>
          <a:bodyPr>
            <a:normAutofit/>
          </a:bodyPr>
          <a:lstStyle/>
          <a:p>
            <a:r>
              <a:rPr lang="pt-BR" sz="4000" b="1" dirty="0"/>
              <a:t>Solução de Consulta n. 15, de 18 de março de 2020</a:t>
            </a:r>
          </a:p>
        </p:txBody>
      </p:sp>
      <p:sp>
        <p:nvSpPr>
          <p:cNvPr id="3" name="Espaço Reservado para Conteúdo 2">
            <a:extLst>
              <a:ext uri="{FF2B5EF4-FFF2-40B4-BE49-F238E27FC236}">
                <a16:creationId xmlns:a16="http://schemas.microsoft.com/office/drawing/2014/main" id="{A497B8A9-941F-5CBC-E864-B5CA2CADC6EF}"/>
              </a:ext>
            </a:extLst>
          </p:cNvPr>
          <p:cNvSpPr>
            <a:spLocks noGrp="1"/>
          </p:cNvSpPr>
          <p:nvPr>
            <p:ph idx="1"/>
          </p:nvPr>
        </p:nvSpPr>
        <p:spPr>
          <a:xfrm>
            <a:off x="433137" y="1722923"/>
            <a:ext cx="7940842" cy="4870382"/>
          </a:xfrm>
        </p:spPr>
        <p:txBody>
          <a:bodyPr>
            <a:normAutofit fontScale="92500" lnSpcReduction="10000"/>
          </a:bodyPr>
          <a:lstStyle/>
          <a:p>
            <a:pPr marL="0" indent="0" algn="just">
              <a:buNone/>
            </a:pPr>
            <a:r>
              <a:rPr lang="pt-BR" sz="2000" dirty="0">
                <a:solidFill>
                  <a:srgbClr val="000000"/>
                </a:solidFill>
                <a:effectLst/>
                <a:latin typeface="Arial" panose="020B0604020202020204" pitchFamily="34" charset="0"/>
                <a:ea typeface="Calibri" panose="020F0502020204030204" pitchFamily="34" charset="0"/>
              </a:rPr>
              <a:t>Assunto: Imposto sobre a Renda de Pessoa Jurídica - IRPJ</a:t>
            </a:r>
            <a:br>
              <a:rPr lang="pt-BR" sz="2000" dirty="0">
                <a:solidFill>
                  <a:srgbClr val="000000"/>
                </a:solidFill>
                <a:effectLst/>
                <a:latin typeface="Arial" panose="020B0604020202020204" pitchFamily="34" charset="0"/>
                <a:ea typeface="Calibri" panose="020F0502020204030204" pitchFamily="34" charset="0"/>
              </a:rPr>
            </a:br>
            <a:r>
              <a:rPr lang="pt-BR" sz="2000" b="1" dirty="0">
                <a:solidFill>
                  <a:srgbClr val="000000"/>
                </a:solidFill>
                <a:effectLst/>
                <a:latin typeface="Arial" panose="020B0604020202020204" pitchFamily="34" charset="0"/>
                <a:ea typeface="Calibri" panose="020F0502020204030204" pitchFamily="34" charset="0"/>
              </a:rPr>
              <a:t>SUBVENÇÃO PARA INVESTIMENTO. CRÉDITO DE ICMS</a:t>
            </a:r>
            <a:r>
              <a:rPr lang="pt-BR" sz="2000" dirty="0">
                <a:solidFill>
                  <a:srgbClr val="000000"/>
                </a:solidFill>
                <a:effectLst/>
                <a:latin typeface="Arial" panose="020B0604020202020204" pitchFamily="34" charset="0"/>
                <a:ea typeface="Calibri" panose="020F0502020204030204" pitchFamily="34" charset="0"/>
              </a:rPr>
              <a:t>.ESTORNO.</a:t>
            </a:r>
            <a:br>
              <a:rPr lang="pt-BR" sz="2000" dirty="0">
                <a:solidFill>
                  <a:srgbClr val="000000"/>
                </a:solidFill>
                <a:effectLst/>
                <a:latin typeface="Arial" panose="020B0604020202020204" pitchFamily="34" charset="0"/>
                <a:ea typeface="Calibri" panose="020F0502020204030204" pitchFamily="34" charset="0"/>
              </a:rPr>
            </a:br>
            <a:r>
              <a:rPr lang="pt-BR" sz="2000" dirty="0">
                <a:solidFill>
                  <a:srgbClr val="000000"/>
                </a:solidFill>
                <a:effectLst/>
                <a:latin typeface="Arial" panose="020B0604020202020204" pitchFamily="34" charset="0"/>
                <a:ea typeface="Calibri" panose="020F0502020204030204" pitchFamily="34" charset="0"/>
              </a:rPr>
              <a:t>O valor correspondente ao </a:t>
            </a:r>
            <a:r>
              <a:rPr lang="pt-BR" sz="2000" b="1" dirty="0">
                <a:solidFill>
                  <a:srgbClr val="000000"/>
                </a:solidFill>
                <a:effectLst/>
                <a:latin typeface="Arial" panose="020B0604020202020204" pitchFamily="34" charset="0"/>
                <a:ea typeface="Calibri" panose="020F0502020204030204" pitchFamily="34" charset="0"/>
              </a:rPr>
              <a:t>crédito outorgado de ICMS </a:t>
            </a:r>
            <a:r>
              <a:rPr lang="pt-BR" sz="2000" dirty="0">
                <a:solidFill>
                  <a:srgbClr val="000000"/>
                </a:solidFill>
                <a:effectLst/>
                <a:latin typeface="Arial" panose="020B0604020202020204" pitchFamily="34" charset="0"/>
                <a:ea typeface="Calibri" panose="020F0502020204030204" pitchFamily="34" charset="0"/>
              </a:rPr>
              <a:t>pelo Estado de São Paulo, com base no art. 41 do Anexo III do Regulamento do ICMS, aprovado pelo Decreto n</a:t>
            </a:r>
            <a:r>
              <a:rPr lang="pt-BR" sz="2000" strike="sngStrike" dirty="0">
                <a:solidFill>
                  <a:srgbClr val="000000"/>
                </a:solidFill>
                <a:effectLst/>
                <a:latin typeface="Arial" panose="020B0604020202020204" pitchFamily="34" charset="0"/>
                <a:ea typeface="Calibri" panose="020F0502020204030204" pitchFamily="34" charset="0"/>
              </a:rPr>
              <a:t>º</a:t>
            </a:r>
            <a:r>
              <a:rPr lang="pt-BR" sz="2000" dirty="0">
                <a:solidFill>
                  <a:srgbClr val="000000"/>
                </a:solidFill>
                <a:effectLst/>
                <a:latin typeface="Arial" panose="020B0604020202020204" pitchFamily="34" charset="0"/>
                <a:ea typeface="Calibri" panose="020F0502020204030204" pitchFamily="34" charset="0"/>
              </a:rPr>
              <a:t> 45.490, de 30 de novembro de 2000 c/c a Portaria CAT n</a:t>
            </a:r>
            <a:r>
              <a:rPr lang="pt-BR" sz="2000" strike="sngStrike" dirty="0">
                <a:solidFill>
                  <a:srgbClr val="000000"/>
                </a:solidFill>
                <a:effectLst/>
                <a:latin typeface="Arial" panose="020B0604020202020204" pitchFamily="34" charset="0"/>
                <a:ea typeface="Calibri" panose="020F0502020204030204" pitchFamily="34" charset="0"/>
              </a:rPr>
              <a:t>º</a:t>
            </a:r>
            <a:r>
              <a:rPr lang="pt-BR" sz="2000" dirty="0">
                <a:solidFill>
                  <a:srgbClr val="000000"/>
                </a:solidFill>
                <a:effectLst/>
                <a:latin typeface="Arial" panose="020B0604020202020204" pitchFamily="34" charset="0"/>
                <a:ea typeface="Calibri" panose="020F0502020204030204" pitchFamily="34" charset="0"/>
              </a:rPr>
              <a:t> 35, de 26 de maio de 2017, </a:t>
            </a:r>
            <a:r>
              <a:rPr lang="pt-BR" sz="2000" b="1" dirty="0">
                <a:solidFill>
                  <a:srgbClr val="000000"/>
                </a:solidFill>
                <a:effectLst/>
                <a:latin typeface="Arial" panose="020B0604020202020204" pitchFamily="34" charset="0"/>
                <a:ea typeface="Calibri" panose="020F0502020204030204" pitchFamily="34" charset="0"/>
              </a:rPr>
              <a:t>é uma receita que pode ser excluída da base de cálculo do IRPJ, por ser legalmente considerado uma subvenção para investimento</a:t>
            </a:r>
            <a:r>
              <a:rPr lang="pt-BR" sz="2000" dirty="0">
                <a:solidFill>
                  <a:srgbClr val="000000"/>
                </a:solidFill>
                <a:effectLst/>
                <a:latin typeface="Arial" panose="020B0604020202020204" pitchFamily="34" charset="0"/>
                <a:ea typeface="Calibri" panose="020F0502020204030204" pitchFamily="34" charset="0"/>
              </a:rPr>
              <a:t>, desde que observados os requisitos estabelecidos na legislação de regência.</a:t>
            </a:r>
            <a:br>
              <a:rPr lang="pt-BR" sz="2000" dirty="0">
                <a:solidFill>
                  <a:srgbClr val="000000"/>
                </a:solidFill>
                <a:effectLst/>
                <a:latin typeface="Arial" panose="020B0604020202020204" pitchFamily="34" charset="0"/>
                <a:ea typeface="Calibri" panose="020F0502020204030204" pitchFamily="34" charset="0"/>
              </a:rPr>
            </a:br>
            <a:r>
              <a:rPr lang="pt-BR" sz="2000" dirty="0">
                <a:solidFill>
                  <a:srgbClr val="000000"/>
                </a:solidFill>
                <a:effectLst/>
                <a:latin typeface="Arial" panose="020B0604020202020204" pitchFamily="34" charset="0"/>
                <a:ea typeface="Calibri" panose="020F0502020204030204" pitchFamily="34" charset="0"/>
              </a:rPr>
              <a:t>O valor do crédito de ICMS tomado na entrada no insumo e estornado para obtenção da benesse fiscal não pode ser considerado como custo ou despesa para fins de apuração da base de cálculo do IRPJ. Assim, se este valor for deduzido na apuração do lucro líquido, deverá ser adicionado na determinação do lucro real do período correspondente.</a:t>
            </a:r>
            <a:br>
              <a:rPr lang="pt-BR" sz="2000" dirty="0">
                <a:solidFill>
                  <a:srgbClr val="000000"/>
                </a:solidFill>
                <a:effectLst/>
                <a:latin typeface="Arial" panose="020B0604020202020204" pitchFamily="34" charset="0"/>
                <a:ea typeface="Calibri" panose="020F0502020204030204" pitchFamily="34" charset="0"/>
              </a:rPr>
            </a:br>
            <a:r>
              <a:rPr lang="pt-BR" sz="2000" dirty="0">
                <a:solidFill>
                  <a:srgbClr val="000000"/>
                </a:solidFill>
                <a:effectLst/>
                <a:latin typeface="Arial" panose="020B0604020202020204" pitchFamily="34" charset="0"/>
                <a:ea typeface="Calibri" panose="020F0502020204030204" pitchFamily="34" charset="0"/>
              </a:rPr>
              <a:t>Dispositivos Legais: Lei n</a:t>
            </a:r>
            <a:r>
              <a:rPr lang="pt-BR" sz="2000" strike="sngStrike" dirty="0">
                <a:solidFill>
                  <a:srgbClr val="000000"/>
                </a:solidFill>
                <a:effectLst/>
                <a:latin typeface="Arial" panose="020B0604020202020204" pitchFamily="34" charset="0"/>
                <a:ea typeface="Calibri" panose="020F0502020204030204" pitchFamily="34" charset="0"/>
              </a:rPr>
              <a:t>º</a:t>
            </a:r>
            <a:r>
              <a:rPr lang="pt-BR" sz="2000" dirty="0">
                <a:solidFill>
                  <a:srgbClr val="000000"/>
                </a:solidFill>
                <a:effectLst/>
                <a:latin typeface="Arial" panose="020B0604020202020204" pitchFamily="34" charset="0"/>
                <a:ea typeface="Calibri" panose="020F0502020204030204" pitchFamily="34" charset="0"/>
              </a:rPr>
              <a:t> 12.973, de 2014, </a:t>
            </a:r>
            <a:r>
              <a:rPr lang="pt-BR" sz="2000" dirty="0" err="1">
                <a:solidFill>
                  <a:srgbClr val="000000"/>
                </a:solidFill>
                <a:effectLst/>
                <a:latin typeface="Arial" panose="020B0604020202020204" pitchFamily="34" charset="0"/>
                <a:ea typeface="Calibri" panose="020F0502020204030204" pitchFamily="34" charset="0"/>
              </a:rPr>
              <a:t>arts</a:t>
            </a:r>
            <a:r>
              <a:rPr lang="pt-BR" sz="2000" dirty="0">
                <a:solidFill>
                  <a:srgbClr val="000000"/>
                </a:solidFill>
                <a:effectLst/>
                <a:latin typeface="Arial" panose="020B0604020202020204" pitchFamily="34" charset="0"/>
                <a:ea typeface="Calibri" panose="020F0502020204030204" pitchFamily="34" charset="0"/>
              </a:rPr>
              <a:t>. 30 e 50; LC n</a:t>
            </a:r>
            <a:r>
              <a:rPr lang="pt-BR" sz="2000" strike="sngStrike" dirty="0">
                <a:solidFill>
                  <a:srgbClr val="000000"/>
                </a:solidFill>
                <a:effectLst/>
                <a:latin typeface="Arial" panose="020B0604020202020204" pitchFamily="34" charset="0"/>
                <a:ea typeface="Calibri" panose="020F0502020204030204" pitchFamily="34" charset="0"/>
              </a:rPr>
              <a:t>º</a:t>
            </a:r>
            <a:r>
              <a:rPr lang="pt-BR" sz="2000" dirty="0">
                <a:solidFill>
                  <a:srgbClr val="000000"/>
                </a:solidFill>
                <a:effectLst/>
                <a:latin typeface="Arial" panose="020B0604020202020204" pitchFamily="34" charset="0"/>
                <a:ea typeface="Calibri" panose="020F0502020204030204" pitchFamily="34" charset="0"/>
              </a:rPr>
              <a:t> 160, de 2017, art. 10; Decreto n</a:t>
            </a:r>
            <a:r>
              <a:rPr lang="pt-BR" sz="2000" strike="sngStrike" dirty="0">
                <a:solidFill>
                  <a:srgbClr val="000000"/>
                </a:solidFill>
                <a:effectLst/>
                <a:latin typeface="Arial" panose="020B0604020202020204" pitchFamily="34" charset="0"/>
                <a:ea typeface="Calibri" panose="020F0502020204030204" pitchFamily="34" charset="0"/>
              </a:rPr>
              <a:t>º</a:t>
            </a:r>
            <a:r>
              <a:rPr lang="pt-BR" sz="2000" dirty="0">
                <a:solidFill>
                  <a:srgbClr val="000000"/>
                </a:solidFill>
                <a:effectLst/>
                <a:latin typeface="Arial" panose="020B0604020202020204" pitchFamily="34" charset="0"/>
                <a:ea typeface="Calibri" panose="020F0502020204030204" pitchFamily="34" charset="0"/>
              </a:rPr>
              <a:t> 9.580, de 2018, </a:t>
            </a:r>
            <a:r>
              <a:rPr lang="pt-BR" sz="2000" dirty="0" err="1">
                <a:solidFill>
                  <a:srgbClr val="000000"/>
                </a:solidFill>
                <a:effectLst/>
                <a:latin typeface="Arial" panose="020B0604020202020204" pitchFamily="34" charset="0"/>
                <a:ea typeface="Calibri" panose="020F0502020204030204" pitchFamily="34" charset="0"/>
              </a:rPr>
              <a:t>arts</a:t>
            </a:r>
            <a:r>
              <a:rPr lang="pt-BR" sz="2000" dirty="0">
                <a:solidFill>
                  <a:srgbClr val="000000"/>
                </a:solidFill>
                <a:effectLst/>
                <a:latin typeface="Arial" panose="020B0604020202020204" pitchFamily="34" charset="0"/>
                <a:ea typeface="Calibri" panose="020F0502020204030204" pitchFamily="34" charset="0"/>
              </a:rPr>
              <a:t>. 301 e 302; Instrução Normativa RFB n</a:t>
            </a:r>
            <a:r>
              <a:rPr lang="pt-BR" sz="2000" strike="sngStrike" dirty="0">
                <a:solidFill>
                  <a:srgbClr val="000000"/>
                </a:solidFill>
                <a:effectLst/>
                <a:latin typeface="Arial" panose="020B0604020202020204" pitchFamily="34" charset="0"/>
                <a:ea typeface="Calibri" panose="020F0502020204030204" pitchFamily="34" charset="0"/>
              </a:rPr>
              <a:t>º</a:t>
            </a:r>
            <a:r>
              <a:rPr lang="pt-BR" sz="2000" dirty="0">
                <a:solidFill>
                  <a:srgbClr val="000000"/>
                </a:solidFill>
                <a:effectLst/>
                <a:latin typeface="Arial" panose="020B0604020202020204" pitchFamily="34" charset="0"/>
                <a:ea typeface="Calibri" panose="020F0502020204030204" pitchFamily="34" charset="0"/>
              </a:rPr>
              <a:t> 1.700, de 2017, </a:t>
            </a:r>
            <a:r>
              <a:rPr lang="pt-BR" sz="2000" dirty="0" err="1">
                <a:solidFill>
                  <a:srgbClr val="000000"/>
                </a:solidFill>
                <a:effectLst/>
                <a:latin typeface="Arial" panose="020B0604020202020204" pitchFamily="34" charset="0"/>
                <a:ea typeface="Calibri" panose="020F0502020204030204" pitchFamily="34" charset="0"/>
              </a:rPr>
              <a:t>arts</a:t>
            </a:r>
            <a:r>
              <a:rPr lang="pt-BR" sz="2000" dirty="0">
                <a:solidFill>
                  <a:srgbClr val="000000"/>
                </a:solidFill>
                <a:effectLst/>
                <a:latin typeface="Arial" panose="020B0604020202020204" pitchFamily="34" charset="0"/>
                <a:ea typeface="Calibri" panose="020F0502020204030204" pitchFamily="34" charset="0"/>
              </a:rPr>
              <a:t>. 62, 68, 131 e 198; Parecer CST n</a:t>
            </a:r>
            <a:r>
              <a:rPr lang="pt-BR" sz="2000" strike="sngStrike" dirty="0">
                <a:solidFill>
                  <a:srgbClr val="000000"/>
                </a:solidFill>
                <a:effectLst/>
                <a:latin typeface="Arial" panose="020B0604020202020204" pitchFamily="34" charset="0"/>
                <a:ea typeface="Calibri" panose="020F0502020204030204" pitchFamily="34" charset="0"/>
              </a:rPr>
              <a:t>º</a:t>
            </a:r>
            <a:r>
              <a:rPr lang="pt-BR" sz="2000" dirty="0">
                <a:solidFill>
                  <a:srgbClr val="000000"/>
                </a:solidFill>
                <a:effectLst/>
                <a:latin typeface="Arial" panose="020B0604020202020204" pitchFamily="34" charset="0"/>
                <a:ea typeface="Calibri" panose="020F0502020204030204" pitchFamily="34" charset="0"/>
              </a:rPr>
              <a:t> 112, de 1978 e Pronunciamentos Técnicos CPC n</a:t>
            </a:r>
            <a:r>
              <a:rPr lang="pt-BR" sz="2000" strike="sngStrike" dirty="0">
                <a:solidFill>
                  <a:srgbClr val="000000"/>
                </a:solidFill>
                <a:effectLst/>
                <a:latin typeface="Arial" panose="020B0604020202020204" pitchFamily="34" charset="0"/>
                <a:ea typeface="Calibri" panose="020F0502020204030204" pitchFamily="34" charset="0"/>
              </a:rPr>
              <a:t>º</a:t>
            </a:r>
            <a:r>
              <a:rPr lang="pt-BR" sz="2000" dirty="0">
                <a:solidFill>
                  <a:srgbClr val="000000"/>
                </a:solidFill>
                <a:effectLst/>
                <a:latin typeface="Arial" panose="020B0604020202020204" pitchFamily="34" charset="0"/>
                <a:ea typeface="Calibri" panose="020F0502020204030204" pitchFamily="34" charset="0"/>
              </a:rPr>
              <a:t> 00 (R1) e 07 (R1).</a:t>
            </a:r>
            <a:br>
              <a:rPr lang="pt-BR" sz="2000" dirty="0">
                <a:solidFill>
                  <a:srgbClr val="000000"/>
                </a:solidFill>
                <a:effectLst/>
                <a:latin typeface="Arial" panose="020B0604020202020204" pitchFamily="34" charset="0"/>
                <a:ea typeface="Calibri" panose="020F0502020204030204" pitchFamily="34" charset="0"/>
              </a:rPr>
            </a:br>
            <a:endParaRPr lang="pt-BR" sz="3200" dirty="0"/>
          </a:p>
        </p:txBody>
      </p:sp>
      <p:sp>
        <p:nvSpPr>
          <p:cNvPr id="4" name="Texto Explicativo: Seta para a Esquerda 3">
            <a:extLst>
              <a:ext uri="{FF2B5EF4-FFF2-40B4-BE49-F238E27FC236}">
                <a16:creationId xmlns:a16="http://schemas.microsoft.com/office/drawing/2014/main" id="{80BAC76C-954E-1E36-9745-97E5C1BA5E43}"/>
              </a:ext>
            </a:extLst>
          </p:cNvPr>
          <p:cNvSpPr/>
          <p:nvPr/>
        </p:nvSpPr>
        <p:spPr>
          <a:xfrm>
            <a:off x="8604984" y="1896178"/>
            <a:ext cx="3070460" cy="1184374"/>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bg1"/>
                </a:solidFill>
                <a:effectLst/>
                <a:latin typeface="Helvetica" panose="020B0604020202020204" pitchFamily="34" charset="0"/>
                <a:ea typeface="Times New Roman" panose="02020603050405020304" pitchFamily="18" charset="0"/>
              </a:rPr>
              <a:t>Crédito outorgado de 9% para setor têxtil que possui redução de base</a:t>
            </a:r>
            <a:endParaRPr lang="pt-BR" sz="1600" dirty="0">
              <a:solidFill>
                <a:schemeClr val="bg1"/>
              </a:solidFill>
            </a:endParaRPr>
          </a:p>
        </p:txBody>
      </p:sp>
      <p:sp>
        <p:nvSpPr>
          <p:cNvPr id="6" name="Texto Explicativo: Seta para Cima 5">
            <a:extLst>
              <a:ext uri="{FF2B5EF4-FFF2-40B4-BE49-F238E27FC236}">
                <a16:creationId xmlns:a16="http://schemas.microsoft.com/office/drawing/2014/main" id="{BCDA666F-C53F-6D0E-9F95-758732F0F9C4}"/>
              </a:ext>
            </a:extLst>
          </p:cNvPr>
          <p:cNvSpPr/>
          <p:nvPr/>
        </p:nvSpPr>
        <p:spPr>
          <a:xfrm>
            <a:off x="9779268" y="3221741"/>
            <a:ext cx="1896176" cy="1794142"/>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bg1"/>
                </a:solidFill>
              </a:rPr>
              <a:t>É tudo benefício?</a:t>
            </a:r>
          </a:p>
          <a:p>
            <a:pPr algn="ctr"/>
            <a:r>
              <a:rPr lang="pt-BR" sz="1600" i="0" dirty="0">
                <a:solidFill>
                  <a:schemeClr val="bg1"/>
                </a:solidFill>
                <a:effectLst/>
              </a:rPr>
              <a:t> O crédito substitui quaisquer outros créditos!</a:t>
            </a:r>
            <a:endParaRPr lang="pt-BR" sz="1600" dirty="0">
              <a:solidFill>
                <a:schemeClr val="bg1"/>
              </a:solidFill>
            </a:endParaRPr>
          </a:p>
        </p:txBody>
      </p:sp>
    </p:spTree>
    <p:extLst>
      <p:ext uri="{BB962C8B-B14F-4D97-AF65-F5344CB8AC3E}">
        <p14:creationId xmlns:p14="http://schemas.microsoft.com/office/powerpoint/2010/main" val="3076063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8A3A39-607B-E70D-7FC1-A089636852B7}"/>
              </a:ext>
            </a:extLst>
          </p:cNvPr>
          <p:cNvSpPr>
            <a:spLocks noGrp="1"/>
          </p:cNvSpPr>
          <p:nvPr>
            <p:ph type="title"/>
          </p:nvPr>
        </p:nvSpPr>
        <p:spPr>
          <a:xfrm>
            <a:off x="413886" y="681037"/>
            <a:ext cx="11521440" cy="1325563"/>
          </a:xfrm>
        </p:spPr>
        <p:txBody>
          <a:bodyPr>
            <a:normAutofit/>
          </a:bodyPr>
          <a:lstStyle/>
          <a:p>
            <a:r>
              <a:rPr lang="pt-BR" sz="4000" b="1" dirty="0"/>
              <a:t>Solução de Consulta n. 145, de 15 de dezembro de 2020</a:t>
            </a:r>
          </a:p>
        </p:txBody>
      </p:sp>
      <p:sp>
        <p:nvSpPr>
          <p:cNvPr id="3" name="Espaço Reservado para Conteúdo 2">
            <a:extLst>
              <a:ext uri="{FF2B5EF4-FFF2-40B4-BE49-F238E27FC236}">
                <a16:creationId xmlns:a16="http://schemas.microsoft.com/office/drawing/2014/main" id="{DADAB935-97C0-5BF4-2B06-CD8173803550}"/>
              </a:ext>
            </a:extLst>
          </p:cNvPr>
          <p:cNvSpPr>
            <a:spLocks noGrp="1"/>
          </p:cNvSpPr>
          <p:nvPr>
            <p:ph idx="1"/>
          </p:nvPr>
        </p:nvSpPr>
        <p:spPr>
          <a:xfrm>
            <a:off x="838200" y="1825625"/>
            <a:ext cx="7603156" cy="4276792"/>
          </a:xfrm>
        </p:spPr>
        <p:txBody>
          <a:bodyPr>
            <a:normAutofit lnSpcReduction="10000"/>
          </a:bodyPr>
          <a:lstStyle/>
          <a:p>
            <a:pPr algn="just"/>
            <a:r>
              <a:rPr lang="pt-BR" sz="1800" dirty="0">
                <a:solidFill>
                  <a:srgbClr val="000000"/>
                </a:solidFill>
                <a:effectLst/>
                <a:latin typeface="Arial" panose="020B0604020202020204" pitchFamily="34" charset="0"/>
                <a:ea typeface="Calibri" panose="020F0502020204030204" pitchFamily="34" charset="0"/>
              </a:rPr>
              <a:t>Assunto: Imposto sobre a Renda de Pessoa Jurídica - IRPJ</a:t>
            </a:r>
            <a:br>
              <a:rPr lang="pt-BR" sz="1800" dirty="0">
                <a:solidFill>
                  <a:srgbClr val="000000"/>
                </a:solidFill>
                <a:effectLst/>
                <a:latin typeface="Arial" panose="020B0604020202020204" pitchFamily="34" charset="0"/>
                <a:ea typeface="Calibri" panose="020F0502020204030204" pitchFamily="34" charset="0"/>
              </a:rPr>
            </a:br>
            <a:r>
              <a:rPr lang="pt-BR" sz="1800" dirty="0">
                <a:solidFill>
                  <a:srgbClr val="000000"/>
                </a:solidFill>
                <a:effectLst/>
                <a:latin typeface="Arial" panose="020B0604020202020204" pitchFamily="34" charset="0"/>
                <a:ea typeface="Calibri" panose="020F0502020204030204" pitchFamily="34" charset="0"/>
              </a:rPr>
              <a:t>INCENTIVOS FISCAIS. INCENTIVOS E BENEFÍCIOS FISCAIS OU FINANCEIROS-FISCAIS RELATIVOS AO ICMS. SUBVENÇÃO PARA INVESTIMENTO. REQUISITOS E CONDIÇÕES.</a:t>
            </a:r>
            <a:br>
              <a:rPr lang="pt-BR" sz="1800" dirty="0">
                <a:solidFill>
                  <a:srgbClr val="000000"/>
                </a:solidFill>
                <a:effectLst/>
                <a:latin typeface="Arial" panose="020B0604020202020204" pitchFamily="34" charset="0"/>
                <a:ea typeface="Calibri" panose="020F0502020204030204" pitchFamily="34" charset="0"/>
              </a:rPr>
            </a:br>
            <a:r>
              <a:rPr lang="pt-BR" sz="1800" dirty="0">
                <a:solidFill>
                  <a:srgbClr val="000000"/>
                </a:solidFill>
                <a:effectLst/>
                <a:latin typeface="Arial" panose="020B0604020202020204" pitchFamily="34" charset="0"/>
                <a:ea typeface="Calibri" panose="020F0502020204030204" pitchFamily="34" charset="0"/>
              </a:rPr>
              <a:t>A partir da Lei Complementar n</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160, de 2017, </a:t>
            </a:r>
            <a:r>
              <a:rPr lang="pt-BR" sz="1800" b="1" dirty="0">
                <a:solidFill>
                  <a:srgbClr val="000000"/>
                </a:solidFill>
                <a:effectLst/>
                <a:latin typeface="Arial" panose="020B0604020202020204" pitchFamily="34" charset="0"/>
                <a:ea typeface="Calibri" panose="020F0502020204030204" pitchFamily="34" charset="0"/>
              </a:rPr>
              <a:t>os incentivos e os benefícios fiscais ou financeiro-fiscais relativos ao ICMS</a:t>
            </a:r>
            <a:r>
              <a:rPr lang="pt-BR" sz="1800" dirty="0">
                <a:solidFill>
                  <a:srgbClr val="000000"/>
                </a:solidFill>
                <a:effectLst/>
                <a:latin typeface="Arial" panose="020B0604020202020204" pitchFamily="34" charset="0"/>
                <a:ea typeface="Calibri" panose="020F0502020204030204" pitchFamily="34" charset="0"/>
              </a:rPr>
              <a:t>, concedidos por estados e Distrito Federal e considerados subvenções para investimento por força do § 4</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do art. 30 da Lei n</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12.973, de 2014, </a:t>
            </a:r>
            <a:r>
              <a:rPr lang="pt-BR" sz="1800" b="1" dirty="0">
                <a:solidFill>
                  <a:srgbClr val="000000"/>
                </a:solidFill>
                <a:effectLst/>
                <a:latin typeface="Arial" panose="020B0604020202020204" pitchFamily="34" charset="0"/>
                <a:ea typeface="Calibri" panose="020F0502020204030204" pitchFamily="34" charset="0"/>
              </a:rPr>
              <a:t>poderão deixar de ser computados na determinação do lucro real desde que observados </a:t>
            </a:r>
            <a:r>
              <a:rPr lang="pt-BR" sz="1800" b="1" u="sng" dirty="0">
                <a:solidFill>
                  <a:srgbClr val="000000"/>
                </a:solidFill>
                <a:effectLst/>
                <a:latin typeface="Arial" panose="020B0604020202020204" pitchFamily="34" charset="0"/>
                <a:ea typeface="Calibri" panose="020F0502020204030204" pitchFamily="34" charset="0"/>
              </a:rPr>
              <a:t>os requisitos e as condições impostos pelo art. 30 da Lei n</a:t>
            </a:r>
            <a:r>
              <a:rPr lang="pt-BR" sz="1800" b="1" u="sng" strike="sngStrike" dirty="0">
                <a:solidFill>
                  <a:srgbClr val="000000"/>
                </a:solidFill>
                <a:effectLst/>
                <a:latin typeface="Arial" panose="020B0604020202020204" pitchFamily="34" charset="0"/>
                <a:ea typeface="Calibri" panose="020F0502020204030204" pitchFamily="34" charset="0"/>
              </a:rPr>
              <a:t>º</a:t>
            </a:r>
            <a:r>
              <a:rPr lang="pt-BR" sz="1800" b="1" u="sng" dirty="0">
                <a:solidFill>
                  <a:srgbClr val="000000"/>
                </a:solidFill>
                <a:effectLst/>
                <a:latin typeface="Arial" panose="020B0604020202020204" pitchFamily="34" charset="0"/>
                <a:ea typeface="Calibri" panose="020F0502020204030204" pitchFamily="34" charset="0"/>
              </a:rPr>
              <a:t> 12.973, de 2014</a:t>
            </a:r>
            <a:r>
              <a:rPr lang="pt-BR" sz="1800" b="1" dirty="0">
                <a:solidFill>
                  <a:srgbClr val="000000"/>
                </a:solidFill>
                <a:effectLst/>
                <a:latin typeface="Arial" panose="020B0604020202020204" pitchFamily="34" charset="0"/>
                <a:ea typeface="Calibri" panose="020F0502020204030204" pitchFamily="34" charset="0"/>
              </a:rPr>
              <a:t>, </a:t>
            </a:r>
            <a:r>
              <a:rPr lang="pt-BR" sz="1800" b="1" u="sng" dirty="0">
                <a:solidFill>
                  <a:srgbClr val="000000"/>
                </a:solidFill>
                <a:effectLst/>
                <a:latin typeface="Arial" panose="020B0604020202020204" pitchFamily="34" charset="0"/>
                <a:ea typeface="Calibri" panose="020F0502020204030204" pitchFamily="34" charset="0"/>
              </a:rPr>
              <a:t>dentre os quais</a:t>
            </a:r>
            <a:r>
              <a:rPr lang="pt-BR" sz="1800" b="1" dirty="0">
                <a:solidFill>
                  <a:srgbClr val="000000"/>
                </a:solidFill>
                <a:effectLst/>
                <a:latin typeface="Arial" panose="020B0604020202020204" pitchFamily="34" charset="0"/>
                <a:ea typeface="Calibri" panose="020F0502020204030204" pitchFamily="34" charset="0"/>
              </a:rPr>
              <a:t>, a necessidade de que tenham sido concedidos como estímulo à implantação ou expansão de empreendimentos econômicos</a:t>
            </a:r>
            <a:r>
              <a:rPr lang="pt-BR" sz="1800" dirty="0">
                <a:solidFill>
                  <a:srgbClr val="000000"/>
                </a:solidFill>
                <a:effectLst/>
                <a:latin typeface="Arial" panose="020B0604020202020204" pitchFamily="34" charset="0"/>
                <a:ea typeface="Calibri" panose="020F0502020204030204" pitchFamily="34" charset="0"/>
              </a:rPr>
              <a:t>.</a:t>
            </a:r>
            <a:br>
              <a:rPr lang="pt-BR" sz="1800" dirty="0">
                <a:solidFill>
                  <a:srgbClr val="000000"/>
                </a:solidFill>
                <a:effectLst/>
                <a:latin typeface="Arial" panose="020B0604020202020204" pitchFamily="34" charset="0"/>
                <a:ea typeface="Calibri" panose="020F0502020204030204" pitchFamily="34" charset="0"/>
              </a:rPr>
            </a:br>
            <a:r>
              <a:rPr lang="pt-BR" sz="1800" dirty="0">
                <a:solidFill>
                  <a:srgbClr val="000000"/>
                </a:solidFill>
                <a:effectLst/>
                <a:latin typeface="Arial" panose="020B0604020202020204" pitchFamily="34" charset="0"/>
                <a:ea typeface="Calibri" panose="020F0502020204030204" pitchFamily="34" charset="0"/>
              </a:rPr>
              <a:t>Reforma a Solução de Consulta </a:t>
            </a:r>
            <a:r>
              <a:rPr lang="pt-BR" sz="1800" dirty="0" err="1">
                <a:solidFill>
                  <a:srgbClr val="000000"/>
                </a:solidFill>
                <a:effectLst/>
                <a:latin typeface="Arial" panose="020B0604020202020204" pitchFamily="34" charset="0"/>
                <a:ea typeface="Calibri" panose="020F0502020204030204" pitchFamily="34" charset="0"/>
              </a:rPr>
              <a:t>Cosit</a:t>
            </a:r>
            <a:r>
              <a:rPr lang="pt-BR" sz="1800" dirty="0">
                <a:solidFill>
                  <a:srgbClr val="000000"/>
                </a:solidFill>
                <a:effectLst/>
                <a:latin typeface="Arial" panose="020B0604020202020204" pitchFamily="34" charset="0"/>
                <a:ea typeface="Calibri" panose="020F0502020204030204" pitchFamily="34" charset="0"/>
              </a:rPr>
              <a:t> n</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11, de 4 de março de 2020.</a:t>
            </a:r>
            <a:br>
              <a:rPr lang="pt-BR" sz="1800" dirty="0">
                <a:solidFill>
                  <a:srgbClr val="000000"/>
                </a:solidFill>
                <a:effectLst/>
                <a:latin typeface="Arial" panose="020B0604020202020204" pitchFamily="34" charset="0"/>
                <a:ea typeface="Calibri" panose="020F0502020204030204" pitchFamily="34" charset="0"/>
              </a:rPr>
            </a:br>
            <a:r>
              <a:rPr lang="pt-BR" sz="1800" dirty="0">
                <a:solidFill>
                  <a:srgbClr val="000000"/>
                </a:solidFill>
                <a:effectLst/>
                <a:latin typeface="Arial" panose="020B0604020202020204" pitchFamily="34" charset="0"/>
                <a:ea typeface="Calibri" panose="020F0502020204030204" pitchFamily="34" charset="0"/>
              </a:rPr>
              <a:t>Dispositivos Legais: Lei n</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12.973, de 2014, art. 30; Lei Complementar n</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160, de 2017, </a:t>
            </a:r>
            <a:r>
              <a:rPr lang="pt-BR" sz="1800" dirty="0" err="1">
                <a:solidFill>
                  <a:srgbClr val="000000"/>
                </a:solidFill>
                <a:effectLst/>
                <a:latin typeface="Arial" panose="020B0604020202020204" pitchFamily="34" charset="0"/>
                <a:ea typeface="Calibri" panose="020F0502020204030204" pitchFamily="34" charset="0"/>
              </a:rPr>
              <a:t>arts</a:t>
            </a:r>
            <a:r>
              <a:rPr lang="pt-BR" sz="1800" dirty="0">
                <a:solidFill>
                  <a:srgbClr val="000000"/>
                </a:solidFill>
                <a:effectLst/>
                <a:latin typeface="Arial" panose="020B0604020202020204" pitchFamily="34" charset="0"/>
                <a:ea typeface="Calibri" panose="020F0502020204030204" pitchFamily="34" charset="0"/>
              </a:rPr>
              <a:t>. 9</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e 10; Parecer Normativo </a:t>
            </a:r>
            <a:r>
              <a:rPr lang="pt-BR" sz="1800" dirty="0" err="1">
                <a:solidFill>
                  <a:srgbClr val="000000"/>
                </a:solidFill>
                <a:effectLst/>
                <a:latin typeface="Arial" panose="020B0604020202020204" pitchFamily="34" charset="0"/>
                <a:ea typeface="Calibri" panose="020F0502020204030204" pitchFamily="34" charset="0"/>
              </a:rPr>
              <a:t>Cosit</a:t>
            </a:r>
            <a:r>
              <a:rPr lang="pt-BR" sz="1800" dirty="0">
                <a:solidFill>
                  <a:srgbClr val="000000"/>
                </a:solidFill>
                <a:effectLst/>
                <a:latin typeface="Arial" panose="020B0604020202020204" pitchFamily="34" charset="0"/>
                <a:ea typeface="Calibri" panose="020F0502020204030204" pitchFamily="34" charset="0"/>
              </a:rPr>
              <a:t> n</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112, de 1978; IN RFB n</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 1.700, de 2017, art. 198, § 7</a:t>
            </a:r>
            <a:r>
              <a:rPr lang="pt-BR" sz="1800" strike="sngStrike" dirty="0">
                <a:solidFill>
                  <a:srgbClr val="000000"/>
                </a:solidFill>
                <a:effectLst/>
                <a:latin typeface="Arial" panose="020B0604020202020204" pitchFamily="34" charset="0"/>
                <a:ea typeface="Calibri" panose="020F0502020204030204" pitchFamily="34" charset="0"/>
              </a:rPr>
              <a:t>º</a:t>
            </a:r>
            <a:r>
              <a:rPr lang="pt-BR" sz="1800" dirty="0">
                <a:solidFill>
                  <a:srgbClr val="000000"/>
                </a:solidFill>
                <a:effectLst/>
                <a:latin typeface="Arial" panose="020B0604020202020204" pitchFamily="34" charset="0"/>
                <a:ea typeface="Calibri" panose="020F0502020204030204" pitchFamily="34" charset="0"/>
              </a:rPr>
              <a:t>.</a:t>
            </a:r>
            <a:br>
              <a:rPr lang="pt-BR" sz="1800" dirty="0">
                <a:solidFill>
                  <a:srgbClr val="000000"/>
                </a:solidFill>
                <a:effectLst/>
                <a:latin typeface="Arial" panose="020B0604020202020204" pitchFamily="34" charset="0"/>
                <a:ea typeface="Calibri" panose="020F0502020204030204" pitchFamily="34" charset="0"/>
              </a:rPr>
            </a:br>
            <a:endParaRPr lang="pt-BR" dirty="0"/>
          </a:p>
        </p:txBody>
      </p:sp>
      <p:sp>
        <p:nvSpPr>
          <p:cNvPr id="4" name="Texto Explicativo: Seta para a Esquerda 3">
            <a:extLst>
              <a:ext uri="{FF2B5EF4-FFF2-40B4-BE49-F238E27FC236}">
                <a16:creationId xmlns:a16="http://schemas.microsoft.com/office/drawing/2014/main" id="{5A0C2F94-B5BB-BFFF-5182-76CFA270ADD6}"/>
              </a:ext>
            </a:extLst>
          </p:cNvPr>
          <p:cNvSpPr/>
          <p:nvPr/>
        </p:nvSpPr>
        <p:spPr>
          <a:xfrm>
            <a:off x="8489481" y="1788712"/>
            <a:ext cx="3397719" cy="2127183"/>
          </a:xfrm>
          <a:prstGeom prst="leftArrowCallout">
            <a:avLst>
              <a:gd name="adj1" fmla="val 25000"/>
              <a:gd name="adj2" fmla="val 25000"/>
              <a:gd name="adj3" fmla="val 25000"/>
              <a:gd name="adj4" fmla="val 785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bg1"/>
                </a:solidFill>
                <a:effectLst/>
                <a:latin typeface="Helvetica" panose="020B0604020202020204" pitchFamily="34" charset="0"/>
                <a:ea typeface="Times New Roman" panose="02020603050405020304" pitchFamily="18" charset="0"/>
              </a:rPr>
              <a:t>Exige os requisitos do artigo 30 da Lei 12.973/14: </a:t>
            </a:r>
          </a:p>
          <a:p>
            <a:pPr marL="285750" indent="-285750" algn="ctr">
              <a:buFontTx/>
              <a:buChar char="-"/>
            </a:pPr>
            <a:r>
              <a:rPr lang="pt-BR" sz="1400" dirty="0">
                <a:solidFill>
                  <a:schemeClr val="bg1"/>
                </a:solidFill>
                <a:latin typeface="Helvetica" panose="020B0604020202020204" pitchFamily="34" charset="0"/>
              </a:rPr>
              <a:t>Implantação ou expansão</a:t>
            </a:r>
          </a:p>
          <a:p>
            <a:pPr algn="ctr"/>
            <a:r>
              <a:rPr lang="pt-BR" sz="1400" dirty="0">
                <a:solidFill>
                  <a:schemeClr val="bg1"/>
                </a:solidFill>
                <a:latin typeface="Helvetica" panose="020B0604020202020204" pitchFamily="34" charset="0"/>
              </a:rPr>
              <a:t> reserva de lucros</a:t>
            </a:r>
          </a:p>
          <a:p>
            <a:pPr algn="ctr"/>
            <a:r>
              <a:rPr lang="pt-BR" sz="1400" dirty="0">
                <a:solidFill>
                  <a:schemeClr val="bg1"/>
                </a:solidFill>
                <a:latin typeface="Helvetica" panose="020B0604020202020204" pitchFamily="34" charset="0"/>
              </a:rPr>
              <a:t>- Vinculação e sincronismo (os mesmos da Lei 12.973/14)</a:t>
            </a:r>
            <a:endParaRPr lang="pt-BR" sz="1400" dirty="0">
              <a:solidFill>
                <a:schemeClr val="bg1"/>
              </a:solidFill>
            </a:endParaRPr>
          </a:p>
        </p:txBody>
      </p:sp>
      <p:sp>
        <p:nvSpPr>
          <p:cNvPr id="5" name="Texto Explicativo: Seta para Cima 4">
            <a:extLst>
              <a:ext uri="{FF2B5EF4-FFF2-40B4-BE49-F238E27FC236}">
                <a16:creationId xmlns:a16="http://schemas.microsoft.com/office/drawing/2014/main" id="{5C459FB6-1D82-C792-61AB-4B98156F4E10}"/>
              </a:ext>
            </a:extLst>
          </p:cNvPr>
          <p:cNvSpPr/>
          <p:nvPr/>
        </p:nvSpPr>
        <p:spPr>
          <a:xfrm>
            <a:off x="8710863" y="4023360"/>
            <a:ext cx="3291839" cy="2233061"/>
          </a:xfrm>
          <a:prstGeom prst="upArrowCallout">
            <a:avLst>
              <a:gd name="adj1" fmla="val 26961"/>
              <a:gd name="adj2" fmla="val 25000"/>
              <a:gd name="adj3" fmla="val 25000"/>
              <a:gd name="adj4" fmla="val 642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bg1"/>
                </a:solidFill>
              </a:rPr>
              <a:t>Se são os mesmos requisitos de antes, para que serviu a alteração pela LC 160?</a:t>
            </a:r>
          </a:p>
          <a:p>
            <a:pPr algn="ctr"/>
            <a:r>
              <a:rPr lang="pt-BR" dirty="0">
                <a:solidFill>
                  <a:schemeClr val="bg1"/>
                </a:solidFill>
                <a:ea typeface="Times New Roman" panose="02020603050405020304" pitchFamily="18" charset="0"/>
              </a:rPr>
              <a:t>A</a:t>
            </a:r>
            <a:r>
              <a:rPr lang="pt-BR" sz="1800" dirty="0">
                <a:solidFill>
                  <a:schemeClr val="bg1"/>
                </a:solidFill>
                <a:effectLst/>
                <a:ea typeface="Times New Roman" panose="02020603050405020304" pitchFamily="18" charset="0"/>
              </a:rPr>
              <a:t> lei não contém palavras inúteis!</a:t>
            </a:r>
            <a:endParaRPr lang="pt-BR" dirty="0">
              <a:solidFill>
                <a:schemeClr val="bg1"/>
              </a:solidFill>
            </a:endParaRPr>
          </a:p>
        </p:txBody>
      </p:sp>
    </p:spTree>
    <p:extLst>
      <p:ext uri="{BB962C8B-B14F-4D97-AF65-F5344CB8AC3E}">
        <p14:creationId xmlns:p14="http://schemas.microsoft.com/office/powerpoint/2010/main" val="864922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A32E04-15FD-F7B9-4F0F-5C453A9D2D87}"/>
              </a:ext>
            </a:extLst>
          </p:cNvPr>
          <p:cNvSpPr>
            <a:spLocks noGrp="1"/>
          </p:cNvSpPr>
          <p:nvPr>
            <p:ph type="title"/>
          </p:nvPr>
        </p:nvSpPr>
        <p:spPr>
          <a:xfrm>
            <a:off x="0" y="681037"/>
            <a:ext cx="11353800" cy="1325563"/>
          </a:xfrm>
        </p:spPr>
        <p:txBody>
          <a:bodyPr>
            <a:normAutofit/>
          </a:bodyPr>
          <a:lstStyle/>
          <a:p>
            <a:pPr algn="ctr"/>
            <a:r>
              <a:rPr lang="pt-BR" sz="4000" b="1" dirty="0"/>
              <a:t>Cabe subvenção de investimento com redução de tributo indireto?</a:t>
            </a:r>
          </a:p>
        </p:txBody>
      </p:sp>
      <p:sp>
        <p:nvSpPr>
          <p:cNvPr id="3" name="Espaço Reservado para Conteúdo 2">
            <a:extLst>
              <a:ext uri="{FF2B5EF4-FFF2-40B4-BE49-F238E27FC236}">
                <a16:creationId xmlns:a16="http://schemas.microsoft.com/office/drawing/2014/main" id="{07A91FFB-0A5E-FD29-3519-21EB2ECF546C}"/>
              </a:ext>
            </a:extLst>
          </p:cNvPr>
          <p:cNvSpPr>
            <a:spLocks noGrp="1"/>
          </p:cNvSpPr>
          <p:nvPr>
            <p:ph idx="1"/>
          </p:nvPr>
        </p:nvSpPr>
        <p:spPr>
          <a:xfrm>
            <a:off x="317635" y="2114383"/>
            <a:ext cx="12031578" cy="4351338"/>
          </a:xfrm>
        </p:spPr>
        <p:txBody>
          <a:bodyPr>
            <a:normAutofit lnSpcReduction="10000"/>
          </a:bodyPr>
          <a:lstStyle/>
          <a:p>
            <a:r>
              <a:rPr lang="pt-BR" sz="3200" dirty="0"/>
              <a:t>O ICMS é tributo indireto – incoerência lógica-sistêmica.</a:t>
            </a:r>
          </a:p>
          <a:p>
            <a:r>
              <a:rPr lang="pt-BR" sz="3200" dirty="0"/>
              <a:t>É suportado pelo contribuinte de fato?</a:t>
            </a:r>
          </a:p>
          <a:p>
            <a:r>
              <a:rPr lang="pt-BR" sz="3200" dirty="0"/>
              <a:t>Benefício de ICMS para subsidiar investimentos é patologia sistêmica de uma atípica tributação de consumo da origem! Um ornitorrinco fiscal!</a:t>
            </a:r>
          </a:p>
          <a:p>
            <a:r>
              <a:rPr lang="pt-BR" sz="3200" dirty="0"/>
              <a:t>A realidade é que benefícios fiscais não são repassados ao preço (efeito atestado por estudos empíricos).</a:t>
            </a:r>
          </a:p>
          <a:p>
            <a:r>
              <a:rPr lang="pt-BR" sz="3200" dirty="0"/>
              <a:t>Desmonte da defesa da redução de alíquotas para cesta básica e outros produtos “essenciais!</a:t>
            </a:r>
          </a:p>
        </p:txBody>
      </p:sp>
    </p:spTree>
    <p:extLst>
      <p:ext uri="{BB962C8B-B14F-4D97-AF65-F5344CB8AC3E}">
        <p14:creationId xmlns:p14="http://schemas.microsoft.com/office/powerpoint/2010/main" val="781973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6D9DB58-5098-A30E-FBF9-1230E5BB2555}"/>
              </a:ext>
            </a:extLst>
          </p:cNvPr>
          <p:cNvSpPr>
            <a:spLocks noGrp="1"/>
          </p:cNvSpPr>
          <p:nvPr>
            <p:ph idx="1"/>
          </p:nvPr>
        </p:nvSpPr>
        <p:spPr>
          <a:xfrm>
            <a:off x="269507" y="1704513"/>
            <a:ext cx="7883091" cy="4646546"/>
          </a:xfrm>
        </p:spPr>
        <p:txBody>
          <a:bodyPr>
            <a:normAutofit fontScale="92500" lnSpcReduction="20000"/>
          </a:bodyPr>
          <a:lstStyle/>
          <a:p>
            <a:pPr marL="0" indent="0">
              <a:buNone/>
            </a:pPr>
            <a:r>
              <a:rPr lang="pt-BR" dirty="0">
                <a:solidFill>
                  <a:srgbClr val="1A1A1A"/>
                </a:solidFill>
                <a:ea typeface="Times New Roman" panose="02020603050405020304" pitchFamily="18" charset="0"/>
              </a:rPr>
              <a:t>D</a:t>
            </a:r>
            <a:r>
              <a:rPr lang="pt-BR" sz="2800" dirty="0">
                <a:solidFill>
                  <a:srgbClr val="1A1A1A"/>
                </a:solidFill>
                <a:effectLst/>
                <a:ea typeface="Times New Roman" panose="02020603050405020304" pitchFamily="18" charset="0"/>
              </a:rPr>
              <a:t>eputado Alexandre </a:t>
            </a:r>
            <a:r>
              <a:rPr lang="pt-BR" sz="2800" dirty="0" err="1">
                <a:solidFill>
                  <a:srgbClr val="1A1A1A"/>
                </a:solidFill>
                <a:effectLst/>
                <a:ea typeface="Times New Roman" panose="02020603050405020304" pitchFamily="18" charset="0"/>
              </a:rPr>
              <a:t>Baldy</a:t>
            </a:r>
            <a:endParaRPr lang="pt-BR" sz="2800" dirty="0">
              <a:effectLst/>
              <a:ea typeface="Times New Roman" panose="02020603050405020304" pitchFamily="18" charset="0"/>
            </a:endParaRPr>
          </a:p>
          <a:p>
            <a:pPr marL="0" indent="0" algn="l">
              <a:buNone/>
            </a:pPr>
            <a:endParaRPr lang="pt-BR" sz="1200" i="1" dirty="0">
              <a:solidFill>
                <a:srgbClr val="1A1A1A"/>
              </a:solidFill>
              <a:effectLst/>
              <a:ea typeface="Times New Roman" panose="02020603050405020304" pitchFamily="18" charset="0"/>
            </a:endParaRPr>
          </a:p>
          <a:p>
            <a:pPr marL="0" indent="0" algn="just">
              <a:buNone/>
            </a:pPr>
            <a:r>
              <a:rPr lang="pt-BR" sz="2800" dirty="0">
                <a:solidFill>
                  <a:srgbClr val="1A1A1A"/>
                </a:solidFill>
                <a:effectLst/>
                <a:ea typeface="Times New Roman" panose="02020603050405020304" pitchFamily="18" charset="0"/>
              </a:rPr>
              <a:t>"Além disso, acolhemos ideia do nobre Deputado Luiz Carlos Hauly e incluímos artigos que deixam claro que os incentivos e benefícios fiscais de ICMS recebidos pelas pessoas jurídicas, </a:t>
            </a:r>
            <a:r>
              <a:rPr lang="pt-BR" sz="2800" b="1" dirty="0">
                <a:solidFill>
                  <a:srgbClr val="1A1A1A"/>
                </a:solidFill>
                <a:effectLst/>
                <a:ea typeface="Times New Roman" panose="02020603050405020304" pitchFamily="18" charset="0"/>
              </a:rPr>
              <a:t>desde que esses valores sejam mantidos em conta de reserva no Patrimônio Líquido</a:t>
            </a:r>
            <a:r>
              <a:rPr lang="pt-BR" sz="2800" dirty="0">
                <a:solidFill>
                  <a:srgbClr val="1A1A1A"/>
                </a:solidFill>
                <a:effectLst/>
                <a:ea typeface="Times New Roman" panose="02020603050405020304" pitchFamily="18" charset="0"/>
              </a:rPr>
              <a:t>, são subvenções para investimento, sobre eles não incidindo, por consequência, IRPJ e CSLL. Impede-se, com isso, que a Secretaria da Receita Federal do Brasil continue a autuar as empresas beneficiárias de incentivos do ICMS com base em interpretações jurídicas equivocadas, reforçando a segurança jurídica e garantindo a viabilidade econômica dos empreendimentos realizados"</a:t>
            </a:r>
            <a:endParaRPr lang="pt-BR" dirty="0"/>
          </a:p>
        </p:txBody>
      </p:sp>
      <p:sp>
        <p:nvSpPr>
          <p:cNvPr id="4" name="Texto Explicativo: Seta para a Esquerda 3">
            <a:extLst>
              <a:ext uri="{FF2B5EF4-FFF2-40B4-BE49-F238E27FC236}">
                <a16:creationId xmlns:a16="http://schemas.microsoft.com/office/drawing/2014/main" id="{87941B0C-ACB0-273E-452A-66EE9AADBB66}"/>
              </a:ext>
            </a:extLst>
          </p:cNvPr>
          <p:cNvSpPr/>
          <p:nvPr/>
        </p:nvSpPr>
        <p:spPr>
          <a:xfrm>
            <a:off x="8152598" y="2109159"/>
            <a:ext cx="3455472" cy="1347537"/>
          </a:xfrm>
          <a:prstGeom prst="leftArrowCallout">
            <a:avLst>
              <a:gd name="adj1" fmla="val 25000"/>
              <a:gd name="adj2" fmla="val 25000"/>
              <a:gd name="adj3" fmla="val 25000"/>
              <a:gd name="adj4" fmla="val 802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bg1"/>
                </a:solidFill>
                <a:effectLst/>
                <a:latin typeface="Times" panose="02020603050405020304" pitchFamily="18" charset="0"/>
                <a:ea typeface="Times New Roman" panose="02020603050405020304" pitchFamily="18" charset="0"/>
              </a:rPr>
              <a:t>Manutenção </a:t>
            </a:r>
            <a:r>
              <a:rPr lang="pt-BR" sz="2000" dirty="0">
                <a:solidFill>
                  <a:schemeClr val="bg1"/>
                </a:solidFill>
                <a:latin typeface="Times" panose="02020603050405020304" pitchFamily="18" charset="0"/>
                <a:ea typeface="Times New Roman" panose="02020603050405020304" pitchFamily="18" charset="0"/>
              </a:rPr>
              <a:t>e</a:t>
            </a:r>
            <a:r>
              <a:rPr lang="pt-BR" sz="2000" dirty="0">
                <a:solidFill>
                  <a:schemeClr val="bg1"/>
                </a:solidFill>
                <a:effectLst/>
                <a:latin typeface="Times" panose="02020603050405020304" pitchFamily="18" charset="0"/>
                <a:ea typeface="Times New Roman" panose="02020603050405020304" pitchFamily="18" charset="0"/>
              </a:rPr>
              <a:t>m conta de reserva no Patrimônio Líquido</a:t>
            </a:r>
          </a:p>
          <a:p>
            <a:pPr algn="ctr"/>
            <a:r>
              <a:rPr lang="pt-BR" sz="2000" dirty="0">
                <a:solidFill>
                  <a:schemeClr val="bg1"/>
                </a:solidFill>
                <a:latin typeface="Times" panose="02020603050405020304" pitchFamily="18" charset="0"/>
              </a:rPr>
              <a:t>(única condição)</a:t>
            </a:r>
            <a:endParaRPr lang="pt-BR" sz="2000" dirty="0">
              <a:solidFill>
                <a:schemeClr val="bg1"/>
              </a:solidFill>
            </a:endParaRPr>
          </a:p>
        </p:txBody>
      </p:sp>
      <p:sp>
        <p:nvSpPr>
          <p:cNvPr id="5" name="Texto Explicativo: Seta para a Esquerda 4">
            <a:extLst>
              <a:ext uri="{FF2B5EF4-FFF2-40B4-BE49-F238E27FC236}">
                <a16:creationId xmlns:a16="http://schemas.microsoft.com/office/drawing/2014/main" id="{F6F762AA-2817-70CE-134C-575A67DF00DC}"/>
              </a:ext>
            </a:extLst>
          </p:cNvPr>
          <p:cNvSpPr/>
          <p:nvPr/>
        </p:nvSpPr>
        <p:spPr>
          <a:xfrm>
            <a:off x="8219975" y="3632307"/>
            <a:ext cx="3455472" cy="1347537"/>
          </a:xfrm>
          <a:prstGeom prst="leftArrowCallout">
            <a:avLst>
              <a:gd name="adj1" fmla="val 27857"/>
              <a:gd name="adj2" fmla="val 25000"/>
              <a:gd name="adj3" fmla="val 25000"/>
              <a:gd name="adj4" fmla="val 838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bg1"/>
                </a:solidFill>
                <a:effectLst/>
                <a:latin typeface="Times" panose="02020603050405020304" pitchFamily="18" charset="0"/>
                <a:ea typeface="Times New Roman" panose="02020603050405020304" pitchFamily="18" charset="0"/>
              </a:rPr>
              <a:t>Não há a necessidade de contrapartida (investimento)</a:t>
            </a:r>
            <a:endParaRPr lang="pt-BR" sz="2000" dirty="0">
              <a:solidFill>
                <a:schemeClr val="bg1"/>
              </a:solidFill>
            </a:endParaRPr>
          </a:p>
        </p:txBody>
      </p:sp>
      <p:sp>
        <p:nvSpPr>
          <p:cNvPr id="6" name="Texto Explicativo: Seta para Cima 5">
            <a:extLst>
              <a:ext uri="{FF2B5EF4-FFF2-40B4-BE49-F238E27FC236}">
                <a16:creationId xmlns:a16="http://schemas.microsoft.com/office/drawing/2014/main" id="{C4A98EC5-D20C-F35E-38FB-0187712B45D9}"/>
              </a:ext>
            </a:extLst>
          </p:cNvPr>
          <p:cNvSpPr/>
          <p:nvPr/>
        </p:nvSpPr>
        <p:spPr>
          <a:xfrm>
            <a:off x="8749364" y="5028252"/>
            <a:ext cx="2858706" cy="1100302"/>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É possível capturar a vontade de legislador?</a:t>
            </a:r>
          </a:p>
        </p:txBody>
      </p:sp>
      <p:sp>
        <p:nvSpPr>
          <p:cNvPr id="10" name="Título 1">
            <a:extLst>
              <a:ext uri="{FF2B5EF4-FFF2-40B4-BE49-F238E27FC236}">
                <a16:creationId xmlns:a16="http://schemas.microsoft.com/office/drawing/2014/main" id="{C6B7237A-C27C-99F4-4B96-79EED7A2BA9A}"/>
              </a:ext>
            </a:extLst>
          </p:cNvPr>
          <p:cNvSpPr txBox="1">
            <a:spLocks/>
          </p:cNvSpPr>
          <p:nvPr/>
        </p:nvSpPr>
        <p:spPr>
          <a:xfrm>
            <a:off x="838200" y="783597"/>
            <a:ext cx="10329909" cy="92091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B233F"/>
                </a:solidFill>
                <a:latin typeface="+mj-lt"/>
                <a:ea typeface="+mj-ea"/>
                <a:cs typeface="+mj-cs"/>
              </a:defRPr>
            </a:lvl1pPr>
          </a:lstStyle>
          <a:p>
            <a:pPr algn="ctr"/>
            <a:r>
              <a:rPr lang="pt-BR" b="1" dirty="0"/>
              <a:t>Qual a intenção do legislador da LC 160?</a:t>
            </a:r>
          </a:p>
        </p:txBody>
      </p:sp>
    </p:spTree>
    <p:extLst>
      <p:ext uri="{BB962C8B-B14F-4D97-AF65-F5344CB8AC3E}">
        <p14:creationId xmlns:p14="http://schemas.microsoft.com/office/powerpoint/2010/main" val="1434643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863F59D-4FC7-7F45-F447-69616CADA8CC}"/>
              </a:ext>
            </a:extLst>
          </p:cNvPr>
          <p:cNvSpPr>
            <a:spLocks noGrp="1"/>
          </p:cNvSpPr>
          <p:nvPr>
            <p:ph idx="1"/>
          </p:nvPr>
        </p:nvSpPr>
        <p:spPr>
          <a:xfrm>
            <a:off x="723444" y="2230748"/>
            <a:ext cx="7314398" cy="3843655"/>
          </a:xfrm>
        </p:spPr>
        <p:txBody>
          <a:bodyPr/>
          <a:lstStyle/>
          <a:p>
            <a:pPr algn="just"/>
            <a:r>
              <a:rPr lang="pt-BR" sz="2800" dirty="0">
                <a:solidFill>
                  <a:srgbClr val="1A1A1A"/>
                </a:solidFill>
                <a:effectLst/>
                <a:ea typeface="Times New Roman" panose="02020603050405020304" pitchFamily="18" charset="0"/>
              </a:rPr>
              <a:t>Veto do presidente Michel Temer:</a:t>
            </a:r>
          </a:p>
          <a:p>
            <a:pPr algn="just"/>
            <a:endParaRPr lang="pt-BR" sz="2800" dirty="0">
              <a:solidFill>
                <a:srgbClr val="1A1A1A"/>
              </a:solidFill>
              <a:effectLst/>
              <a:ea typeface="Times New Roman" panose="02020603050405020304" pitchFamily="18" charset="0"/>
            </a:endParaRPr>
          </a:p>
          <a:p>
            <a:pPr marL="0" indent="0" algn="just">
              <a:buNone/>
            </a:pPr>
            <a:r>
              <a:rPr lang="pt-BR" sz="2800" dirty="0">
                <a:solidFill>
                  <a:srgbClr val="1A1A1A"/>
                </a:solidFill>
                <a:effectLst/>
                <a:ea typeface="Times New Roman" panose="02020603050405020304" pitchFamily="18" charset="0"/>
              </a:rPr>
              <a:t>"causariam distorções tributárias, ao equiparar as subvenções meramente para custeio às para investimento, desfigurando seu intento inicial, de elevar o investimento econômico, além de representar significativo impacto na arrecadação tributária federal".</a:t>
            </a:r>
            <a:endParaRPr lang="pt-BR" sz="2800" dirty="0">
              <a:effectLst/>
              <a:ea typeface="Times New Roman" panose="02020603050405020304" pitchFamily="18" charset="0"/>
            </a:endParaRPr>
          </a:p>
          <a:p>
            <a:pPr algn="just"/>
            <a:endParaRPr lang="pt-BR" dirty="0"/>
          </a:p>
        </p:txBody>
      </p:sp>
      <p:sp>
        <p:nvSpPr>
          <p:cNvPr id="5" name="Texto Explicativo: Seta para a Esquerda 4">
            <a:extLst>
              <a:ext uri="{FF2B5EF4-FFF2-40B4-BE49-F238E27FC236}">
                <a16:creationId xmlns:a16="http://schemas.microsoft.com/office/drawing/2014/main" id="{D3EA3CE1-0B9C-CB84-FA37-8570623C3F36}"/>
              </a:ext>
            </a:extLst>
          </p:cNvPr>
          <p:cNvSpPr/>
          <p:nvPr/>
        </p:nvSpPr>
        <p:spPr>
          <a:xfrm>
            <a:off x="8210350" y="3033184"/>
            <a:ext cx="3455472" cy="1347537"/>
          </a:xfrm>
          <a:prstGeom prst="leftArrowCallout">
            <a:avLst>
              <a:gd name="adj1" fmla="val 25000"/>
              <a:gd name="adj2" fmla="val 25000"/>
              <a:gd name="adj3" fmla="val 25000"/>
              <a:gd name="adj4" fmla="val 802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bg1"/>
                </a:solidFill>
                <a:effectLst/>
                <a:latin typeface="Times" panose="02020603050405020304" pitchFamily="18" charset="0"/>
                <a:ea typeface="Times New Roman" panose="02020603050405020304" pitchFamily="18" charset="0"/>
              </a:rPr>
              <a:t>Dever de motivação deveria ser obrigatório ao legislativo</a:t>
            </a:r>
            <a:endParaRPr lang="pt-BR" sz="2000" dirty="0">
              <a:solidFill>
                <a:schemeClr val="bg1"/>
              </a:solidFill>
            </a:endParaRPr>
          </a:p>
        </p:txBody>
      </p:sp>
      <p:sp>
        <p:nvSpPr>
          <p:cNvPr id="6" name="Título 1">
            <a:extLst>
              <a:ext uri="{FF2B5EF4-FFF2-40B4-BE49-F238E27FC236}">
                <a16:creationId xmlns:a16="http://schemas.microsoft.com/office/drawing/2014/main" id="{F7A14D45-8D02-9AFA-DF95-9F6DACF5B9E0}"/>
              </a:ext>
            </a:extLst>
          </p:cNvPr>
          <p:cNvSpPr txBox="1">
            <a:spLocks/>
          </p:cNvSpPr>
          <p:nvPr/>
        </p:nvSpPr>
        <p:spPr>
          <a:xfrm>
            <a:off x="838200" y="783597"/>
            <a:ext cx="10515600" cy="13255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B233F"/>
                </a:solidFill>
                <a:latin typeface="+mj-lt"/>
                <a:ea typeface="+mj-ea"/>
                <a:cs typeface="+mj-cs"/>
              </a:defRPr>
            </a:lvl1pPr>
          </a:lstStyle>
          <a:p>
            <a:pPr algn="ctr"/>
            <a:r>
              <a:rPr lang="pt-BR" b="1" dirty="0"/>
              <a:t>Qual a intenção do legislador da LC 160?</a:t>
            </a:r>
          </a:p>
        </p:txBody>
      </p:sp>
    </p:spTree>
    <p:extLst>
      <p:ext uri="{BB962C8B-B14F-4D97-AF65-F5344CB8AC3E}">
        <p14:creationId xmlns:p14="http://schemas.microsoft.com/office/powerpoint/2010/main" val="2916105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00CE0F6-1123-5D5F-24E7-03B7C36179D1}"/>
              </a:ext>
            </a:extLst>
          </p:cNvPr>
          <p:cNvSpPr>
            <a:spLocks noGrp="1"/>
          </p:cNvSpPr>
          <p:nvPr>
            <p:ph idx="1"/>
          </p:nvPr>
        </p:nvSpPr>
        <p:spPr>
          <a:xfrm>
            <a:off x="530192" y="1652370"/>
            <a:ext cx="8248048" cy="4931310"/>
          </a:xfrm>
        </p:spPr>
        <p:txBody>
          <a:bodyPr>
            <a:normAutofit/>
          </a:bodyPr>
          <a:lstStyle/>
          <a:p>
            <a:pPr marL="0" indent="0">
              <a:buNone/>
            </a:pPr>
            <a:r>
              <a:rPr lang="pt-BR" sz="1800" dirty="0">
                <a:solidFill>
                  <a:srgbClr val="1A1A1A"/>
                </a:solidFill>
                <a:effectLst/>
                <a:ea typeface="Times New Roman" panose="02020603050405020304" pitchFamily="18" charset="0"/>
              </a:rPr>
              <a:t>Veto derrubado</a:t>
            </a:r>
            <a:endParaRPr lang="pt-BR" sz="1800" dirty="0">
              <a:solidFill>
                <a:srgbClr val="1A1A1A"/>
              </a:solidFill>
              <a:ea typeface="Times New Roman" panose="02020603050405020304" pitchFamily="18" charset="0"/>
            </a:endParaRPr>
          </a:p>
          <a:p>
            <a:pPr marL="0" indent="0">
              <a:buNone/>
            </a:pPr>
            <a:r>
              <a:rPr lang="pt-BR" sz="1800" dirty="0">
                <a:solidFill>
                  <a:srgbClr val="1A1A1A"/>
                </a:solidFill>
                <a:effectLst/>
                <a:ea typeface="Times New Roman" panose="02020603050405020304" pitchFamily="18" charset="0"/>
              </a:rPr>
              <a:t>"O que não pode é a Receita Federal do Brasil, da noite para o dia, alterar o que a lei determina. Mas foi isso que ela fez nos últimos dois anos. A lei determinava a não incidência de tributo entre os entes federados.</a:t>
            </a:r>
            <a:br>
              <a:rPr lang="pt-BR" sz="1800" dirty="0">
                <a:solidFill>
                  <a:srgbClr val="1A1A1A"/>
                </a:solidFill>
                <a:effectLst/>
                <a:ea typeface="Times New Roman" panose="02020603050405020304" pitchFamily="18" charset="0"/>
              </a:rPr>
            </a:br>
            <a:endParaRPr lang="pt-BR" sz="1800" dirty="0">
              <a:solidFill>
                <a:srgbClr val="1A1A1A"/>
              </a:solidFill>
              <a:effectLst/>
              <a:ea typeface="Times New Roman" panose="02020603050405020304" pitchFamily="18" charset="0"/>
            </a:endParaRPr>
          </a:p>
          <a:p>
            <a:pPr marL="0" indent="0">
              <a:buNone/>
            </a:pPr>
            <a:r>
              <a:rPr lang="pt-BR" sz="1800" dirty="0">
                <a:solidFill>
                  <a:srgbClr val="1A1A1A"/>
                </a:solidFill>
                <a:effectLst/>
                <a:ea typeface="Times New Roman" panose="02020603050405020304" pitchFamily="18" charset="0"/>
              </a:rPr>
              <a:t>(...)</a:t>
            </a:r>
          </a:p>
          <a:p>
            <a:pPr marL="0" indent="0">
              <a:buNone/>
            </a:pPr>
            <a:br>
              <a:rPr lang="pt-BR" sz="1800" dirty="0">
                <a:solidFill>
                  <a:srgbClr val="1A1A1A"/>
                </a:solidFill>
                <a:effectLst/>
                <a:ea typeface="Times New Roman" panose="02020603050405020304" pitchFamily="18" charset="0"/>
              </a:rPr>
            </a:br>
            <a:r>
              <a:rPr lang="pt-BR" sz="1800" dirty="0">
                <a:solidFill>
                  <a:srgbClr val="1A1A1A"/>
                </a:solidFill>
                <a:effectLst/>
                <a:ea typeface="Times New Roman" panose="02020603050405020304" pitchFamily="18" charset="0"/>
              </a:rPr>
              <a:t>Srs. Senadores, Srs. Deputados, que representam os seus Estados, não é lícito uma empresa receber 10 milhões de incentivo fiscal de um Estado X e a Receita Federal querer cobrar Imposto de Renda, Contribuição Social sobre o Lucro Líquido, PIS, COFINS, e ainda estabelece multa de 75%. Ela recebeu 10 milhões, e está devendo 112 milhões (sic). Ora, o que vai acontecer com o Brasil?</a:t>
            </a:r>
            <a:br>
              <a:rPr lang="pt-BR" sz="1800" dirty="0">
                <a:solidFill>
                  <a:srgbClr val="1A1A1A"/>
                </a:solidFill>
                <a:effectLst/>
                <a:ea typeface="Times New Roman" panose="02020603050405020304" pitchFamily="18" charset="0"/>
              </a:rPr>
            </a:br>
            <a:r>
              <a:rPr lang="pt-BR" sz="1800" dirty="0">
                <a:solidFill>
                  <a:srgbClr val="1A1A1A"/>
                </a:solidFill>
                <a:effectLst/>
                <a:ea typeface="Times New Roman" panose="02020603050405020304" pitchFamily="18" charset="0"/>
              </a:rPr>
              <a:t>O Brasil está numa grande crise, mas começou a sair dela. Esses autos de infração da Receita Federal são um escárnio à legislação, são uma afronta à Federação brasileira, são indevidos e injustos, pois destroem a indústria brasileira, destroem os negócios do País. Não podem a Receita Federal e a Procuradoria-Geral da Fazenda Nacional induzir o Presidente da República ao erro do veto!".</a:t>
            </a:r>
            <a:endParaRPr lang="pt-BR" sz="1800" dirty="0">
              <a:effectLst/>
              <a:ea typeface="Times New Roman" panose="02020603050405020304" pitchFamily="18" charset="0"/>
            </a:endParaRPr>
          </a:p>
          <a:p>
            <a:endParaRPr lang="pt-BR" dirty="0"/>
          </a:p>
        </p:txBody>
      </p:sp>
      <p:sp>
        <p:nvSpPr>
          <p:cNvPr id="6" name="Título 1">
            <a:extLst>
              <a:ext uri="{FF2B5EF4-FFF2-40B4-BE49-F238E27FC236}">
                <a16:creationId xmlns:a16="http://schemas.microsoft.com/office/drawing/2014/main" id="{AEBAFE9B-7782-D844-C73F-1D6B34208A46}"/>
              </a:ext>
            </a:extLst>
          </p:cNvPr>
          <p:cNvSpPr txBox="1">
            <a:spLocks/>
          </p:cNvSpPr>
          <p:nvPr/>
        </p:nvSpPr>
        <p:spPr>
          <a:xfrm>
            <a:off x="838200" y="681037"/>
            <a:ext cx="10515600" cy="13255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B233F"/>
                </a:solidFill>
                <a:latin typeface="+mj-lt"/>
                <a:ea typeface="+mj-ea"/>
                <a:cs typeface="+mj-cs"/>
              </a:defRPr>
            </a:lvl1pPr>
          </a:lstStyle>
          <a:p>
            <a:pPr algn="ctr"/>
            <a:r>
              <a:rPr lang="pt-BR" b="1" dirty="0"/>
              <a:t>Qual a intenção do legislador da LC 160?</a:t>
            </a:r>
          </a:p>
        </p:txBody>
      </p:sp>
      <p:sp>
        <p:nvSpPr>
          <p:cNvPr id="7" name="Texto Explicativo: Seta para a Esquerda 6">
            <a:extLst>
              <a:ext uri="{FF2B5EF4-FFF2-40B4-BE49-F238E27FC236}">
                <a16:creationId xmlns:a16="http://schemas.microsoft.com/office/drawing/2014/main" id="{8F31E5A3-B9DC-E884-6A03-06FEC0D3A2CA}"/>
              </a:ext>
            </a:extLst>
          </p:cNvPr>
          <p:cNvSpPr/>
          <p:nvPr/>
        </p:nvSpPr>
        <p:spPr>
          <a:xfrm>
            <a:off x="8585734" y="1654776"/>
            <a:ext cx="3455472" cy="1347537"/>
          </a:xfrm>
          <a:prstGeom prst="leftArrowCallout">
            <a:avLst>
              <a:gd name="adj1" fmla="val 25000"/>
              <a:gd name="adj2" fmla="val 25000"/>
              <a:gd name="adj3" fmla="val 25000"/>
              <a:gd name="adj4" fmla="val 802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bg1"/>
                </a:solidFill>
                <a:latin typeface="Times" panose="02020603050405020304" pitchFamily="18" charset="0"/>
              </a:rPr>
              <a:t>Violação ao pacto federativo – desviando à UF parte dos benefícios dos Estados</a:t>
            </a:r>
            <a:endParaRPr lang="pt-BR" sz="2000" dirty="0">
              <a:solidFill>
                <a:schemeClr val="bg1"/>
              </a:solidFill>
            </a:endParaRPr>
          </a:p>
        </p:txBody>
      </p:sp>
      <p:sp>
        <p:nvSpPr>
          <p:cNvPr id="8" name="Texto Explicativo: Seta para a Esquerda 7">
            <a:extLst>
              <a:ext uri="{FF2B5EF4-FFF2-40B4-BE49-F238E27FC236}">
                <a16:creationId xmlns:a16="http://schemas.microsoft.com/office/drawing/2014/main" id="{362A79F4-F14A-D3AB-B078-60EFB2B07E38}"/>
              </a:ext>
            </a:extLst>
          </p:cNvPr>
          <p:cNvSpPr/>
          <p:nvPr/>
        </p:nvSpPr>
        <p:spPr>
          <a:xfrm>
            <a:off x="8585734" y="3503865"/>
            <a:ext cx="3455472" cy="1347537"/>
          </a:xfrm>
          <a:prstGeom prst="leftArrowCallout">
            <a:avLst>
              <a:gd name="adj1" fmla="val 25000"/>
              <a:gd name="adj2" fmla="val 25000"/>
              <a:gd name="adj3" fmla="val 25000"/>
              <a:gd name="adj4" fmla="val 802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bg1"/>
                </a:solidFill>
                <a:effectLst/>
                <a:latin typeface="Times" panose="02020603050405020304" pitchFamily="18" charset="0"/>
                <a:ea typeface="Times New Roman" panose="02020603050405020304" pitchFamily="18" charset="0"/>
              </a:rPr>
              <a:t>A exposição de motivos devera ser votada, por tão importante</a:t>
            </a:r>
            <a:endParaRPr lang="pt-BR" sz="2000" dirty="0">
              <a:solidFill>
                <a:schemeClr val="bg1"/>
              </a:solidFill>
            </a:endParaRPr>
          </a:p>
        </p:txBody>
      </p:sp>
      <p:sp>
        <p:nvSpPr>
          <p:cNvPr id="9" name="Texto Explicativo: Seta para Cima 8">
            <a:extLst>
              <a:ext uri="{FF2B5EF4-FFF2-40B4-BE49-F238E27FC236}">
                <a16:creationId xmlns:a16="http://schemas.microsoft.com/office/drawing/2014/main" id="{5523D7A1-03AF-09D6-77D7-089B42030664}"/>
              </a:ext>
            </a:extLst>
          </p:cNvPr>
          <p:cNvSpPr/>
          <p:nvPr/>
        </p:nvSpPr>
        <p:spPr>
          <a:xfrm>
            <a:off x="9326880" y="4966636"/>
            <a:ext cx="2714326" cy="1210327"/>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Enunciado semântico diz ao dever de motivar (art. 37 da CF)</a:t>
            </a:r>
          </a:p>
        </p:txBody>
      </p:sp>
    </p:spTree>
    <p:extLst>
      <p:ext uri="{BB962C8B-B14F-4D97-AF65-F5344CB8AC3E}">
        <p14:creationId xmlns:p14="http://schemas.microsoft.com/office/powerpoint/2010/main" val="2162290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146D87-1898-5AA2-5E44-9C1A952F0F20}"/>
              </a:ext>
            </a:extLst>
          </p:cNvPr>
          <p:cNvSpPr>
            <a:spLocks noGrp="1"/>
          </p:cNvSpPr>
          <p:nvPr>
            <p:ph type="title"/>
          </p:nvPr>
        </p:nvSpPr>
        <p:spPr/>
        <p:txBody>
          <a:bodyPr/>
          <a:lstStyle/>
          <a:p>
            <a:pPr algn="ctr"/>
            <a:r>
              <a:rPr lang="pt-BR" b="1" dirty="0"/>
              <a:t>As conquistas comunicacionais no direito</a:t>
            </a:r>
          </a:p>
        </p:txBody>
      </p:sp>
      <p:sp>
        <p:nvSpPr>
          <p:cNvPr id="3" name="Espaço Reservado para Conteúdo 2">
            <a:extLst>
              <a:ext uri="{FF2B5EF4-FFF2-40B4-BE49-F238E27FC236}">
                <a16:creationId xmlns:a16="http://schemas.microsoft.com/office/drawing/2014/main" id="{EFBAEA77-52FA-FB12-B876-4EDDDC9ADF47}"/>
              </a:ext>
            </a:extLst>
          </p:cNvPr>
          <p:cNvSpPr>
            <a:spLocks noGrp="1"/>
          </p:cNvSpPr>
          <p:nvPr>
            <p:ph idx="1"/>
          </p:nvPr>
        </p:nvSpPr>
        <p:spPr>
          <a:xfrm>
            <a:off x="838199" y="1825625"/>
            <a:ext cx="10587361" cy="4351338"/>
          </a:xfrm>
        </p:spPr>
        <p:txBody>
          <a:bodyPr>
            <a:noAutofit/>
          </a:bodyPr>
          <a:lstStyle/>
          <a:p>
            <a:pPr marL="0" indent="0" algn="just">
              <a:buNone/>
            </a:pPr>
            <a:r>
              <a:rPr lang="pt-BR" sz="2400" b="1" dirty="0"/>
              <a:t>Lei Complementar nº 95/1998 </a:t>
            </a:r>
            <a:r>
              <a:rPr lang="pt-BR" sz="1600" dirty="0"/>
              <a:t>(</a:t>
            </a:r>
            <a:r>
              <a:rPr lang="pt-BR" sz="1600" b="0" i="0" dirty="0">
                <a:solidFill>
                  <a:srgbClr val="363636"/>
                </a:solidFill>
                <a:effectLst/>
              </a:rPr>
              <a:t>Dispõe sobre a elaboração, a redação, a alteração e a consolidação das leis, conforme determina o parágrafo único do art. 59 da Constituição Federal, e estabelece normas para a consolidação dos atos normativos que menciona)</a:t>
            </a:r>
          </a:p>
          <a:p>
            <a:pPr marL="0" indent="0" algn="just">
              <a:buNone/>
            </a:pPr>
            <a:endParaRPr lang="pt-BR" sz="1600" dirty="0"/>
          </a:p>
          <a:p>
            <a:pPr marL="914400" lvl="2" indent="0" algn="just">
              <a:buNone/>
            </a:pPr>
            <a:r>
              <a:rPr lang="pt-BR" sz="2400" b="0" i="0" dirty="0">
                <a:solidFill>
                  <a:srgbClr val="212529"/>
                </a:solidFill>
                <a:effectLst/>
              </a:rPr>
              <a:t> Art. 11. As disposições normativas serão redigidas com </a:t>
            </a:r>
            <a:r>
              <a:rPr lang="pt-BR" sz="2400" b="0" i="0" u="sng" dirty="0">
                <a:solidFill>
                  <a:srgbClr val="212529"/>
                </a:solidFill>
                <a:effectLst/>
              </a:rPr>
              <a:t>clareza, precisão e ordem lógica</a:t>
            </a:r>
            <a:r>
              <a:rPr lang="pt-BR" sz="2400" b="0" i="0" dirty="0">
                <a:solidFill>
                  <a:srgbClr val="212529"/>
                </a:solidFill>
                <a:effectLst/>
              </a:rPr>
              <a:t> ...</a:t>
            </a:r>
          </a:p>
          <a:p>
            <a:pPr marL="0" indent="0" algn="just">
              <a:buNone/>
            </a:pPr>
            <a:endParaRPr lang="pt-BR" sz="2400" dirty="0"/>
          </a:p>
          <a:p>
            <a:pPr marL="0" indent="0" algn="just">
              <a:buNone/>
            </a:pPr>
            <a:r>
              <a:rPr lang="pt-BR" sz="2400" b="1" dirty="0"/>
              <a:t>LINDB:</a:t>
            </a:r>
          </a:p>
          <a:p>
            <a:pPr marL="914400" lvl="2" indent="0" algn="just">
              <a:buNone/>
            </a:pPr>
            <a:endParaRPr lang="pt-BR" sz="2400" b="0" i="0" dirty="0">
              <a:solidFill>
                <a:srgbClr val="000000"/>
              </a:solidFill>
              <a:effectLst/>
            </a:endParaRPr>
          </a:p>
          <a:p>
            <a:pPr marL="914400" lvl="2" indent="0" algn="just">
              <a:buNone/>
            </a:pPr>
            <a:r>
              <a:rPr lang="pt-BR" sz="2400" b="0" i="0" dirty="0">
                <a:solidFill>
                  <a:srgbClr val="000000"/>
                </a:solidFill>
                <a:effectLst/>
              </a:rPr>
              <a:t>Art. 30.  As autoridades públicas devem atuar para aumentar a </a:t>
            </a:r>
            <a:r>
              <a:rPr lang="pt-BR" sz="2400" b="0" i="0" u="sng" dirty="0">
                <a:solidFill>
                  <a:srgbClr val="000000"/>
                </a:solidFill>
                <a:effectLst/>
              </a:rPr>
              <a:t>segurança jurídica na aplicação das normas</a:t>
            </a:r>
            <a:r>
              <a:rPr lang="pt-BR" sz="2400" b="0" i="0" dirty="0">
                <a:solidFill>
                  <a:srgbClr val="000000"/>
                </a:solidFill>
                <a:effectLst/>
              </a:rPr>
              <a:t>, inclusive por meio de regulamentos, súmulas administrativas e respostas a consultas. </a:t>
            </a:r>
            <a:endParaRPr lang="pt-BR" sz="2400" dirty="0"/>
          </a:p>
        </p:txBody>
      </p:sp>
    </p:spTree>
    <p:extLst>
      <p:ext uri="{BB962C8B-B14F-4D97-AF65-F5344CB8AC3E}">
        <p14:creationId xmlns:p14="http://schemas.microsoft.com/office/powerpoint/2010/main" val="3823879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9F5D4ED9-07CD-167A-8113-99F3CB0F1C17}"/>
              </a:ext>
            </a:extLst>
          </p:cNvPr>
          <p:cNvSpPr>
            <a:spLocks noGrp="1"/>
          </p:cNvSpPr>
          <p:nvPr>
            <p:ph idx="1"/>
          </p:nvPr>
        </p:nvSpPr>
        <p:spPr>
          <a:xfrm>
            <a:off x="838200" y="3128211"/>
            <a:ext cx="10153851" cy="3048752"/>
          </a:xfrm>
        </p:spPr>
        <p:txBody>
          <a:bodyPr>
            <a:normAutofit fontScale="92500" lnSpcReduction="20000"/>
          </a:bodyPr>
          <a:lstStyle/>
          <a:p>
            <a:pPr marL="0" indent="0" algn="just">
              <a:buNone/>
            </a:pPr>
            <a:r>
              <a:rPr lang="pt-BR" sz="4000" dirty="0"/>
              <a:t>Subvenção governamental é uma assistência governamental geralmente na forma de contribuição de natureza pecuniária, mas não só restrita a ela, concedida a uma entidade normalmente em troca do cumprimento passado ou futuro de certas condições relacionadas às atividades operacionais da entidade.</a:t>
            </a:r>
          </a:p>
        </p:txBody>
      </p:sp>
      <p:pic>
        <p:nvPicPr>
          <p:cNvPr id="5" name="Imagem 4">
            <a:extLst>
              <a:ext uri="{FF2B5EF4-FFF2-40B4-BE49-F238E27FC236}">
                <a16:creationId xmlns:a16="http://schemas.microsoft.com/office/drawing/2014/main" id="{56CCFC67-DF94-D7E2-8E5E-BD75504FE6E6}"/>
              </a:ext>
            </a:extLst>
          </p:cNvPr>
          <p:cNvPicPr>
            <a:picLocks noChangeAspect="1"/>
          </p:cNvPicPr>
          <p:nvPr/>
        </p:nvPicPr>
        <p:blipFill>
          <a:blip r:embed="rId2"/>
          <a:stretch>
            <a:fillRect/>
          </a:stretch>
        </p:blipFill>
        <p:spPr>
          <a:xfrm>
            <a:off x="755584" y="1116531"/>
            <a:ext cx="10515600" cy="1709270"/>
          </a:xfrm>
          <a:prstGeom prst="rect">
            <a:avLst/>
          </a:prstGeom>
        </p:spPr>
      </p:pic>
    </p:spTree>
    <p:extLst>
      <p:ext uri="{BB962C8B-B14F-4D97-AF65-F5344CB8AC3E}">
        <p14:creationId xmlns:p14="http://schemas.microsoft.com/office/powerpoint/2010/main" val="1956163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a:extLst>
              <a:ext uri="{FF2B5EF4-FFF2-40B4-BE49-F238E27FC236}">
                <a16:creationId xmlns:a16="http://schemas.microsoft.com/office/drawing/2014/main" id="{F6061DA0-A8F0-010B-F1AC-4E15517B4E37}"/>
              </a:ext>
            </a:extLst>
          </p:cNvPr>
          <p:cNvSpPr>
            <a:spLocks noGrp="1"/>
          </p:cNvSpPr>
          <p:nvPr>
            <p:ph idx="1"/>
          </p:nvPr>
        </p:nvSpPr>
        <p:spPr/>
        <p:txBody>
          <a:bodyPr/>
          <a:lstStyle/>
          <a:p>
            <a:pPr marL="0" indent="0" algn="ctr">
              <a:buNone/>
            </a:pPr>
            <a:endParaRPr lang="pt-BR" dirty="0"/>
          </a:p>
          <a:p>
            <a:pPr marL="0" indent="0" algn="ctr">
              <a:buNone/>
            </a:pPr>
            <a:endParaRPr lang="pt-BR" dirty="0"/>
          </a:p>
          <a:p>
            <a:pPr marL="0" indent="0" algn="ctr">
              <a:buNone/>
            </a:pPr>
            <a:endParaRPr lang="pt-BR" dirty="0"/>
          </a:p>
          <a:p>
            <a:pPr marL="0" indent="0" algn="ctr">
              <a:buNone/>
            </a:pPr>
            <a:endParaRPr lang="pt-BR" dirty="0"/>
          </a:p>
          <a:p>
            <a:pPr marL="0" indent="0" algn="ctr">
              <a:buNone/>
            </a:pPr>
            <a:r>
              <a:rPr lang="pt-BR" dirty="0"/>
              <a:t>   Obrigado !</a:t>
            </a:r>
          </a:p>
        </p:txBody>
      </p:sp>
    </p:spTree>
    <p:extLst>
      <p:ext uri="{BB962C8B-B14F-4D97-AF65-F5344CB8AC3E}">
        <p14:creationId xmlns:p14="http://schemas.microsoft.com/office/powerpoint/2010/main" val="263478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5DDA6E88-C940-5D83-97B3-3CD054FFD55A}"/>
              </a:ext>
            </a:extLst>
          </p:cNvPr>
          <p:cNvSpPr>
            <a:spLocks noGrp="1"/>
          </p:cNvSpPr>
          <p:nvPr>
            <p:ph idx="1"/>
          </p:nvPr>
        </p:nvSpPr>
        <p:spPr>
          <a:xfrm>
            <a:off x="396239" y="3022333"/>
            <a:ext cx="11399521" cy="3597392"/>
          </a:xfrm>
        </p:spPr>
        <p:txBody>
          <a:bodyPr>
            <a:normAutofit/>
          </a:bodyPr>
          <a:lstStyle/>
          <a:p>
            <a:pPr marL="0" indent="0" algn="just">
              <a:buNone/>
            </a:pPr>
            <a:r>
              <a:rPr lang="pt-BR" dirty="0"/>
              <a:t>Subvenções Econômicas: despesas orçamentárias com o pagamento de subvenções econômicas, a qualquer título, autorizadas em leis específicas, tais como: ajuda financeira a entidades privadas com fins lucrativos; concessão de bonificações a produtores, distribuidores e vendedores; cobertura, direta ou indireta, de parcela de encargos de empréstimos e financiamentos e dos custos de aquisição, de produção, de escoamento, de distribuição, de venda e de manutenção de bens, produtos e serviços em geral; e, ainda, outras operações com características semelhantes. </a:t>
            </a:r>
          </a:p>
        </p:txBody>
      </p:sp>
      <p:pic>
        <p:nvPicPr>
          <p:cNvPr id="5" name="Imagem 4">
            <a:extLst>
              <a:ext uri="{FF2B5EF4-FFF2-40B4-BE49-F238E27FC236}">
                <a16:creationId xmlns:a16="http://schemas.microsoft.com/office/drawing/2014/main" id="{7FFE744F-5688-C70C-2A54-7DF5A232C495}"/>
              </a:ext>
            </a:extLst>
          </p:cNvPr>
          <p:cNvPicPr>
            <a:picLocks noChangeAspect="1"/>
          </p:cNvPicPr>
          <p:nvPr/>
        </p:nvPicPr>
        <p:blipFill>
          <a:blip r:embed="rId2"/>
          <a:stretch>
            <a:fillRect/>
          </a:stretch>
        </p:blipFill>
        <p:spPr>
          <a:xfrm>
            <a:off x="1585882" y="888273"/>
            <a:ext cx="8193385" cy="1490537"/>
          </a:xfrm>
          <a:prstGeom prst="rect">
            <a:avLst/>
          </a:prstGeom>
        </p:spPr>
      </p:pic>
    </p:spTree>
    <p:extLst>
      <p:ext uri="{BB962C8B-B14F-4D97-AF65-F5344CB8AC3E}">
        <p14:creationId xmlns:p14="http://schemas.microsoft.com/office/powerpoint/2010/main" val="3609142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ABD012-1C36-ACCD-1ADF-B9553668C2B1}"/>
              </a:ext>
            </a:extLst>
          </p:cNvPr>
          <p:cNvSpPr>
            <a:spLocks noGrp="1"/>
          </p:cNvSpPr>
          <p:nvPr>
            <p:ph type="title"/>
          </p:nvPr>
        </p:nvSpPr>
        <p:spPr/>
        <p:txBody>
          <a:bodyPr/>
          <a:lstStyle/>
          <a:p>
            <a:pPr algn="ctr"/>
            <a:r>
              <a:rPr lang="pt-BR" b="1" dirty="0"/>
              <a:t>Lei n. 4.320/64 – Lei do Orçamento</a:t>
            </a:r>
          </a:p>
        </p:txBody>
      </p:sp>
      <p:sp>
        <p:nvSpPr>
          <p:cNvPr id="3" name="Espaço Reservado para Conteúdo 2">
            <a:extLst>
              <a:ext uri="{FF2B5EF4-FFF2-40B4-BE49-F238E27FC236}">
                <a16:creationId xmlns:a16="http://schemas.microsoft.com/office/drawing/2014/main" id="{4869CF57-4822-7243-7050-3E74ED5C86DF}"/>
              </a:ext>
            </a:extLst>
          </p:cNvPr>
          <p:cNvSpPr>
            <a:spLocks noGrp="1"/>
          </p:cNvSpPr>
          <p:nvPr>
            <p:ph idx="1"/>
          </p:nvPr>
        </p:nvSpPr>
        <p:spPr>
          <a:xfrm>
            <a:off x="838200" y="1825625"/>
            <a:ext cx="8989194" cy="4351338"/>
          </a:xfrm>
        </p:spPr>
        <p:txBody>
          <a:bodyPr>
            <a:normAutofit fontScale="92500" lnSpcReduction="20000"/>
          </a:bodyPr>
          <a:lstStyle/>
          <a:p>
            <a:pPr marL="0" indent="0" algn="just">
              <a:buNone/>
            </a:pPr>
            <a:r>
              <a:rPr lang="pt-BR" b="0" i="0" dirty="0">
                <a:solidFill>
                  <a:srgbClr val="000000"/>
                </a:solidFill>
                <a:effectLst/>
              </a:rPr>
              <a:t>Art. 12. A despesa será classificada nas seguintes categorias econômicas:  </a:t>
            </a:r>
          </a:p>
          <a:p>
            <a:pPr marL="0" indent="0" algn="just">
              <a:buNone/>
            </a:pPr>
            <a:r>
              <a:rPr lang="pt-BR" b="0" i="0" dirty="0">
                <a:solidFill>
                  <a:srgbClr val="000000"/>
                </a:solidFill>
                <a:effectLst/>
              </a:rPr>
              <a:t>(...)</a:t>
            </a:r>
            <a:endParaRPr lang="pt-BR" dirty="0">
              <a:solidFill>
                <a:srgbClr val="000000"/>
              </a:solidFill>
            </a:endParaRPr>
          </a:p>
          <a:p>
            <a:pPr marL="0" indent="0" algn="just">
              <a:buNone/>
            </a:pPr>
            <a:r>
              <a:rPr lang="pt-BR" b="0" i="0" dirty="0">
                <a:solidFill>
                  <a:srgbClr val="000000"/>
                </a:solidFill>
                <a:effectLst/>
              </a:rPr>
              <a:t>§ 3º Consideram-se subvenções, para os efeitos desta lei, as transferências destinadas a cobrir despesas de custeio das entidades beneficiadas, distinguindo-se como:</a:t>
            </a:r>
          </a:p>
          <a:p>
            <a:pPr marL="0" indent="0" algn="just">
              <a:buNone/>
            </a:pPr>
            <a:r>
              <a:rPr lang="pt-BR" b="0" i="0" dirty="0">
                <a:solidFill>
                  <a:srgbClr val="000000"/>
                </a:solidFill>
                <a:effectLst/>
              </a:rPr>
              <a:t>I - </a:t>
            </a:r>
            <a:r>
              <a:rPr lang="pt-BR" b="1" i="0" dirty="0">
                <a:solidFill>
                  <a:srgbClr val="000000"/>
                </a:solidFill>
                <a:effectLst/>
              </a:rPr>
              <a:t>subvenções sociais</a:t>
            </a:r>
            <a:r>
              <a:rPr lang="pt-BR" b="0" i="0" dirty="0">
                <a:solidFill>
                  <a:srgbClr val="000000"/>
                </a:solidFill>
                <a:effectLst/>
              </a:rPr>
              <a:t>, as que se destinem a instituições públicas ou privadas de caráter assistencial ou cultural, sem finalidade lucrativa;</a:t>
            </a:r>
          </a:p>
          <a:p>
            <a:pPr marL="0" indent="0" algn="just">
              <a:buNone/>
            </a:pPr>
            <a:r>
              <a:rPr lang="pt-BR" b="0" i="0" dirty="0">
                <a:solidFill>
                  <a:srgbClr val="000000"/>
                </a:solidFill>
                <a:effectLst/>
              </a:rPr>
              <a:t>II - </a:t>
            </a:r>
            <a:r>
              <a:rPr lang="pt-BR" b="1" i="0" dirty="0">
                <a:solidFill>
                  <a:srgbClr val="000000"/>
                </a:solidFill>
                <a:effectLst/>
              </a:rPr>
              <a:t>subvenções econômicas</a:t>
            </a:r>
            <a:r>
              <a:rPr lang="pt-BR" b="0" i="0" dirty="0">
                <a:solidFill>
                  <a:srgbClr val="000000"/>
                </a:solidFill>
                <a:effectLst/>
              </a:rPr>
              <a:t>, as que se destinem a empresas públicas ou privadas de caráter industrial, comercial, agrícola ou pastoril.</a:t>
            </a:r>
          </a:p>
          <a:p>
            <a:endParaRPr lang="pt-BR" dirty="0"/>
          </a:p>
        </p:txBody>
      </p:sp>
      <p:sp>
        <p:nvSpPr>
          <p:cNvPr id="6" name="Texto Explicativo: Seta para a Esquerda 5">
            <a:extLst>
              <a:ext uri="{FF2B5EF4-FFF2-40B4-BE49-F238E27FC236}">
                <a16:creationId xmlns:a16="http://schemas.microsoft.com/office/drawing/2014/main" id="{5F817E19-7B1F-B719-DC02-A13261CE180B}"/>
              </a:ext>
            </a:extLst>
          </p:cNvPr>
          <p:cNvSpPr/>
          <p:nvPr/>
        </p:nvSpPr>
        <p:spPr>
          <a:xfrm>
            <a:off x="9901185" y="4446510"/>
            <a:ext cx="2120767" cy="1325563"/>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Primeira noção de “subvenção”</a:t>
            </a:r>
          </a:p>
        </p:txBody>
      </p:sp>
    </p:spTree>
    <p:extLst>
      <p:ext uri="{BB962C8B-B14F-4D97-AF65-F5344CB8AC3E}">
        <p14:creationId xmlns:p14="http://schemas.microsoft.com/office/powerpoint/2010/main" val="3914170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1DE75D-AE17-0346-BFA5-EEAA70A50A26}"/>
              </a:ext>
            </a:extLst>
          </p:cNvPr>
          <p:cNvSpPr>
            <a:spLocks noGrp="1"/>
          </p:cNvSpPr>
          <p:nvPr>
            <p:ph type="title"/>
          </p:nvPr>
        </p:nvSpPr>
        <p:spPr>
          <a:xfrm>
            <a:off x="838200" y="917123"/>
            <a:ext cx="10515600" cy="1325563"/>
          </a:xfrm>
        </p:spPr>
        <p:txBody>
          <a:bodyPr>
            <a:noAutofit/>
          </a:bodyPr>
          <a:lstStyle/>
          <a:p>
            <a:pPr algn="ctr"/>
            <a:r>
              <a:rPr lang="pt-BR" dirty="0">
                <a:effectLst/>
                <a:latin typeface="+mn-lt"/>
                <a:ea typeface="Calibri" panose="020F0502020204030204" pitchFamily="34" charset="0"/>
                <a:cs typeface="Times New Roman" panose="02020603050405020304" pitchFamily="18" charset="0"/>
              </a:rPr>
              <a:t>Lei 4.506, de 1964</a:t>
            </a:r>
            <a:endParaRPr lang="pt-BR" dirty="0">
              <a:latin typeface="+mn-lt"/>
            </a:endParaRPr>
          </a:p>
        </p:txBody>
      </p:sp>
      <p:sp>
        <p:nvSpPr>
          <p:cNvPr id="3" name="Espaço Reservado para Conteúdo 2">
            <a:extLst>
              <a:ext uri="{FF2B5EF4-FFF2-40B4-BE49-F238E27FC236}">
                <a16:creationId xmlns:a16="http://schemas.microsoft.com/office/drawing/2014/main" id="{E880A37D-A54E-C8B5-06BA-97CBE380EBED}"/>
              </a:ext>
            </a:extLst>
          </p:cNvPr>
          <p:cNvSpPr>
            <a:spLocks noGrp="1"/>
          </p:cNvSpPr>
          <p:nvPr>
            <p:ph idx="1"/>
          </p:nvPr>
        </p:nvSpPr>
        <p:spPr>
          <a:xfrm>
            <a:off x="761197" y="2242686"/>
            <a:ext cx="8267299" cy="3619099"/>
          </a:xfrm>
        </p:spPr>
        <p:txBody>
          <a:bodyPr>
            <a:noAutofit/>
          </a:bodyPr>
          <a:lstStyle/>
          <a:p>
            <a:pPr marL="0" indent="0">
              <a:buNone/>
            </a:pPr>
            <a:r>
              <a:rPr lang="pt-BR" dirty="0">
                <a:solidFill>
                  <a:srgbClr val="000000"/>
                </a:solidFill>
                <a:effectLst/>
                <a:ea typeface="Times New Roman" panose="02020603050405020304" pitchFamily="18" charset="0"/>
              </a:rPr>
              <a:t>Art. 44. </a:t>
            </a:r>
            <a:r>
              <a:rPr lang="pt-BR" b="1" dirty="0">
                <a:solidFill>
                  <a:srgbClr val="000000"/>
                </a:solidFill>
                <a:effectLst/>
                <a:ea typeface="Times New Roman" panose="02020603050405020304" pitchFamily="18" charset="0"/>
              </a:rPr>
              <a:t>Integram a receita bruta operacional</a:t>
            </a:r>
            <a:r>
              <a:rPr lang="pt-BR" dirty="0">
                <a:solidFill>
                  <a:srgbClr val="000000"/>
                </a:solidFill>
                <a:effectLst/>
                <a:ea typeface="Times New Roman" panose="02020603050405020304" pitchFamily="18" charset="0"/>
              </a:rPr>
              <a:t>:</a:t>
            </a:r>
            <a:endParaRPr lang="pt-BR" dirty="0">
              <a:ea typeface="Times New Roman" panose="02020603050405020304" pitchFamily="18" charset="0"/>
            </a:endParaRPr>
          </a:p>
          <a:p>
            <a:pPr marL="0" indent="0">
              <a:buNone/>
            </a:pPr>
            <a:r>
              <a:rPr lang="pt-BR" dirty="0">
                <a:solidFill>
                  <a:srgbClr val="000000"/>
                </a:solidFill>
                <a:effectLst/>
                <a:ea typeface="Times New Roman" panose="02020603050405020304" pitchFamily="18" charset="0"/>
              </a:rPr>
              <a:t>I - O produto da venda dos bens e serviços nas transações ou operações de conta própria;</a:t>
            </a:r>
            <a:endParaRPr lang="pt-BR" dirty="0">
              <a:effectLst/>
              <a:ea typeface="Times New Roman" panose="02020603050405020304" pitchFamily="18" charset="0"/>
            </a:endParaRPr>
          </a:p>
          <a:p>
            <a:pPr marL="0" indent="0">
              <a:buNone/>
            </a:pPr>
            <a:r>
              <a:rPr lang="pt-BR" dirty="0">
                <a:solidFill>
                  <a:srgbClr val="000000"/>
                </a:solidFill>
                <a:effectLst/>
                <a:ea typeface="Times New Roman" panose="02020603050405020304" pitchFamily="18" charset="0"/>
              </a:rPr>
              <a:t>II - O resultado auferido nas operações de conta alheia;</a:t>
            </a:r>
            <a:endParaRPr lang="pt-BR" dirty="0">
              <a:ea typeface="Times New Roman" panose="02020603050405020304" pitchFamily="18" charset="0"/>
            </a:endParaRPr>
          </a:p>
          <a:p>
            <a:pPr marL="0" indent="0">
              <a:buNone/>
            </a:pPr>
            <a:r>
              <a:rPr lang="pt-BR" dirty="0">
                <a:solidFill>
                  <a:srgbClr val="000000"/>
                </a:solidFill>
                <a:effectLst/>
                <a:ea typeface="Times New Roman" panose="02020603050405020304" pitchFamily="18" charset="0"/>
              </a:rPr>
              <a:t>III - As recuperações ou devoluções de custos, deduções ou provisões;</a:t>
            </a:r>
            <a:endParaRPr lang="pt-BR" dirty="0">
              <a:ea typeface="Times New Roman" panose="02020603050405020304" pitchFamily="18" charset="0"/>
            </a:endParaRPr>
          </a:p>
          <a:p>
            <a:pPr marL="0" indent="0">
              <a:buNone/>
            </a:pPr>
            <a:r>
              <a:rPr lang="pt-BR" dirty="0">
                <a:solidFill>
                  <a:srgbClr val="000000"/>
                </a:solidFill>
                <a:effectLst/>
                <a:ea typeface="Times New Roman" panose="02020603050405020304" pitchFamily="18" charset="0"/>
              </a:rPr>
              <a:t>IV - As</a:t>
            </a:r>
            <a:r>
              <a:rPr lang="pt-BR" b="1" dirty="0">
                <a:solidFill>
                  <a:srgbClr val="000000"/>
                </a:solidFill>
                <a:effectLst/>
                <a:ea typeface="Times New Roman" panose="02020603050405020304" pitchFamily="18" charset="0"/>
              </a:rPr>
              <a:t> subvenções</a:t>
            </a:r>
            <a:r>
              <a:rPr lang="pt-BR" dirty="0">
                <a:solidFill>
                  <a:srgbClr val="000000"/>
                </a:solidFill>
                <a:effectLst/>
                <a:ea typeface="Times New Roman" panose="02020603050405020304" pitchFamily="18" charset="0"/>
              </a:rPr>
              <a:t> </a:t>
            </a:r>
            <a:r>
              <a:rPr lang="pt-BR" b="1" dirty="0">
                <a:solidFill>
                  <a:srgbClr val="000000"/>
                </a:solidFill>
                <a:effectLst/>
                <a:ea typeface="Times New Roman" panose="02020603050405020304" pitchFamily="18" charset="0"/>
              </a:rPr>
              <a:t>correntes</a:t>
            </a:r>
            <a:r>
              <a:rPr lang="pt-BR" dirty="0">
                <a:solidFill>
                  <a:srgbClr val="000000"/>
                </a:solidFill>
                <a:effectLst/>
                <a:ea typeface="Times New Roman" panose="02020603050405020304" pitchFamily="18" charset="0"/>
              </a:rPr>
              <a:t>, para custeio ou operação, recebidas de pessoas jurídicas de direito público ou privado, ou de pessoas naturais.</a:t>
            </a:r>
            <a:endParaRPr lang="pt-BR" dirty="0">
              <a:effectLst/>
              <a:ea typeface="Times New Roman" panose="02020603050405020304" pitchFamily="18" charset="0"/>
            </a:endParaRPr>
          </a:p>
          <a:p>
            <a:endParaRPr lang="pt-BR" dirty="0"/>
          </a:p>
        </p:txBody>
      </p:sp>
      <p:sp>
        <p:nvSpPr>
          <p:cNvPr id="4" name="Texto Explicativo: Seta para a Esquerda 3">
            <a:extLst>
              <a:ext uri="{FF2B5EF4-FFF2-40B4-BE49-F238E27FC236}">
                <a16:creationId xmlns:a16="http://schemas.microsoft.com/office/drawing/2014/main" id="{0E6AFE57-5192-69D0-3113-4616C5BD911E}"/>
              </a:ext>
            </a:extLst>
          </p:cNvPr>
          <p:cNvSpPr/>
          <p:nvPr/>
        </p:nvSpPr>
        <p:spPr>
          <a:xfrm>
            <a:off x="9028496" y="4057649"/>
            <a:ext cx="2844417" cy="2022477"/>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t>Incluiu subvenções para custeio como receita bruta da empresa</a:t>
            </a:r>
          </a:p>
        </p:txBody>
      </p:sp>
    </p:spTree>
    <p:extLst>
      <p:ext uri="{BB962C8B-B14F-4D97-AF65-F5344CB8AC3E}">
        <p14:creationId xmlns:p14="http://schemas.microsoft.com/office/powerpoint/2010/main" val="161540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04E98-28A1-E145-9FF2-9CD8A7DF6457}"/>
              </a:ext>
            </a:extLst>
          </p:cNvPr>
          <p:cNvSpPr>
            <a:spLocks noGrp="1"/>
          </p:cNvSpPr>
          <p:nvPr>
            <p:ph type="title"/>
          </p:nvPr>
        </p:nvSpPr>
        <p:spPr/>
        <p:txBody>
          <a:bodyPr/>
          <a:lstStyle/>
          <a:p>
            <a:pPr algn="ctr"/>
            <a:r>
              <a:rPr lang="pt-BR" b="1" dirty="0"/>
              <a:t>Decreto-lei n. 1.598/77</a:t>
            </a:r>
          </a:p>
        </p:txBody>
      </p:sp>
      <p:sp>
        <p:nvSpPr>
          <p:cNvPr id="3" name="Espaço Reservado para Conteúdo 2">
            <a:extLst>
              <a:ext uri="{FF2B5EF4-FFF2-40B4-BE49-F238E27FC236}">
                <a16:creationId xmlns:a16="http://schemas.microsoft.com/office/drawing/2014/main" id="{2F31BE41-3A70-61A7-D8EE-3C2DF35BE709}"/>
              </a:ext>
            </a:extLst>
          </p:cNvPr>
          <p:cNvSpPr>
            <a:spLocks noGrp="1"/>
          </p:cNvSpPr>
          <p:nvPr>
            <p:ph idx="1"/>
          </p:nvPr>
        </p:nvSpPr>
        <p:spPr>
          <a:xfrm>
            <a:off x="568693" y="1873752"/>
            <a:ext cx="9297202" cy="3891781"/>
          </a:xfrm>
        </p:spPr>
        <p:txBody>
          <a:bodyPr>
            <a:normAutofit fontScale="92500"/>
          </a:bodyPr>
          <a:lstStyle/>
          <a:p>
            <a:pPr marL="0" indent="0" algn="just">
              <a:lnSpc>
                <a:spcPct val="107000"/>
              </a:lnSpc>
              <a:spcAft>
                <a:spcPts val="800"/>
              </a:spcAft>
              <a:buNone/>
            </a:pPr>
            <a:r>
              <a:rPr lang="pt-BR" sz="3200" dirty="0">
                <a:effectLst/>
                <a:latin typeface="Calibri" panose="020F0502020204030204" pitchFamily="34" charset="0"/>
                <a:ea typeface="Calibri" panose="020F0502020204030204" pitchFamily="34" charset="0"/>
                <a:cs typeface="Times New Roman" panose="02020603050405020304" pitchFamily="18" charset="0"/>
              </a:rPr>
              <a:t>Art. 19. Considera-se lucro da exploração o lucro líquido do período-base, ajustado pela exclusão dos seguintes valores: </a:t>
            </a:r>
          </a:p>
          <a:p>
            <a:pPr marL="0" indent="0" algn="just">
              <a:lnSpc>
                <a:spcPct val="107000"/>
              </a:lnSpc>
              <a:spcAft>
                <a:spcPts val="800"/>
              </a:spcAft>
              <a:buNone/>
            </a:pPr>
            <a:r>
              <a:rPr lang="pt-BR" sz="3200" dirty="0">
                <a:effectLst/>
                <a:latin typeface="Calibri" panose="020F0502020204030204" pitchFamily="34" charset="0"/>
                <a:ea typeface="Calibri" panose="020F0502020204030204" pitchFamily="34" charset="0"/>
                <a:cs typeface="Times New Roman" panose="02020603050405020304" pitchFamily="18" charset="0"/>
              </a:rPr>
              <a:t>V - </a:t>
            </a:r>
            <a:r>
              <a:rPr lang="pt-BR" sz="3200" b="1" dirty="0">
                <a:effectLst/>
                <a:latin typeface="Calibri" panose="020F0502020204030204" pitchFamily="34" charset="0"/>
                <a:ea typeface="Calibri" panose="020F0502020204030204" pitchFamily="34" charset="0"/>
                <a:cs typeface="Times New Roman" panose="02020603050405020304" pitchFamily="18" charset="0"/>
              </a:rPr>
              <a:t>as subvenções para investimento</a:t>
            </a:r>
            <a:r>
              <a:rPr lang="pt-BR" sz="3200" dirty="0">
                <a:effectLst/>
                <a:latin typeface="Calibri" panose="020F0502020204030204" pitchFamily="34" charset="0"/>
                <a:ea typeface="Calibri" panose="020F0502020204030204" pitchFamily="34" charset="0"/>
                <a:cs typeface="Times New Roman" panose="02020603050405020304" pitchFamily="18" charset="0"/>
              </a:rPr>
              <a:t>, </a:t>
            </a:r>
            <a:r>
              <a:rPr lang="pt-BR" sz="3200" b="1" dirty="0">
                <a:effectLst/>
                <a:latin typeface="Calibri" panose="020F0502020204030204" pitchFamily="34" charset="0"/>
                <a:ea typeface="Calibri" panose="020F0502020204030204" pitchFamily="34" charset="0"/>
                <a:cs typeface="Times New Roman" panose="02020603050405020304" pitchFamily="18" charset="0"/>
              </a:rPr>
              <a:t>inclusive</a:t>
            </a:r>
            <a:r>
              <a:rPr lang="pt-BR" sz="3200" dirty="0">
                <a:effectLst/>
                <a:latin typeface="Calibri" panose="020F0502020204030204" pitchFamily="34" charset="0"/>
                <a:ea typeface="Calibri" panose="020F0502020204030204" pitchFamily="34" charset="0"/>
                <a:cs typeface="Times New Roman" panose="02020603050405020304" pitchFamily="18" charset="0"/>
              </a:rPr>
              <a:t> mediante </a:t>
            </a:r>
            <a:r>
              <a:rPr lang="pt-BR" sz="3200" b="1" dirty="0">
                <a:effectLst/>
                <a:latin typeface="Calibri" panose="020F0502020204030204" pitchFamily="34" charset="0"/>
                <a:ea typeface="Calibri" panose="020F0502020204030204" pitchFamily="34" charset="0"/>
                <a:cs typeface="Times New Roman" panose="02020603050405020304" pitchFamily="18" charset="0"/>
              </a:rPr>
              <a:t>isenção e redução de impostos</a:t>
            </a:r>
            <a:r>
              <a:rPr lang="pt-BR" sz="3200" dirty="0">
                <a:effectLst/>
                <a:latin typeface="Calibri" panose="020F0502020204030204" pitchFamily="34" charset="0"/>
                <a:ea typeface="Calibri" panose="020F0502020204030204" pitchFamily="34" charset="0"/>
                <a:cs typeface="Times New Roman" panose="02020603050405020304" pitchFamily="18" charset="0"/>
              </a:rPr>
              <a:t>, concedidas como estímulo à implantação ou expansão de empreendimentos econômicos, e as doações, feitas pelo poder público;</a:t>
            </a:r>
          </a:p>
          <a:p>
            <a:pPr algn="just"/>
            <a:endParaRPr lang="pt-BR" sz="3200" dirty="0"/>
          </a:p>
        </p:txBody>
      </p:sp>
      <p:sp>
        <p:nvSpPr>
          <p:cNvPr id="4" name="Texto Explicativo: Seta para a Esquerda 3">
            <a:extLst>
              <a:ext uri="{FF2B5EF4-FFF2-40B4-BE49-F238E27FC236}">
                <a16:creationId xmlns:a16="http://schemas.microsoft.com/office/drawing/2014/main" id="{A9A99A26-5287-5785-7470-D2BD44254F69}"/>
              </a:ext>
            </a:extLst>
          </p:cNvPr>
          <p:cNvSpPr/>
          <p:nvPr/>
        </p:nvSpPr>
        <p:spPr>
          <a:xfrm>
            <a:off x="9870377" y="2929554"/>
            <a:ext cx="2120766" cy="1713798"/>
          </a:xfrm>
          <a:prstGeom prst="leftArrowCallout">
            <a:avLst>
              <a:gd name="adj1" fmla="val 25000"/>
              <a:gd name="adj2" fmla="val 25000"/>
              <a:gd name="adj3" fmla="val 25000"/>
              <a:gd name="adj4" fmla="val 700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Subvenção de investimento, inclusive mediante renúncia de impostos</a:t>
            </a:r>
          </a:p>
        </p:txBody>
      </p:sp>
      <p:sp>
        <p:nvSpPr>
          <p:cNvPr id="5" name="Texto Explicativo: Seta para a Esquerda 4">
            <a:extLst>
              <a:ext uri="{FF2B5EF4-FFF2-40B4-BE49-F238E27FC236}">
                <a16:creationId xmlns:a16="http://schemas.microsoft.com/office/drawing/2014/main" id="{72D89265-D4AB-A997-D487-430177773E31}"/>
              </a:ext>
            </a:extLst>
          </p:cNvPr>
          <p:cNvSpPr/>
          <p:nvPr/>
        </p:nvSpPr>
        <p:spPr>
          <a:xfrm>
            <a:off x="9780730" y="4851401"/>
            <a:ext cx="2120767" cy="84984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Finalidade ou</a:t>
            </a:r>
          </a:p>
          <a:p>
            <a:pPr algn="ctr"/>
            <a:r>
              <a:rPr lang="pt-BR" dirty="0"/>
              <a:t>Condição ?</a:t>
            </a:r>
          </a:p>
        </p:txBody>
      </p:sp>
    </p:spTree>
    <p:extLst>
      <p:ext uri="{BB962C8B-B14F-4D97-AF65-F5344CB8AC3E}">
        <p14:creationId xmlns:p14="http://schemas.microsoft.com/office/powerpoint/2010/main" val="129089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76451B-A53B-8755-70CA-AC935B65B56F}"/>
              </a:ext>
            </a:extLst>
          </p:cNvPr>
          <p:cNvSpPr>
            <a:spLocks noGrp="1"/>
          </p:cNvSpPr>
          <p:nvPr>
            <p:ph type="title"/>
          </p:nvPr>
        </p:nvSpPr>
        <p:spPr/>
        <p:txBody>
          <a:bodyPr/>
          <a:lstStyle/>
          <a:p>
            <a:pPr algn="ctr"/>
            <a:r>
              <a:rPr lang="pt-BR" b="1" dirty="0"/>
              <a:t>Decreto-lei n. 1.598/77</a:t>
            </a:r>
          </a:p>
        </p:txBody>
      </p:sp>
      <p:sp>
        <p:nvSpPr>
          <p:cNvPr id="3" name="Espaço Reservado para Conteúdo 2">
            <a:extLst>
              <a:ext uri="{FF2B5EF4-FFF2-40B4-BE49-F238E27FC236}">
                <a16:creationId xmlns:a16="http://schemas.microsoft.com/office/drawing/2014/main" id="{A79BD61D-7BBF-4424-687A-4EBA714008BE}"/>
              </a:ext>
            </a:extLst>
          </p:cNvPr>
          <p:cNvSpPr>
            <a:spLocks noGrp="1"/>
          </p:cNvSpPr>
          <p:nvPr>
            <p:ph idx="1"/>
          </p:nvPr>
        </p:nvSpPr>
        <p:spPr>
          <a:xfrm>
            <a:off x="510139" y="1825624"/>
            <a:ext cx="9394257" cy="4199791"/>
          </a:xfrm>
        </p:spPr>
        <p:txBody>
          <a:bodyPr>
            <a:normAutofit fontScale="85000" lnSpcReduction="10000"/>
          </a:bodyPr>
          <a:lstStyle/>
          <a:p>
            <a:pPr marL="0" indent="0" algn="just">
              <a:lnSpc>
                <a:spcPct val="107000"/>
              </a:lnSpc>
              <a:spcAft>
                <a:spcPts val="800"/>
              </a:spcAft>
              <a:buNone/>
            </a:pPr>
            <a:r>
              <a:rPr lang="pt-BR" sz="20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Art</a:t>
            </a:r>
            <a:r>
              <a:rPr lang="pt-B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38 - </a:t>
            </a:r>
            <a:r>
              <a:rPr lang="pt-BR"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Não serão computadas na determinação do lucro real </a:t>
            </a:r>
            <a:r>
              <a:rPr lang="pt-BR"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as importâncias, creditadas a reservas de capital, que o contribuinte com a forma de companhia receber dos subscritores de valores mobiliários de sua emissão a título de: </a:t>
            </a:r>
            <a:endParaRPr lang="pt-BR"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2000" dirty="0">
                <a:solidFill>
                  <a:srgbClr val="000000"/>
                </a:solidFill>
                <a:effectLst/>
                <a:latin typeface="Arial" panose="020B0604020202020204" pitchFamily="34" charset="0"/>
                <a:ea typeface="Times New Roman" panose="02020603050405020304" pitchFamily="18" charset="0"/>
              </a:rPr>
              <a:t>§ 2º - As </a:t>
            </a:r>
            <a:r>
              <a:rPr lang="pt-BR" sz="2000" b="1" dirty="0">
                <a:solidFill>
                  <a:srgbClr val="000000"/>
                </a:solidFill>
                <a:effectLst/>
                <a:latin typeface="Arial" panose="020B0604020202020204" pitchFamily="34" charset="0"/>
                <a:ea typeface="Times New Roman" panose="02020603050405020304" pitchFamily="18" charset="0"/>
              </a:rPr>
              <a:t>subvenções para investimento</a:t>
            </a:r>
            <a:r>
              <a:rPr lang="pt-BR" sz="2000" dirty="0">
                <a:solidFill>
                  <a:srgbClr val="000000"/>
                </a:solidFill>
                <a:effectLst/>
                <a:latin typeface="Arial" panose="020B0604020202020204" pitchFamily="34" charset="0"/>
                <a:ea typeface="Times New Roman" panose="02020603050405020304" pitchFamily="18" charset="0"/>
              </a:rPr>
              <a:t>, inclusive mediante </a:t>
            </a:r>
            <a:r>
              <a:rPr lang="pt-BR" sz="2000" b="1" dirty="0">
                <a:solidFill>
                  <a:srgbClr val="000000"/>
                </a:solidFill>
                <a:effectLst/>
                <a:latin typeface="Arial" panose="020B0604020202020204" pitchFamily="34" charset="0"/>
                <a:ea typeface="Times New Roman" panose="02020603050405020304" pitchFamily="18" charset="0"/>
              </a:rPr>
              <a:t>isenção ou redução de impostos </a:t>
            </a:r>
            <a:r>
              <a:rPr lang="pt-BR" sz="2000" dirty="0">
                <a:solidFill>
                  <a:srgbClr val="000000"/>
                </a:solidFill>
                <a:effectLst/>
                <a:latin typeface="Arial" panose="020B0604020202020204" pitchFamily="34" charset="0"/>
                <a:ea typeface="Times New Roman" panose="02020603050405020304" pitchFamily="18" charset="0"/>
              </a:rPr>
              <a:t>concedidas como </a:t>
            </a:r>
            <a:r>
              <a:rPr lang="pt-BR" sz="2000" b="1" dirty="0">
                <a:solidFill>
                  <a:srgbClr val="000000"/>
                </a:solidFill>
                <a:effectLst/>
                <a:latin typeface="Arial" panose="020B0604020202020204" pitchFamily="34" charset="0"/>
                <a:ea typeface="Times New Roman" panose="02020603050405020304" pitchFamily="18" charset="0"/>
              </a:rPr>
              <a:t>estímulo à implantação ou expansão </a:t>
            </a:r>
            <a:r>
              <a:rPr lang="pt-BR" sz="2000" dirty="0">
                <a:solidFill>
                  <a:srgbClr val="000000"/>
                </a:solidFill>
                <a:effectLst/>
                <a:latin typeface="Arial" panose="020B0604020202020204" pitchFamily="34" charset="0"/>
                <a:ea typeface="Times New Roman" panose="02020603050405020304" pitchFamily="18" charset="0"/>
              </a:rPr>
              <a:t>de empreendimentos econômicos, e as doações, feitas pelo Poder Público, não serão computadas na determinação do lucro real, </a:t>
            </a:r>
            <a:r>
              <a:rPr lang="pt-BR" sz="2000" u="sng" dirty="0">
                <a:solidFill>
                  <a:srgbClr val="000000"/>
                </a:solidFill>
                <a:effectLst/>
                <a:latin typeface="Arial" panose="020B0604020202020204" pitchFamily="34" charset="0"/>
                <a:ea typeface="Times New Roman" panose="02020603050405020304" pitchFamily="18" charset="0"/>
              </a:rPr>
              <a:t>desde que</a:t>
            </a:r>
            <a:r>
              <a:rPr lang="pt-BR" sz="2000" dirty="0">
                <a:solidFill>
                  <a:srgbClr val="000000"/>
                </a:solidFill>
                <a:effectLst/>
                <a:latin typeface="Arial" panose="020B0604020202020204" pitchFamily="34" charset="0"/>
                <a:ea typeface="Times New Roman" panose="02020603050405020304" pitchFamily="18" charset="0"/>
              </a:rPr>
              <a:t>:                       </a:t>
            </a:r>
            <a:r>
              <a:rPr lang="pt-BR" sz="2000" u="sng" dirty="0">
                <a:solidFill>
                  <a:srgbClr val="000000"/>
                </a:solidFill>
                <a:effectLst/>
                <a:latin typeface="Arial" panose="020B0604020202020204" pitchFamily="34" charset="0"/>
                <a:ea typeface="Times New Roman" panose="02020603050405020304" pitchFamily="18" charset="0"/>
                <a:hlinkClick r:id="rId2"/>
              </a:rPr>
              <a:t>(Redação dada pelo Decreto-lei nº 1.730, 1979)</a:t>
            </a:r>
            <a:r>
              <a:rPr lang="pt-BR" sz="2000" dirty="0">
                <a:solidFill>
                  <a:srgbClr val="000000"/>
                </a:solidFill>
                <a:effectLst/>
                <a:latin typeface="Arial" panose="020B0604020202020204" pitchFamily="34" charset="0"/>
                <a:ea typeface="Times New Roman" panose="02020603050405020304" pitchFamily="18" charset="0"/>
              </a:rPr>
              <a:t>   </a:t>
            </a:r>
            <a:r>
              <a:rPr lang="pt-BR" sz="2000" u="sng" dirty="0">
                <a:solidFill>
                  <a:srgbClr val="000000"/>
                </a:solidFill>
                <a:effectLst/>
                <a:latin typeface="Arial" panose="020B0604020202020204" pitchFamily="34" charset="0"/>
                <a:ea typeface="Times New Roman" panose="02020603050405020304" pitchFamily="18" charset="0"/>
                <a:hlinkClick r:id="rId3"/>
              </a:rPr>
              <a:t>(Vigência)</a:t>
            </a:r>
            <a:endParaRPr lang="pt-BR" sz="2000" u="sng" dirty="0">
              <a:latin typeface="Times New Roman" panose="02020603050405020304" pitchFamily="18" charset="0"/>
              <a:ea typeface="Times New Roman" panose="02020603050405020304" pitchFamily="18" charset="0"/>
            </a:endParaRPr>
          </a:p>
          <a:p>
            <a:pPr marL="0" indent="0" algn="just">
              <a:lnSpc>
                <a:spcPct val="107000"/>
              </a:lnSpc>
              <a:spcAft>
                <a:spcPts val="800"/>
              </a:spcAft>
              <a:buNone/>
            </a:pPr>
            <a:r>
              <a:rPr lang="pt-BR" sz="2000" dirty="0">
                <a:solidFill>
                  <a:srgbClr val="000000"/>
                </a:solidFill>
                <a:effectLst/>
                <a:latin typeface="Arial" panose="020B0604020202020204" pitchFamily="34" charset="0"/>
                <a:ea typeface="Times New Roman" panose="02020603050405020304" pitchFamily="18" charset="0"/>
              </a:rPr>
              <a:t>a) </a:t>
            </a:r>
            <a:r>
              <a:rPr lang="pt-BR" sz="2000" b="1" dirty="0">
                <a:solidFill>
                  <a:srgbClr val="000000"/>
                </a:solidFill>
                <a:effectLst/>
                <a:latin typeface="Arial" panose="020B0604020202020204" pitchFamily="34" charset="0"/>
                <a:ea typeface="Times New Roman" panose="02020603050405020304" pitchFamily="18" charset="0"/>
              </a:rPr>
              <a:t>registradas como reserva de capital</a:t>
            </a:r>
            <a:r>
              <a:rPr lang="pt-BR" sz="2000" dirty="0">
                <a:solidFill>
                  <a:srgbClr val="000000"/>
                </a:solidFill>
                <a:effectLst/>
                <a:latin typeface="Arial" panose="020B0604020202020204" pitchFamily="34" charset="0"/>
                <a:ea typeface="Times New Roman" panose="02020603050405020304" pitchFamily="18" charset="0"/>
              </a:rPr>
              <a:t>, que somente poderá ser utilizada para absorver prejuízos ou ser incorporada ao capital social, observado o disposto nos §§ 3º e 4º do artigo 19; ou                          </a:t>
            </a:r>
            <a:r>
              <a:rPr lang="pt-BR" sz="2000" u="sng" dirty="0">
                <a:solidFill>
                  <a:srgbClr val="000000"/>
                </a:solidFill>
                <a:effectLst/>
                <a:latin typeface="Arial" panose="020B0604020202020204" pitchFamily="34" charset="0"/>
                <a:ea typeface="Times New Roman" panose="02020603050405020304" pitchFamily="18" charset="0"/>
                <a:hlinkClick r:id="rId2"/>
              </a:rPr>
              <a:t>(Redação dada pelo Decreto-lei nº 1.730, 1979)</a:t>
            </a:r>
            <a:r>
              <a:rPr lang="pt-BR" sz="2000" dirty="0">
                <a:solidFill>
                  <a:srgbClr val="000000"/>
                </a:solidFill>
                <a:effectLst/>
                <a:latin typeface="Arial" panose="020B0604020202020204" pitchFamily="34" charset="0"/>
                <a:ea typeface="Times New Roman" panose="02020603050405020304" pitchFamily="18" charset="0"/>
              </a:rPr>
              <a:t>   </a:t>
            </a:r>
            <a:r>
              <a:rPr lang="pt-BR" sz="2000" u="sng" dirty="0">
                <a:solidFill>
                  <a:srgbClr val="000000"/>
                </a:solidFill>
                <a:effectLst/>
                <a:latin typeface="Arial" panose="020B0604020202020204" pitchFamily="34" charset="0"/>
                <a:ea typeface="Times New Roman" panose="02020603050405020304" pitchFamily="18" charset="0"/>
                <a:hlinkClick r:id="rId3"/>
              </a:rPr>
              <a:t>(Vigência)</a:t>
            </a:r>
            <a:endParaRPr lang="pt-BR" sz="2000" dirty="0">
              <a:effectLst/>
              <a:latin typeface="Times New Roman" panose="02020603050405020304" pitchFamily="18" charset="0"/>
              <a:ea typeface="Times New Roman" panose="02020603050405020304" pitchFamily="18" charset="0"/>
            </a:endParaRPr>
          </a:p>
          <a:p>
            <a:pPr marL="0" indent="0" algn="just">
              <a:buNone/>
            </a:pPr>
            <a:r>
              <a:rPr lang="pt-BR" sz="2000" dirty="0">
                <a:solidFill>
                  <a:srgbClr val="000000"/>
                </a:solidFill>
                <a:effectLst/>
                <a:latin typeface="Arial" panose="020B0604020202020204" pitchFamily="34" charset="0"/>
                <a:ea typeface="Times New Roman" panose="02020603050405020304" pitchFamily="18" charset="0"/>
              </a:rPr>
              <a:t>b) feitas em cumprimento de obrigação de garantir a exatidão do balanço do contribuinte e utilizadas para absorver superveniências passivas ou insuficiências ativas.                         </a:t>
            </a:r>
            <a:r>
              <a:rPr lang="pt-BR" sz="2000" u="sng" dirty="0">
                <a:solidFill>
                  <a:srgbClr val="000000"/>
                </a:solidFill>
                <a:effectLst/>
                <a:latin typeface="Arial" panose="020B0604020202020204" pitchFamily="34" charset="0"/>
                <a:ea typeface="Times New Roman" panose="02020603050405020304" pitchFamily="18" charset="0"/>
                <a:hlinkClick r:id="rId2"/>
              </a:rPr>
              <a:t>(Redação dada pelo Decreto-lei nº 1.730, 1979)</a:t>
            </a:r>
            <a:r>
              <a:rPr lang="pt-BR" sz="2000" dirty="0">
                <a:solidFill>
                  <a:srgbClr val="000000"/>
                </a:solidFill>
                <a:effectLst/>
                <a:latin typeface="Arial" panose="020B0604020202020204" pitchFamily="34" charset="0"/>
                <a:ea typeface="Times New Roman" panose="02020603050405020304" pitchFamily="18" charset="0"/>
              </a:rPr>
              <a:t>   </a:t>
            </a:r>
            <a:r>
              <a:rPr lang="pt-BR" sz="2000" u="sng" dirty="0">
                <a:solidFill>
                  <a:srgbClr val="000000"/>
                </a:solidFill>
                <a:effectLst/>
                <a:latin typeface="Arial" panose="020B0604020202020204" pitchFamily="34" charset="0"/>
                <a:ea typeface="Times New Roman" panose="02020603050405020304" pitchFamily="18" charset="0"/>
                <a:hlinkClick r:id="rId3"/>
              </a:rPr>
              <a:t>(Vigência)</a:t>
            </a:r>
            <a:endParaRPr lang="pt-BR" sz="2000" dirty="0">
              <a:effectLst/>
              <a:latin typeface="Times New Roman" panose="02020603050405020304" pitchFamily="18" charset="0"/>
              <a:ea typeface="Times New Roman" panose="02020603050405020304" pitchFamily="18" charset="0"/>
            </a:endParaRPr>
          </a:p>
          <a:p>
            <a:pPr algn="just"/>
            <a:endParaRPr lang="pt-BR" sz="3200" dirty="0"/>
          </a:p>
        </p:txBody>
      </p:sp>
      <p:sp>
        <p:nvSpPr>
          <p:cNvPr id="4" name="Texto Explicativo: Seta para a Esquerda 3">
            <a:extLst>
              <a:ext uri="{FF2B5EF4-FFF2-40B4-BE49-F238E27FC236}">
                <a16:creationId xmlns:a16="http://schemas.microsoft.com/office/drawing/2014/main" id="{C193FF9A-186A-11AC-6DB0-9D0F0E1A45AA}"/>
              </a:ext>
            </a:extLst>
          </p:cNvPr>
          <p:cNvSpPr/>
          <p:nvPr/>
        </p:nvSpPr>
        <p:spPr>
          <a:xfrm>
            <a:off x="10026314" y="4385664"/>
            <a:ext cx="2053390" cy="952632"/>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Tirar do alcance do acionista</a:t>
            </a:r>
          </a:p>
        </p:txBody>
      </p:sp>
      <p:sp>
        <p:nvSpPr>
          <p:cNvPr id="5" name="Texto Explicativo: Seta para a Esquerda 4">
            <a:extLst>
              <a:ext uri="{FF2B5EF4-FFF2-40B4-BE49-F238E27FC236}">
                <a16:creationId xmlns:a16="http://schemas.microsoft.com/office/drawing/2014/main" id="{B8397B18-92BA-9ADD-7A3B-B788660E9CB0}"/>
              </a:ext>
            </a:extLst>
          </p:cNvPr>
          <p:cNvSpPr/>
          <p:nvPr/>
        </p:nvSpPr>
        <p:spPr>
          <a:xfrm>
            <a:off x="9992225" y="2838117"/>
            <a:ext cx="2087479" cy="1361705"/>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dirty="0"/>
              <a:t>Finalidade ou condição legal ?</a:t>
            </a:r>
          </a:p>
          <a:p>
            <a:pPr algn="ctr"/>
            <a:r>
              <a:rPr lang="pt-BR" sz="1400" dirty="0"/>
              <a:t>“Desde que”... posicionado “após”</a:t>
            </a:r>
          </a:p>
        </p:txBody>
      </p:sp>
      <p:sp>
        <p:nvSpPr>
          <p:cNvPr id="6" name="Texto Explicativo: Seta para a Esquerda 5">
            <a:extLst>
              <a:ext uri="{FF2B5EF4-FFF2-40B4-BE49-F238E27FC236}">
                <a16:creationId xmlns:a16="http://schemas.microsoft.com/office/drawing/2014/main" id="{2F6635B6-426C-F0C5-6E4D-6D13F2BF4AAE}"/>
              </a:ext>
            </a:extLst>
          </p:cNvPr>
          <p:cNvSpPr/>
          <p:nvPr/>
        </p:nvSpPr>
        <p:spPr>
          <a:xfrm>
            <a:off x="9992226" y="1332615"/>
            <a:ext cx="2053390" cy="1325563"/>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dirty="0"/>
              <a:t>Exclusão do IRPJ/CSLL apenas das subvenções para investimento</a:t>
            </a:r>
          </a:p>
        </p:txBody>
      </p:sp>
    </p:spTree>
    <p:extLst>
      <p:ext uri="{BB962C8B-B14F-4D97-AF65-F5344CB8AC3E}">
        <p14:creationId xmlns:p14="http://schemas.microsoft.com/office/powerpoint/2010/main" val="3519648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51C0CA-6E6D-95DC-709F-367585B4ED0C}"/>
              </a:ext>
            </a:extLst>
          </p:cNvPr>
          <p:cNvSpPr>
            <a:spLocks noGrp="1"/>
          </p:cNvSpPr>
          <p:nvPr>
            <p:ph type="title"/>
          </p:nvPr>
        </p:nvSpPr>
        <p:spPr/>
        <p:txBody>
          <a:bodyPr>
            <a:normAutofit/>
          </a:bodyPr>
          <a:lstStyle/>
          <a:p>
            <a:r>
              <a:rPr lang="pt-BR" sz="4000" b="1" dirty="0">
                <a:solidFill>
                  <a:schemeClr val="tx1"/>
                </a:solidFill>
                <a:effectLst/>
                <a:ea typeface="Calibri" panose="020F0502020204030204" pitchFamily="34" charset="0"/>
              </a:rPr>
              <a:t>Parecer Normativo CST nº 112 de 29/12/1978</a:t>
            </a:r>
            <a:endParaRPr lang="pt-BR" sz="4000" b="1" dirty="0">
              <a:solidFill>
                <a:schemeClr val="tx1"/>
              </a:solidFill>
            </a:endParaRPr>
          </a:p>
        </p:txBody>
      </p:sp>
      <p:sp>
        <p:nvSpPr>
          <p:cNvPr id="3" name="Espaço Reservado para Conteúdo 2">
            <a:extLst>
              <a:ext uri="{FF2B5EF4-FFF2-40B4-BE49-F238E27FC236}">
                <a16:creationId xmlns:a16="http://schemas.microsoft.com/office/drawing/2014/main" id="{8E8AA3F2-EDF3-3847-79C6-1FE701A1DB66}"/>
              </a:ext>
            </a:extLst>
          </p:cNvPr>
          <p:cNvSpPr>
            <a:spLocks noGrp="1"/>
          </p:cNvSpPr>
          <p:nvPr>
            <p:ph idx="1"/>
          </p:nvPr>
        </p:nvSpPr>
        <p:spPr>
          <a:xfrm>
            <a:off x="693822" y="2006601"/>
            <a:ext cx="8248048" cy="4471202"/>
          </a:xfrm>
        </p:spPr>
        <p:txBody>
          <a:bodyPr>
            <a:normAutofit/>
          </a:bodyPr>
          <a:lstStyle/>
          <a:p>
            <a:pPr marL="0" indent="0" algn="just">
              <a:buNone/>
            </a:pPr>
            <a:r>
              <a:rPr lang="pt-BR" sz="3200" dirty="0">
                <a:solidFill>
                  <a:srgbClr val="333333"/>
                </a:solidFill>
                <a:effectLst/>
                <a:ea typeface="Calibri" panose="020F0502020204030204" pitchFamily="34" charset="0"/>
                <a:cs typeface="Times New Roman" panose="02020603050405020304" pitchFamily="18" charset="0"/>
              </a:rPr>
              <a:t>2.3. A amplitude e generalidade atribuída ao termo Subvenção pela Lei nº 4.506/64 é confirmada pelo § 2º do art. 38 do Decreto-lei nº 1.598/77 ao distinguir a isenção ou redução de impostos como formas de subvenção. Tecnicamente, na linguagem orçamentária, </a:t>
            </a:r>
            <a:r>
              <a:rPr lang="pt-BR" sz="3200" b="1" dirty="0">
                <a:solidFill>
                  <a:srgbClr val="333333"/>
                </a:solidFill>
                <a:effectLst/>
                <a:ea typeface="Calibri" panose="020F0502020204030204" pitchFamily="34" charset="0"/>
                <a:cs typeface="Times New Roman" panose="02020603050405020304" pitchFamily="18" charset="0"/>
              </a:rPr>
              <a:t>a isenção ou redução de impostos jamais poderiam ser intituladas de subvenção.</a:t>
            </a:r>
            <a:endParaRPr lang="pt-BR" sz="3200" b="1" dirty="0">
              <a:effectLst/>
              <a:ea typeface="Calibri" panose="020F0502020204030204" pitchFamily="34" charset="0"/>
              <a:cs typeface="Times New Roman" panose="02020603050405020304" pitchFamily="18" charset="0"/>
            </a:endParaRPr>
          </a:p>
          <a:p>
            <a:pPr algn="just"/>
            <a:endParaRPr lang="pt-BR" sz="4400" dirty="0"/>
          </a:p>
        </p:txBody>
      </p:sp>
      <p:sp>
        <p:nvSpPr>
          <p:cNvPr id="4" name="Texto Explicativo: Seta para a Esquerda 3">
            <a:extLst>
              <a:ext uri="{FF2B5EF4-FFF2-40B4-BE49-F238E27FC236}">
                <a16:creationId xmlns:a16="http://schemas.microsoft.com/office/drawing/2014/main" id="{F08A27D4-BA17-913C-AE34-997BE2D5734F}"/>
              </a:ext>
            </a:extLst>
          </p:cNvPr>
          <p:cNvSpPr/>
          <p:nvPr/>
        </p:nvSpPr>
        <p:spPr>
          <a:xfrm>
            <a:off x="9028496" y="3628724"/>
            <a:ext cx="2810578" cy="1953929"/>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t>Reconhece a inclusão  a renúncia de impostos como espécies de subvenções</a:t>
            </a:r>
          </a:p>
        </p:txBody>
      </p:sp>
    </p:spTree>
    <p:extLst>
      <p:ext uri="{BB962C8B-B14F-4D97-AF65-F5344CB8AC3E}">
        <p14:creationId xmlns:p14="http://schemas.microsoft.com/office/powerpoint/2010/main" val="4178295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297BE84-BAAE-D6F0-8F66-5C86F6EDCBAA}"/>
              </a:ext>
            </a:extLst>
          </p:cNvPr>
          <p:cNvSpPr>
            <a:spLocks noGrp="1"/>
          </p:cNvSpPr>
          <p:nvPr>
            <p:ph idx="1"/>
          </p:nvPr>
        </p:nvSpPr>
        <p:spPr>
          <a:xfrm>
            <a:off x="241472" y="2268011"/>
            <a:ext cx="8804874" cy="4328097"/>
          </a:xfrm>
        </p:spPr>
        <p:txBody>
          <a:bodyPr>
            <a:noAutofit/>
          </a:bodyPr>
          <a:lstStyle/>
          <a:p>
            <a:pPr marL="0" indent="0">
              <a:spcAft>
                <a:spcPts val="750"/>
              </a:spcAft>
              <a:buNone/>
            </a:pPr>
            <a:r>
              <a:rPr lang="pt-BR" sz="2400" dirty="0">
                <a:solidFill>
                  <a:srgbClr val="333333"/>
                </a:solidFill>
                <a:effectLst/>
                <a:ea typeface="Times New Roman" panose="02020603050405020304" pitchFamily="18" charset="0"/>
              </a:rPr>
              <a:t>3.1. nem todas as isenções ou reduções de impostos podem ser classificadas de Subvenção para Investimento.</a:t>
            </a:r>
          </a:p>
          <a:p>
            <a:pPr marL="0" indent="0">
              <a:spcAft>
                <a:spcPts val="750"/>
              </a:spcAft>
              <a:buNone/>
            </a:pPr>
            <a:r>
              <a:rPr lang="pt-BR" sz="2400" dirty="0">
                <a:solidFill>
                  <a:srgbClr val="333333"/>
                </a:solidFill>
                <a:ea typeface="Arial" panose="020B0604020202020204" pitchFamily="34" charset="0"/>
              </a:rPr>
              <a:t>E</a:t>
            </a:r>
            <a:r>
              <a:rPr lang="pt-BR" sz="2400" dirty="0">
                <a:solidFill>
                  <a:srgbClr val="000000"/>
                </a:solidFill>
                <a:effectLst/>
                <a:ea typeface="Arial" panose="020B0604020202020204" pitchFamily="34" charset="0"/>
              </a:rPr>
              <a:t>xigiu, em suma:</a:t>
            </a:r>
            <a:endParaRPr lang="pt-BR" sz="2400" dirty="0">
              <a:ea typeface="Arial" panose="020B0604020202020204" pitchFamily="34" charset="0"/>
            </a:endParaRPr>
          </a:p>
          <a:p>
            <a:pPr marL="457200" indent="-457200">
              <a:spcAft>
                <a:spcPts val="750"/>
              </a:spcAft>
              <a:buAutoNum type="alphaLcParenR"/>
            </a:pPr>
            <a:r>
              <a:rPr lang="pt-BR" sz="2400" dirty="0">
                <a:solidFill>
                  <a:srgbClr val="000000"/>
                </a:solidFill>
                <a:effectLst/>
                <a:ea typeface="Arial" panose="020B0604020202020204" pitchFamily="34" charset="0"/>
              </a:rPr>
              <a:t>a intenção do subvencionador de </a:t>
            </a:r>
            <a:r>
              <a:rPr lang="pt-BR" sz="2400" b="1" dirty="0">
                <a:solidFill>
                  <a:srgbClr val="000000"/>
                </a:solidFill>
                <a:effectLst/>
                <a:ea typeface="Arial" panose="020B0604020202020204" pitchFamily="34" charset="0"/>
              </a:rPr>
              <a:t>destiná-las para investimento;</a:t>
            </a:r>
            <a:endParaRPr lang="pt-BR" sz="2400" b="1" dirty="0">
              <a:ea typeface="Arial" panose="020B0604020202020204" pitchFamily="34" charset="0"/>
            </a:endParaRPr>
          </a:p>
          <a:p>
            <a:pPr marL="457200" indent="-457200">
              <a:spcAft>
                <a:spcPts val="750"/>
              </a:spcAft>
              <a:buAutoNum type="alphaLcParenR"/>
            </a:pPr>
            <a:r>
              <a:rPr lang="pt-BR" sz="2400" dirty="0">
                <a:solidFill>
                  <a:srgbClr val="000000"/>
                </a:solidFill>
                <a:effectLst/>
                <a:ea typeface="Arial" panose="020B0604020202020204" pitchFamily="34" charset="0"/>
              </a:rPr>
              <a:t>a </a:t>
            </a:r>
            <a:r>
              <a:rPr lang="pt-BR" sz="2400" b="1" dirty="0">
                <a:solidFill>
                  <a:srgbClr val="000000"/>
                </a:solidFill>
                <a:effectLst/>
                <a:ea typeface="Arial" panose="020B0604020202020204" pitchFamily="34" charset="0"/>
              </a:rPr>
              <a:t>efetiva e específica</a:t>
            </a:r>
            <a:r>
              <a:rPr lang="pt-BR" sz="2400" dirty="0">
                <a:solidFill>
                  <a:srgbClr val="000000"/>
                </a:solidFill>
                <a:effectLst/>
                <a:ea typeface="Arial" panose="020B0604020202020204" pitchFamily="34" charset="0"/>
              </a:rPr>
              <a:t> aplicação da subvenção, pelo beneficiário, </a:t>
            </a:r>
            <a:r>
              <a:rPr lang="pt-BR" sz="2400" b="1" dirty="0">
                <a:solidFill>
                  <a:srgbClr val="000000"/>
                </a:solidFill>
                <a:effectLst/>
                <a:ea typeface="Arial" panose="020B0604020202020204" pitchFamily="34" charset="0"/>
              </a:rPr>
              <a:t>nos investimentos previstos</a:t>
            </a:r>
            <a:r>
              <a:rPr lang="pt-BR" sz="2400" dirty="0">
                <a:solidFill>
                  <a:srgbClr val="000000"/>
                </a:solidFill>
                <a:effectLst/>
                <a:ea typeface="Arial" panose="020B0604020202020204" pitchFamily="34" charset="0"/>
              </a:rPr>
              <a:t> na </a:t>
            </a:r>
            <a:r>
              <a:rPr lang="pt-BR" sz="2400" b="1" dirty="0">
                <a:solidFill>
                  <a:srgbClr val="000000"/>
                </a:solidFill>
                <a:effectLst/>
                <a:ea typeface="Arial" panose="020B0604020202020204" pitchFamily="34" charset="0"/>
              </a:rPr>
              <a:t>implantação ou expansão do empreendimento </a:t>
            </a:r>
            <a:r>
              <a:rPr lang="pt-BR" sz="2400" dirty="0">
                <a:solidFill>
                  <a:srgbClr val="000000"/>
                </a:solidFill>
                <a:effectLst/>
                <a:ea typeface="Arial" panose="020B0604020202020204" pitchFamily="34" charset="0"/>
              </a:rPr>
              <a:t>econômico projetado; e</a:t>
            </a:r>
          </a:p>
          <a:p>
            <a:pPr marL="457200" indent="-457200">
              <a:spcAft>
                <a:spcPts val="750"/>
              </a:spcAft>
              <a:buAutoNum type="alphaLcParenR"/>
            </a:pPr>
            <a:r>
              <a:rPr lang="pt-BR" sz="2400" dirty="0">
                <a:solidFill>
                  <a:srgbClr val="000000"/>
                </a:solidFill>
                <a:effectLst/>
                <a:ea typeface="Arial" panose="020B0604020202020204" pitchFamily="34" charset="0"/>
              </a:rPr>
              <a:t>o beneficiário da subvenção ser a pessoa jurídica titular do empreendimento econômico. (Sem destaques no original)</a:t>
            </a:r>
            <a:endParaRPr lang="pt-BR" sz="2400" dirty="0">
              <a:effectLst/>
              <a:ea typeface="Calibri" panose="020F0502020204030204" pitchFamily="34" charset="0"/>
            </a:endParaRPr>
          </a:p>
          <a:p>
            <a:pPr marL="0" indent="0">
              <a:spcAft>
                <a:spcPts val="750"/>
              </a:spcAft>
              <a:buNone/>
            </a:pPr>
            <a:endParaRPr lang="pt-BR" sz="2400" dirty="0">
              <a:effectLst/>
              <a:ea typeface="Times New Roman" panose="02020603050405020304" pitchFamily="18" charset="0"/>
            </a:endParaRPr>
          </a:p>
          <a:p>
            <a:endParaRPr lang="pt-BR" sz="2400" dirty="0"/>
          </a:p>
        </p:txBody>
      </p:sp>
      <p:sp>
        <p:nvSpPr>
          <p:cNvPr id="4" name="Título 1">
            <a:extLst>
              <a:ext uri="{FF2B5EF4-FFF2-40B4-BE49-F238E27FC236}">
                <a16:creationId xmlns:a16="http://schemas.microsoft.com/office/drawing/2014/main" id="{F99CEA50-D982-508B-4BB9-F63032370376}"/>
              </a:ext>
            </a:extLst>
          </p:cNvPr>
          <p:cNvSpPr>
            <a:spLocks noGrp="1"/>
          </p:cNvSpPr>
          <p:nvPr>
            <p:ph type="title"/>
          </p:nvPr>
        </p:nvSpPr>
        <p:spPr>
          <a:xfrm>
            <a:off x="838200" y="681038"/>
            <a:ext cx="10515600" cy="1325562"/>
          </a:xfrm>
        </p:spPr>
        <p:txBody>
          <a:bodyPr>
            <a:normAutofit/>
          </a:bodyPr>
          <a:lstStyle/>
          <a:p>
            <a:pPr algn="ctr"/>
            <a:r>
              <a:rPr lang="pt-BR" sz="4000" b="1" dirty="0">
                <a:solidFill>
                  <a:schemeClr val="tx1"/>
                </a:solidFill>
                <a:effectLst/>
                <a:ea typeface="Calibri" panose="020F0502020204030204" pitchFamily="34" charset="0"/>
              </a:rPr>
              <a:t>Parecer Normativo CST nº 112 de 29/12/1978</a:t>
            </a:r>
            <a:endParaRPr lang="pt-BR" sz="8000" b="1" dirty="0">
              <a:solidFill>
                <a:schemeClr val="tx1"/>
              </a:solidFill>
            </a:endParaRPr>
          </a:p>
        </p:txBody>
      </p:sp>
      <p:sp>
        <p:nvSpPr>
          <p:cNvPr id="5" name="Texto Explicativo: Seta para a Esquerda 4">
            <a:extLst>
              <a:ext uri="{FF2B5EF4-FFF2-40B4-BE49-F238E27FC236}">
                <a16:creationId xmlns:a16="http://schemas.microsoft.com/office/drawing/2014/main" id="{7EB5FA4C-71C1-EE0C-F895-F84984D14927}"/>
              </a:ext>
            </a:extLst>
          </p:cNvPr>
          <p:cNvSpPr/>
          <p:nvPr/>
        </p:nvSpPr>
        <p:spPr>
          <a:xfrm>
            <a:off x="8613736" y="2053247"/>
            <a:ext cx="3121795" cy="1434353"/>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bg1"/>
                </a:solidFill>
                <a:effectLst/>
                <a:latin typeface="Helvetica" panose="020B0604020202020204" pitchFamily="34" charset="0"/>
                <a:ea typeface="Times New Roman" panose="02020603050405020304" pitchFamily="18" charset="0"/>
              </a:rPr>
              <a:t>Ex.: isenções de II e IPI concedidas a bens importados</a:t>
            </a:r>
            <a:endParaRPr lang="pt-BR" sz="1600" dirty="0">
              <a:solidFill>
                <a:schemeClr val="bg1"/>
              </a:solidFill>
            </a:endParaRPr>
          </a:p>
        </p:txBody>
      </p:sp>
      <p:sp>
        <p:nvSpPr>
          <p:cNvPr id="2" name="Texto Explicativo: Seta para a Esquerda 1">
            <a:extLst>
              <a:ext uri="{FF2B5EF4-FFF2-40B4-BE49-F238E27FC236}">
                <a16:creationId xmlns:a16="http://schemas.microsoft.com/office/drawing/2014/main" id="{E437E79D-FB92-2CF4-81DF-00683A2D75DC}"/>
              </a:ext>
            </a:extLst>
          </p:cNvPr>
          <p:cNvSpPr/>
          <p:nvPr/>
        </p:nvSpPr>
        <p:spPr>
          <a:xfrm>
            <a:off x="8762260" y="4172505"/>
            <a:ext cx="2991775" cy="1642369"/>
          </a:xfrm>
          <a:prstGeom prst="leftArrowCallout">
            <a:avLst>
              <a:gd name="adj1" fmla="val 25000"/>
              <a:gd name="adj2" fmla="val 25000"/>
              <a:gd name="adj3" fmla="val 25000"/>
              <a:gd name="adj4" fmla="val 697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dirty="0">
                <a:solidFill>
                  <a:schemeClr val="bg1"/>
                </a:solidFill>
                <a:effectLst/>
                <a:latin typeface="Arial" panose="020B0604020202020204" pitchFamily="34" charset="0"/>
                <a:ea typeface="Arial" panose="020B0604020202020204" pitchFamily="34" charset="0"/>
              </a:rPr>
              <a:t>Trouxer inovações quanto às condições legais para caracterização da subvenção para investimento</a:t>
            </a:r>
            <a:endParaRPr lang="pt-BR" sz="1400" dirty="0">
              <a:solidFill>
                <a:schemeClr val="bg1"/>
              </a:solidFill>
            </a:endParaRPr>
          </a:p>
        </p:txBody>
      </p:sp>
    </p:spTree>
    <p:extLst>
      <p:ext uri="{BB962C8B-B14F-4D97-AF65-F5344CB8AC3E}">
        <p14:creationId xmlns:p14="http://schemas.microsoft.com/office/powerpoint/2010/main" val="2316453501"/>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870</TotalTime>
  <Words>2532</Words>
  <Application>Microsoft Office PowerPoint</Application>
  <PresentationFormat>Widescreen</PresentationFormat>
  <Paragraphs>116</Paragraphs>
  <Slides>20</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20</vt:i4>
      </vt:variant>
    </vt:vector>
  </HeadingPairs>
  <TitlesOfParts>
    <vt:vector size="27" baseType="lpstr">
      <vt:lpstr>Arial</vt:lpstr>
      <vt:lpstr>Calibri</vt:lpstr>
      <vt:lpstr>Calibri Light</vt:lpstr>
      <vt:lpstr>Helvetica</vt:lpstr>
      <vt:lpstr>Times</vt:lpstr>
      <vt:lpstr>Times New Roman</vt:lpstr>
      <vt:lpstr>Tema do Office</vt:lpstr>
      <vt:lpstr>Subvenção para investimentos e a LC 160/2017 </vt:lpstr>
      <vt:lpstr>Apresentação do PowerPoint</vt:lpstr>
      <vt:lpstr>Apresentação do PowerPoint</vt:lpstr>
      <vt:lpstr>Lei n. 4.320/64 – Lei do Orçamento</vt:lpstr>
      <vt:lpstr>Lei 4.506, de 1964</vt:lpstr>
      <vt:lpstr>Decreto-lei n. 1.598/77</vt:lpstr>
      <vt:lpstr>Decreto-lei n. 1.598/77</vt:lpstr>
      <vt:lpstr>Parecer Normativo CST nº 112 de 29/12/1978</vt:lpstr>
      <vt:lpstr>Parecer Normativo CST nº 112 de 29/12/1978</vt:lpstr>
      <vt:lpstr>Solução de Consulta nº 02, de 09 de janeiro de 2004</vt:lpstr>
      <vt:lpstr>Lei 12.973/14</vt:lpstr>
      <vt:lpstr>Lei Complementar 160, de 2017 (altera a Lei 12.973/14)</vt:lpstr>
      <vt:lpstr>Solução de Consulta n. 15, de 18 de março de 2020</vt:lpstr>
      <vt:lpstr>Solução de Consulta n. 145, de 15 de dezembro de 2020</vt:lpstr>
      <vt:lpstr>Cabe subvenção de investimento com redução de tributo indireto?</vt:lpstr>
      <vt:lpstr>Apresentação do PowerPoint</vt:lpstr>
      <vt:lpstr>Apresentação do PowerPoint</vt:lpstr>
      <vt:lpstr>Apresentação do PowerPoint</vt:lpstr>
      <vt:lpstr>As conquistas comunicacionais no direito</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Caca de Oliveira</dc:creator>
  <cp:lastModifiedBy>Congresso IBET</cp:lastModifiedBy>
  <cp:revision>22</cp:revision>
  <dcterms:created xsi:type="dcterms:W3CDTF">2022-11-18T18:20:41Z</dcterms:created>
  <dcterms:modified xsi:type="dcterms:W3CDTF">2022-12-06T19:22:46Z</dcterms:modified>
</cp:coreProperties>
</file>