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9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A482"/>
    <a:srgbClr val="0B2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01913C-23EB-4B00-BC8F-09684E49091A}" v="287" dt="2022-12-06T19:38:39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652" autoAdjust="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F684E4-840F-488B-BF86-2CF264DFDB1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E0BD826-591B-4438-A08C-D394754C60F0}">
      <dgm:prSet phldrT="[Texto]"/>
      <dgm:spPr>
        <a:solidFill>
          <a:schemeClr val="accent1">
            <a:lumMod val="5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dirty="0">
              <a:solidFill>
                <a:srgbClr val="D0A482"/>
              </a:solidFill>
            </a:rPr>
            <a:t>Lei n. 4728/67: reserva de ágio na subscrição </a:t>
          </a:r>
        </a:p>
      </dgm:t>
    </dgm:pt>
    <dgm:pt modelId="{CAB9BFD5-42E8-4125-B4F1-1136CED75EE8}" type="parTrans" cxnId="{AC51D396-A05E-4BEF-85D0-62A7C4073C25}">
      <dgm:prSet/>
      <dgm:spPr/>
      <dgm:t>
        <a:bodyPr/>
        <a:lstStyle/>
        <a:p>
          <a:endParaRPr lang="pt-BR"/>
        </a:p>
      </dgm:t>
    </dgm:pt>
    <dgm:pt modelId="{654F4394-6E4F-46B8-8846-8C2052A00D1D}" type="sibTrans" cxnId="{AC51D396-A05E-4BEF-85D0-62A7C4073C25}">
      <dgm:prSet/>
      <dgm:spPr/>
      <dgm:t>
        <a:bodyPr/>
        <a:lstStyle/>
        <a:p>
          <a:endParaRPr lang="pt-BR"/>
        </a:p>
      </dgm:t>
    </dgm:pt>
    <dgm:pt modelId="{D3C72393-6EE1-431A-BDE0-3E50D5675F4A}">
      <dgm:prSet phldrT="[Texto]"/>
      <dgm:spPr>
        <a:solidFill>
          <a:schemeClr val="accent1">
            <a:lumMod val="5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dirty="0">
              <a:solidFill>
                <a:srgbClr val="D0A482"/>
              </a:solidFill>
            </a:rPr>
            <a:t>Decreto-Lei n. 1598/77: Lei n. 6404 e o desdobramento do investimento avaliado pelo MEP</a:t>
          </a:r>
        </a:p>
      </dgm:t>
    </dgm:pt>
    <dgm:pt modelId="{A28C98B7-87F9-41C1-9B76-D936FB9B2827}" type="parTrans" cxnId="{48B18139-16F8-43FC-B5BF-2EC4610A187E}">
      <dgm:prSet/>
      <dgm:spPr/>
      <dgm:t>
        <a:bodyPr/>
        <a:lstStyle/>
        <a:p>
          <a:endParaRPr lang="pt-BR"/>
        </a:p>
      </dgm:t>
    </dgm:pt>
    <dgm:pt modelId="{D06CD0AD-C1AB-425B-8137-2048F6D1446F}" type="sibTrans" cxnId="{48B18139-16F8-43FC-B5BF-2EC4610A187E}">
      <dgm:prSet/>
      <dgm:spPr/>
      <dgm:t>
        <a:bodyPr/>
        <a:lstStyle/>
        <a:p>
          <a:endParaRPr lang="pt-BR"/>
        </a:p>
      </dgm:t>
    </dgm:pt>
    <dgm:pt modelId="{B04E07ED-3CE7-42EF-9525-E2965CB40E48}">
      <dgm:prSet phldrT="[Texto]"/>
      <dgm:spPr>
        <a:solidFill>
          <a:schemeClr val="accent1">
            <a:lumMod val="5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dirty="0">
              <a:solidFill>
                <a:srgbClr val="D0A482"/>
              </a:solidFill>
            </a:rPr>
            <a:t>Lei n. 12.953/14: incluiu conceitos de IFRS para fins de apuração do ágio </a:t>
          </a:r>
        </a:p>
      </dgm:t>
    </dgm:pt>
    <dgm:pt modelId="{5456F159-B763-4393-9395-22940FD33701}" type="parTrans" cxnId="{B194FE43-458E-4E70-9462-EB2EC4A3631B}">
      <dgm:prSet/>
      <dgm:spPr/>
      <dgm:t>
        <a:bodyPr/>
        <a:lstStyle/>
        <a:p>
          <a:endParaRPr lang="pt-BR"/>
        </a:p>
      </dgm:t>
    </dgm:pt>
    <dgm:pt modelId="{D79FA9A9-31B2-4901-A312-7D12BE14A33C}" type="sibTrans" cxnId="{B194FE43-458E-4E70-9462-EB2EC4A3631B}">
      <dgm:prSet/>
      <dgm:spPr/>
      <dgm:t>
        <a:bodyPr/>
        <a:lstStyle/>
        <a:p>
          <a:endParaRPr lang="pt-BR"/>
        </a:p>
      </dgm:t>
    </dgm:pt>
    <dgm:pt modelId="{0721CC58-D280-49F7-AA24-FE5C13FE1208}" type="pres">
      <dgm:prSet presAssocID="{89F684E4-840F-488B-BF86-2CF264DFDB13}" presName="Name0" presStyleCnt="0">
        <dgm:presLayoutVars>
          <dgm:dir/>
          <dgm:resizeHandles val="exact"/>
        </dgm:presLayoutVars>
      </dgm:prSet>
      <dgm:spPr/>
    </dgm:pt>
    <dgm:pt modelId="{94C0D6EF-F6E1-4545-B65D-FC8A8A6FC385}" type="pres">
      <dgm:prSet presAssocID="{1E0BD826-591B-4438-A08C-D394754C60F0}" presName="node" presStyleLbl="node1" presStyleIdx="0" presStyleCnt="3" custLinFactNeighborX="-572">
        <dgm:presLayoutVars>
          <dgm:bulletEnabled val="1"/>
        </dgm:presLayoutVars>
      </dgm:prSet>
      <dgm:spPr/>
    </dgm:pt>
    <dgm:pt modelId="{18EAF0FD-553B-4E17-A72D-36BD36907EE1}" type="pres">
      <dgm:prSet presAssocID="{654F4394-6E4F-46B8-8846-8C2052A00D1D}" presName="sibTrans" presStyleLbl="sibTrans2D1" presStyleIdx="0" presStyleCnt="2"/>
      <dgm:spPr/>
    </dgm:pt>
    <dgm:pt modelId="{1468A870-2A6C-4CB2-8652-C7BCCB119BEC}" type="pres">
      <dgm:prSet presAssocID="{654F4394-6E4F-46B8-8846-8C2052A00D1D}" presName="connectorText" presStyleLbl="sibTrans2D1" presStyleIdx="0" presStyleCnt="2"/>
      <dgm:spPr/>
    </dgm:pt>
    <dgm:pt modelId="{538F149B-DA34-455C-BBB2-DA9A4163BA48}" type="pres">
      <dgm:prSet presAssocID="{D3C72393-6EE1-431A-BDE0-3E50D5675F4A}" presName="node" presStyleLbl="node1" presStyleIdx="1" presStyleCnt="3">
        <dgm:presLayoutVars>
          <dgm:bulletEnabled val="1"/>
        </dgm:presLayoutVars>
      </dgm:prSet>
      <dgm:spPr/>
    </dgm:pt>
    <dgm:pt modelId="{A8902C41-2CF9-4A79-B569-A74567ADE918}" type="pres">
      <dgm:prSet presAssocID="{D06CD0AD-C1AB-425B-8137-2048F6D1446F}" presName="sibTrans" presStyleLbl="sibTrans2D1" presStyleIdx="1" presStyleCnt="2"/>
      <dgm:spPr/>
    </dgm:pt>
    <dgm:pt modelId="{0C8B4E02-E941-4BBF-8F4F-6B952F391D4E}" type="pres">
      <dgm:prSet presAssocID="{D06CD0AD-C1AB-425B-8137-2048F6D1446F}" presName="connectorText" presStyleLbl="sibTrans2D1" presStyleIdx="1" presStyleCnt="2"/>
      <dgm:spPr/>
    </dgm:pt>
    <dgm:pt modelId="{55D1869A-39C6-4774-863B-54E2592BF14C}" type="pres">
      <dgm:prSet presAssocID="{B04E07ED-3CE7-42EF-9525-E2965CB40E48}" presName="node" presStyleLbl="node1" presStyleIdx="2" presStyleCnt="3">
        <dgm:presLayoutVars>
          <dgm:bulletEnabled val="1"/>
        </dgm:presLayoutVars>
      </dgm:prSet>
      <dgm:spPr/>
    </dgm:pt>
  </dgm:ptLst>
  <dgm:cxnLst>
    <dgm:cxn modelId="{75095118-7D0C-408C-A9C6-78E1225DE3AE}" type="presOf" srcId="{D06CD0AD-C1AB-425B-8137-2048F6D1446F}" destId="{A8902C41-2CF9-4A79-B569-A74567ADE918}" srcOrd="0" destOrd="0" presId="urn:microsoft.com/office/officeart/2005/8/layout/process1"/>
    <dgm:cxn modelId="{48B18139-16F8-43FC-B5BF-2EC4610A187E}" srcId="{89F684E4-840F-488B-BF86-2CF264DFDB13}" destId="{D3C72393-6EE1-431A-BDE0-3E50D5675F4A}" srcOrd="1" destOrd="0" parTransId="{A28C98B7-87F9-41C1-9B76-D936FB9B2827}" sibTransId="{D06CD0AD-C1AB-425B-8137-2048F6D1446F}"/>
    <dgm:cxn modelId="{444AC63E-FE66-4A1B-BFCC-99E5A38581D9}" type="presOf" srcId="{654F4394-6E4F-46B8-8846-8C2052A00D1D}" destId="{1468A870-2A6C-4CB2-8652-C7BCCB119BEC}" srcOrd="1" destOrd="0" presId="urn:microsoft.com/office/officeart/2005/8/layout/process1"/>
    <dgm:cxn modelId="{54FEBE41-F628-46F1-8E8D-428C663FA325}" type="presOf" srcId="{D3C72393-6EE1-431A-BDE0-3E50D5675F4A}" destId="{538F149B-DA34-455C-BBB2-DA9A4163BA48}" srcOrd="0" destOrd="0" presId="urn:microsoft.com/office/officeart/2005/8/layout/process1"/>
    <dgm:cxn modelId="{B194FE43-458E-4E70-9462-EB2EC4A3631B}" srcId="{89F684E4-840F-488B-BF86-2CF264DFDB13}" destId="{B04E07ED-3CE7-42EF-9525-E2965CB40E48}" srcOrd="2" destOrd="0" parTransId="{5456F159-B763-4393-9395-22940FD33701}" sibTransId="{D79FA9A9-31B2-4901-A312-7D12BE14A33C}"/>
    <dgm:cxn modelId="{48EB434B-50BB-41DC-A26A-2DFC1ABCCCED}" type="presOf" srcId="{654F4394-6E4F-46B8-8846-8C2052A00D1D}" destId="{18EAF0FD-553B-4E17-A72D-36BD36907EE1}" srcOrd="0" destOrd="0" presId="urn:microsoft.com/office/officeart/2005/8/layout/process1"/>
    <dgm:cxn modelId="{EBA4A884-F7D0-4EE0-869E-16DFFF837C4D}" type="presOf" srcId="{1E0BD826-591B-4438-A08C-D394754C60F0}" destId="{94C0D6EF-F6E1-4545-B65D-FC8A8A6FC385}" srcOrd="0" destOrd="0" presId="urn:microsoft.com/office/officeart/2005/8/layout/process1"/>
    <dgm:cxn modelId="{593E8695-92D7-4B40-9CC7-CBA80853A812}" type="presOf" srcId="{B04E07ED-3CE7-42EF-9525-E2965CB40E48}" destId="{55D1869A-39C6-4774-863B-54E2592BF14C}" srcOrd="0" destOrd="0" presId="urn:microsoft.com/office/officeart/2005/8/layout/process1"/>
    <dgm:cxn modelId="{AC51D396-A05E-4BEF-85D0-62A7C4073C25}" srcId="{89F684E4-840F-488B-BF86-2CF264DFDB13}" destId="{1E0BD826-591B-4438-A08C-D394754C60F0}" srcOrd="0" destOrd="0" parTransId="{CAB9BFD5-42E8-4125-B4F1-1136CED75EE8}" sibTransId="{654F4394-6E4F-46B8-8846-8C2052A00D1D}"/>
    <dgm:cxn modelId="{143D2ED3-1F20-4B60-8DD9-6D6DEF3CA59C}" type="presOf" srcId="{89F684E4-840F-488B-BF86-2CF264DFDB13}" destId="{0721CC58-D280-49F7-AA24-FE5C13FE1208}" srcOrd="0" destOrd="0" presId="urn:microsoft.com/office/officeart/2005/8/layout/process1"/>
    <dgm:cxn modelId="{4EA07AFF-EA54-4348-9149-FE6DE6D550A5}" type="presOf" srcId="{D06CD0AD-C1AB-425B-8137-2048F6D1446F}" destId="{0C8B4E02-E941-4BBF-8F4F-6B952F391D4E}" srcOrd="1" destOrd="0" presId="urn:microsoft.com/office/officeart/2005/8/layout/process1"/>
    <dgm:cxn modelId="{E99AA11D-7BE0-4519-A3D0-65B8612D1AC5}" type="presParOf" srcId="{0721CC58-D280-49F7-AA24-FE5C13FE1208}" destId="{94C0D6EF-F6E1-4545-B65D-FC8A8A6FC385}" srcOrd="0" destOrd="0" presId="urn:microsoft.com/office/officeart/2005/8/layout/process1"/>
    <dgm:cxn modelId="{51A58168-5D90-4AB0-8559-4840AEFFFEF5}" type="presParOf" srcId="{0721CC58-D280-49F7-AA24-FE5C13FE1208}" destId="{18EAF0FD-553B-4E17-A72D-36BD36907EE1}" srcOrd="1" destOrd="0" presId="urn:microsoft.com/office/officeart/2005/8/layout/process1"/>
    <dgm:cxn modelId="{2DDD92F6-005A-4054-A9B6-A91EFBD9AD70}" type="presParOf" srcId="{18EAF0FD-553B-4E17-A72D-36BD36907EE1}" destId="{1468A870-2A6C-4CB2-8652-C7BCCB119BEC}" srcOrd="0" destOrd="0" presId="urn:microsoft.com/office/officeart/2005/8/layout/process1"/>
    <dgm:cxn modelId="{297E1797-9597-47BE-BC14-460EED363B54}" type="presParOf" srcId="{0721CC58-D280-49F7-AA24-FE5C13FE1208}" destId="{538F149B-DA34-455C-BBB2-DA9A4163BA48}" srcOrd="2" destOrd="0" presId="urn:microsoft.com/office/officeart/2005/8/layout/process1"/>
    <dgm:cxn modelId="{E03407D1-843A-43C6-BF4C-3069BC72F69E}" type="presParOf" srcId="{0721CC58-D280-49F7-AA24-FE5C13FE1208}" destId="{A8902C41-2CF9-4A79-B569-A74567ADE918}" srcOrd="3" destOrd="0" presId="urn:microsoft.com/office/officeart/2005/8/layout/process1"/>
    <dgm:cxn modelId="{B2C5C78F-C0E2-4B91-A796-F1502F0F312F}" type="presParOf" srcId="{A8902C41-2CF9-4A79-B569-A74567ADE918}" destId="{0C8B4E02-E941-4BBF-8F4F-6B952F391D4E}" srcOrd="0" destOrd="0" presId="urn:microsoft.com/office/officeart/2005/8/layout/process1"/>
    <dgm:cxn modelId="{AC99C85A-D391-45A8-822A-6CFDCC1F196F}" type="presParOf" srcId="{0721CC58-D280-49F7-AA24-FE5C13FE1208}" destId="{55D1869A-39C6-4774-863B-54E2592BF14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F684E4-840F-488B-BF86-2CF264DFDB1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E0BD826-591B-4438-A08C-D394754C60F0}">
      <dgm:prSet phldrT="[Texto]"/>
      <dgm:spPr>
        <a:solidFill>
          <a:schemeClr val="accent1">
            <a:lumMod val="5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dirty="0">
              <a:solidFill>
                <a:srgbClr val="D0A482"/>
              </a:solidFill>
            </a:rPr>
            <a:t>Lei n. 4728/67:  não tributação do ágio na subscrição </a:t>
          </a:r>
        </a:p>
      </dgm:t>
    </dgm:pt>
    <dgm:pt modelId="{CAB9BFD5-42E8-4125-B4F1-1136CED75EE8}" type="parTrans" cxnId="{AC51D396-A05E-4BEF-85D0-62A7C4073C25}">
      <dgm:prSet/>
      <dgm:spPr/>
      <dgm:t>
        <a:bodyPr/>
        <a:lstStyle/>
        <a:p>
          <a:endParaRPr lang="pt-BR"/>
        </a:p>
      </dgm:t>
    </dgm:pt>
    <dgm:pt modelId="{654F4394-6E4F-46B8-8846-8C2052A00D1D}" type="sibTrans" cxnId="{AC51D396-A05E-4BEF-85D0-62A7C4073C25}">
      <dgm:prSet/>
      <dgm:spPr/>
      <dgm:t>
        <a:bodyPr/>
        <a:lstStyle/>
        <a:p>
          <a:endParaRPr lang="pt-BR"/>
        </a:p>
      </dgm:t>
    </dgm:pt>
    <dgm:pt modelId="{D3C72393-6EE1-431A-BDE0-3E50D5675F4A}">
      <dgm:prSet phldrT="[Texto]"/>
      <dgm:spPr>
        <a:solidFill>
          <a:schemeClr val="accent1">
            <a:lumMod val="5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dirty="0">
              <a:solidFill>
                <a:srgbClr val="D0A482"/>
              </a:solidFill>
            </a:rPr>
            <a:t>Decreto-Lei n. 1598/77: o registro contábil  do investimento avaliado pelo MEP</a:t>
          </a:r>
        </a:p>
      </dgm:t>
    </dgm:pt>
    <dgm:pt modelId="{A28C98B7-87F9-41C1-9B76-D936FB9B2827}" type="parTrans" cxnId="{48B18139-16F8-43FC-B5BF-2EC4610A187E}">
      <dgm:prSet/>
      <dgm:spPr/>
      <dgm:t>
        <a:bodyPr/>
        <a:lstStyle/>
        <a:p>
          <a:endParaRPr lang="pt-BR"/>
        </a:p>
      </dgm:t>
    </dgm:pt>
    <dgm:pt modelId="{D06CD0AD-C1AB-425B-8137-2048F6D1446F}" type="sibTrans" cxnId="{48B18139-16F8-43FC-B5BF-2EC4610A187E}">
      <dgm:prSet/>
      <dgm:spPr/>
      <dgm:t>
        <a:bodyPr/>
        <a:lstStyle/>
        <a:p>
          <a:endParaRPr lang="pt-BR"/>
        </a:p>
      </dgm:t>
    </dgm:pt>
    <dgm:pt modelId="{FB18DFF3-843E-42FA-9913-F765321BF83E}">
      <dgm:prSet phldrT="[Texto]"/>
      <dgm:spPr>
        <a:solidFill>
          <a:schemeClr val="accent1">
            <a:lumMod val="5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dirty="0">
              <a:solidFill>
                <a:srgbClr val="D0A482"/>
              </a:solidFill>
            </a:rPr>
            <a:t>Lei n. 9532/97: condições para a dedução antecipada do ágio</a:t>
          </a:r>
        </a:p>
      </dgm:t>
    </dgm:pt>
    <dgm:pt modelId="{B0923DDE-A13C-41B4-84FF-D444CBC93CA0}" type="parTrans" cxnId="{4C64C7CA-E3EA-43F9-9248-F8F15FD49AA5}">
      <dgm:prSet/>
      <dgm:spPr/>
      <dgm:t>
        <a:bodyPr/>
        <a:lstStyle/>
        <a:p>
          <a:endParaRPr lang="pt-BR"/>
        </a:p>
      </dgm:t>
    </dgm:pt>
    <dgm:pt modelId="{C1BF2D75-BB31-4F43-8425-1B195259C6D7}" type="sibTrans" cxnId="{4C64C7CA-E3EA-43F9-9248-F8F15FD49AA5}">
      <dgm:prSet/>
      <dgm:spPr/>
      <dgm:t>
        <a:bodyPr/>
        <a:lstStyle/>
        <a:p>
          <a:endParaRPr lang="pt-BR"/>
        </a:p>
      </dgm:t>
    </dgm:pt>
    <dgm:pt modelId="{B04E07ED-3CE7-42EF-9525-E2965CB40E48}">
      <dgm:prSet phldrT="[Texto]"/>
      <dgm:spPr>
        <a:solidFill>
          <a:schemeClr val="accent1">
            <a:lumMod val="5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dirty="0">
              <a:solidFill>
                <a:srgbClr val="D0A482"/>
              </a:solidFill>
            </a:rPr>
            <a:t>Lei n. 12973/14: introduz o valor justo na determinação do PL adquirido  </a:t>
          </a:r>
        </a:p>
      </dgm:t>
    </dgm:pt>
    <dgm:pt modelId="{5456F159-B763-4393-9395-22940FD33701}" type="parTrans" cxnId="{B194FE43-458E-4E70-9462-EB2EC4A3631B}">
      <dgm:prSet/>
      <dgm:spPr/>
      <dgm:t>
        <a:bodyPr/>
        <a:lstStyle/>
        <a:p>
          <a:endParaRPr lang="pt-BR"/>
        </a:p>
      </dgm:t>
    </dgm:pt>
    <dgm:pt modelId="{D79FA9A9-31B2-4901-A312-7D12BE14A33C}" type="sibTrans" cxnId="{B194FE43-458E-4E70-9462-EB2EC4A3631B}">
      <dgm:prSet/>
      <dgm:spPr/>
      <dgm:t>
        <a:bodyPr/>
        <a:lstStyle/>
        <a:p>
          <a:endParaRPr lang="pt-BR"/>
        </a:p>
      </dgm:t>
    </dgm:pt>
    <dgm:pt modelId="{0721CC58-D280-49F7-AA24-FE5C13FE1208}" type="pres">
      <dgm:prSet presAssocID="{89F684E4-840F-488B-BF86-2CF264DFDB13}" presName="Name0" presStyleCnt="0">
        <dgm:presLayoutVars>
          <dgm:dir/>
          <dgm:resizeHandles val="exact"/>
        </dgm:presLayoutVars>
      </dgm:prSet>
      <dgm:spPr/>
    </dgm:pt>
    <dgm:pt modelId="{94C0D6EF-F6E1-4545-B65D-FC8A8A6FC385}" type="pres">
      <dgm:prSet presAssocID="{1E0BD826-591B-4438-A08C-D394754C60F0}" presName="node" presStyleLbl="node1" presStyleIdx="0" presStyleCnt="4" custLinFactNeighborX="-572">
        <dgm:presLayoutVars>
          <dgm:bulletEnabled val="1"/>
        </dgm:presLayoutVars>
      </dgm:prSet>
      <dgm:spPr/>
    </dgm:pt>
    <dgm:pt modelId="{18EAF0FD-553B-4E17-A72D-36BD36907EE1}" type="pres">
      <dgm:prSet presAssocID="{654F4394-6E4F-46B8-8846-8C2052A00D1D}" presName="sibTrans" presStyleLbl="sibTrans2D1" presStyleIdx="0" presStyleCnt="3"/>
      <dgm:spPr/>
    </dgm:pt>
    <dgm:pt modelId="{1468A870-2A6C-4CB2-8652-C7BCCB119BEC}" type="pres">
      <dgm:prSet presAssocID="{654F4394-6E4F-46B8-8846-8C2052A00D1D}" presName="connectorText" presStyleLbl="sibTrans2D1" presStyleIdx="0" presStyleCnt="3"/>
      <dgm:spPr/>
    </dgm:pt>
    <dgm:pt modelId="{538F149B-DA34-455C-BBB2-DA9A4163BA48}" type="pres">
      <dgm:prSet presAssocID="{D3C72393-6EE1-431A-BDE0-3E50D5675F4A}" presName="node" presStyleLbl="node1" presStyleIdx="1" presStyleCnt="4">
        <dgm:presLayoutVars>
          <dgm:bulletEnabled val="1"/>
        </dgm:presLayoutVars>
      </dgm:prSet>
      <dgm:spPr/>
    </dgm:pt>
    <dgm:pt modelId="{A8902C41-2CF9-4A79-B569-A74567ADE918}" type="pres">
      <dgm:prSet presAssocID="{D06CD0AD-C1AB-425B-8137-2048F6D1446F}" presName="sibTrans" presStyleLbl="sibTrans2D1" presStyleIdx="1" presStyleCnt="3"/>
      <dgm:spPr/>
    </dgm:pt>
    <dgm:pt modelId="{0C8B4E02-E941-4BBF-8F4F-6B952F391D4E}" type="pres">
      <dgm:prSet presAssocID="{D06CD0AD-C1AB-425B-8137-2048F6D1446F}" presName="connectorText" presStyleLbl="sibTrans2D1" presStyleIdx="1" presStyleCnt="3"/>
      <dgm:spPr/>
    </dgm:pt>
    <dgm:pt modelId="{79C19503-674B-4198-9581-E5F4000DFB13}" type="pres">
      <dgm:prSet presAssocID="{FB18DFF3-843E-42FA-9913-F765321BF83E}" presName="node" presStyleLbl="node1" presStyleIdx="2" presStyleCnt="4">
        <dgm:presLayoutVars>
          <dgm:bulletEnabled val="1"/>
        </dgm:presLayoutVars>
      </dgm:prSet>
      <dgm:spPr/>
    </dgm:pt>
    <dgm:pt modelId="{5D42EF6F-49D3-425F-9CD1-44A4679CC5AC}" type="pres">
      <dgm:prSet presAssocID="{C1BF2D75-BB31-4F43-8425-1B195259C6D7}" presName="sibTrans" presStyleLbl="sibTrans2D1" presStyleIdx="2" presStyleCnt="3"/>
      <dgm:spPr/>
    </dgm:pt>
    <dgm:pt modelId="{2809DC74-0163-4539-BBDC-B28AF30DC224}" type="pres">
      <dgm:prSet presAssocID="{C1BF2D75-BB31-4F43-8425-1B195259C6D7}" presName="connectorText" presStyleLbl="sibTrans2D1" presStyleIdx="2" presStyleCnt="3"/>
      <dgm:spPr/>
    </dgm:pt>
    <dgm:pt modelId="{55D1869A-39C6-4774-863B-54E2592BF14C}" type="pres">
      <dgm:prSet presAssocID="{B04E07ED-3CE7-42EF-9525-E2965CB40E48}" presName="node" presStyleLbl="node1" presStyleIdx="3" presStyleCnt="4">
        <dgm:presLayoutVars>
          <dgm:bulletEnabled val="1"/>
        </dgm:presLayoutVars>
      </dgm:prSet>
      <dgm:spPr/>
    </dgm:pt>
  </dgm:ptLst>
  <dgm:cxnLst>
    <dgm:cxn modelId="{75095118-7D0C-408C-A9C6-78E1225DE3AE}" type="presOf" srcId="{D06CD0AD-C1AB-425B-8137-2048F6D1446F}" destId="{A8902C41-2CF9-4A79-B569-A74567ADE918}" srcOrd="0" destOrd="0" presId="urn:microsoft.com/office/officeart/2005/8/layout/process1"/>
    <dgm:cxn modelId="{43C94429-6501-42A8-988A-F53275A68D5A}" type="presOf" srcId="{C1BF2D75-BB31-4F43-8425-1B195259C6D7}" destId="{2809DC74-0163-4539-BBDC-B28AF30DC224}" srcOrd="1" destOrd="0" presId="urn:microsoft.com/office/officeart/2005/8/layout/process1"/>
    <dgm:cxn modelId="{48B18139-16F8-43FC-B5BF-2EC4610A187E}" srcId="{89F684E4-840F-488B-BF86-2CF264DFDB13}" destId="{D3C72393-6EE1-431A-BDE0-3E50D5675F4A}" srcOrd="1" destOrd="0" parTransId="{A28C98B7-87F9-41C1-9B76-D936FB9B2827}" sibTransId="{D06CD0AD-C1AB-425B-8137-2048F6D1446F}"/>
    <dgm:cxn modelId="{CFD5873C-7C48-41A3-8F9A-B33E5B56EFBB}" type="presOf" srcId="{C1BF2D75-BB31-4F43-8425-1B195259C6D7}" destId="{5D42EF6F-49D3-425F-9CD1-44A4679CC5AC}" srcOrd="0" destOrd="0" presId="urn:microsoft.com/office/officeart/2005/8/layout/process1"/>
    <dgm:cxn modelId="{444AC63E-FE66-4A1B-BFCC-99E5A38581D9}" type="presOf" srcId="{654F4394-6E4F-46B8-8846-8C2052A00D1D}" destId="{1468A870-2A6C-4CB2-8652-C7BCCB119BEC}" srcOrd="1" destOrd="0" presId="urn:microsoft.com/office/officeart/2005/8/layout/process1"/>
    <dgm:cxn modelId="{54FEBE41-F628-46F1-8E8D-428C663FA325}" type="presOf" srcId="{D3C72393-6EE1-431A-BDE0-3E50D5675F4A}" destId="{538F149B-DA34-455C-BBB2-DA9A4163BA48}" srcOrd="0" destOrd="0" presId="urn:microsoft.com/office/officeart/2005/8/layout/process1"/>
    <dgm:cxn modelId="{B194FE43-458E-4E70-9462-EB2EC4A3631B}" srcId="{89F684E4-840F-488B-BF86-2CF264DFDB13}" destId="{B04E07ED-3CE7-42EF-9525-E2965CB40E48}" srcOrd="3" destOrd="0" parTransId="{5456F159-B763-4393-9395-22940FD33701}" sibTransId="{D79FA9A9-31B2-4901-A312-7D12BE14A33C}"/>
    <dgm:cxn modelId="{48EB434B-50BB-41DC-A26A-2DFC1ABCCCED}" type="presOf" srcId="{654F4394-6E4F-46B8-8846-8C2052A00D1D}" destId="{18EAF0FD-553B-4E17-A72D-36BD36907EE1}" srcOrd="0" destOrd="0" presId="urn:microsoft.com/office/officeart/2005/8/layout/process1"/>
    <dgm:cxn modelId="{EBA4A884-F7D0-4EE0-869E-16DFFF837C4D}" type="presOf" srcId="{1E0BD826-591B-4438-A08C-D394754C60F0}" destId="{94C0D6EF-F6E1-4545-B65D-FC8A8A6FC385}" srcOrd="0" destOrd="0" presId="urn:microsoft.com/office/officeart/2005/8/layout/process1"/>
    <dgm:cxn modelId="{3042A690-5104-4C61-91E7-EFA6D3BC3B70}" type="presOf" srcId="{FB18DFF3-843E-42FA-9913-F765321BF83E}" destId="{79C19503-674B-4198-9581-E5F4000DFB13}" srcOrd="0" destOrd="0" presId="urn:microsoft.com/office/officeart/2005/8/layout/process1"/>
    <dgm:cxn modelId="{593E8695-92D7-4B40-9CC7-CBA80853A812}" type="presOf" srcId="{B04E07ED-3CE7-42EF-9525-E2965CB40E48}" destId="{55D1869A-39C6-4774-863B-54E2592BF14C}" srcOrd="0" destOrd="0" presId="urn:microsoft.com/office/officeart/2005/8/layout/process1"/>
    <dgm:cxn modelId="{AC51D396-A05E-4BEF-85D0-62A7C4073C25}" srcId="{89F684E4-840F-488B-BF86-2CF264DFDB13}" destId="{1E0BD826-591B-4438-A08C-D394754C60F0}" srcOrd="0" destOrd="0" parTransId="{CAB9BFD5-42E8-4125-B4F1-1136CED75EE8}" sibTransId="{654F4394-6E4F-46B8-8846-8C2052A00D1D}"/>
    <dgm:cxn modelId="{4C64C7CA-E3EA-43F9-9248-F8F15FD49AA5}" srcId="{89F684E4-840F-488B-BF86-2CF264DFDB13}" destId="{FB18DFF3-843E-42FA-9913-F765321BF83E}" srcOrd="2" destOrd="0" parTransId="{B0923DDE-A13C-41B4-84FF-D444CBC93CA0}" sibTransId="{C1BF2D75-BB31-4F43-8425-1B195259C6D7}"/>
    <dgm:cxn modelId="{143D2ED3-1F20-4B60-8DD9-6D6DEF3CA59C}" type="presOf" srcId="{89F684E4-840F-488B-BF86-2CF264DFDB13}" destId="{0721CC58-D280-49F7-AA24-FE5C13FE1208}" srcOrd="0" destOrd="0" presId="urn:microsoft.com/office/officeart/2005/8/layout/process1"/>
    <dgm:cxn modelId="{4EA07AFF-EA54-4348-9149-FE6DE6D550A5}" type="presOf" srcId="{D06CD0AD-C1AB-425B-8137-2048F6D1446F}" destId="{0C8B4E02-E941-4BBF-8F4F-6B952F391D4E}" srcOrd="1" destOrd="0" presId="urn:microsoft.com/office/officeart/2005/8/layout/process1"/>
    <dgm:cxn modelId="{E99AA11D-7BE0-4519-A3D0-65B8612D1AC5}" type="presParOf" srcId="{0721CC58-D280-49F7-AA24-FE5C13FE1208}" destId="{94C0D6EF-F6E1-4545-B65D-FC8A8A6FC385}" srcOrd="0" destOrd="0" presId="urn:microsoft.com/office/officeart/2005/8/layout/process1"/>
    <dgm:cxn modelId="{51A58168-5D90-4AB0-8559-4840AEFFFEF5}" type="presParOf" srcId="{0721CC58-D280-49F7-AA24-FE5C13FE1208}" destId="{18EAF0FD-553B-4E17-A72D-36BD36907EE1}" srcOrd="1" destOrd="0" presId="urn:microsoft.com/office/officeart/2005/8/layout/process1"/>
    <dgm:cxn modelId="{2DDD92F6-005A-4054-A9B6-A91EFBD9AD70}" type="presParOf" srcId="{18EAF0FD-553B-4E17-A72D-36BD36907EE1}" destId="{1468A870-2A6C-4CB2-8652-C7BCCB119BEC}" srcOrd="0" destOrd="0" presId="urn:microsoft.com/office/officeart/2005/8/layout/process1"/>
    <dgm:cxn modelId="{297E1797-9597-47BE-BC14-460EED363B54}" type="presParOf" srcId="{0721CC58-D280-49F7-AA24-FE5C13FE1208}" destId="{538F149B-DA34-455C-BBB2-DA9A4163BA48}" srcOrd="2" destOrd="0" presId="urn:microsoft.com/office/officeart/2005/8/layout/process1"/>
    <dgm:cxn modelId="{E03407D1-843A-43C6-BF4C-3069BC72F69E}" type="presParOf" srcId="{0721CC58-D280-49F7-AA24-FE5C13FE1208}" destId="{A8902C41-2CF9-4A79-B569-A74567ADE918}" srcOrd="3" destOrd="0" presId="urn:microsoft.com/office/officeart/2005/8/layout/process1"/>
    <dgm:cxn modelId="{B2C5C78F-C0E2-4B91-A796-F1502F0F312F}" type="presParOf" srcId="{A8902C41-2CF9-4A79-B569-A74567ADE918}" destId="{0C8B4E02-E941-4BBF-8F4F-6B952F391D4E}" srcOrd="0" destOrd="0" presId="urn:microsoft.com/office/officeart/2005/8/layout/process1"/>
    <dgm:cxn modelId="{B11C5B59-16E1-482D-BBD9-C9BFEC242CBA}" type="presParOf" srcId="{0721CC58-D280-49F7-AA24-FE5C13FE1208}" destId="{79C19503-674B-4198-9581-E5F4000DFB13}" srcOrd="4" destOrd="0" presId="urn:microsoft.com/office/officeart/2005/8/layout/process1"/>
    <dgm:cxn modelId="{D92BF237-9B59-4280-97A7-3FC5BAD4115C}" type="presParOf" srcId="{0721CC58-D280-49F7-AA24-FE5C13FE1208}" destId="{5D42EF6F-49D3-425F-9CD1-44A4679CC5AC}" srcOrd="5" destOrd="0" presId="urn:microsoft.com/office/officeart/2005/8/layout/process1"/>
    <dgm:cxn modelId="{AD141D39-3A66-434F-BDC2-84CBAC6D6260}" type="presParOf" srcId="{5D42EF6F-49D3-425F-9CD1-44A4679CC5AC}" destId="{2809DC74-0163-4539-BBDC-B28AF30DC224}" srcOrd="0" destOrd="0" presId="urn:microsoft.com/office/officeart/2005/8/layout/process1"/>
    <dgm:cxn modelId="{AC99C85A-D391-45A8-822A-6CFDCC1F196F}" type="presParOf" srcId="{0721CC58-D280-49F7-AA24-FE5C13FE1208}" destId="{55D1869A-39C6-4774-863B-54E2592BF14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0D6EF-F6E1-4545-B65D-FC8A8A6FC385}">
      <dsp:nvSpPr>
        <dsp:cNvPr id="0" name=""/>
        <dsp:cNvSpPr/>
      </dsp:nvSpPr>
      <dsp:spPr>
        <a:xfrm>
          <a:off x="2921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rgbClr val="D0A482"/>
              </a:solidFill>
            </a:rPr>
            <a:t>Lei n. 4728/67: reserva de ágio na subscrição </a:t>
          </a:r>
        </a:p>
      </dsp:txBody>
      <dsp:txXfrm>
        <a:off x="51466" y="1395494"/>
        <a:ext cx="2665308" cy="1560349"/>
      </dsp:txXfrm>
    </dsp:sp>
    <dsp:sp modelId="{18EAF0FD-553B-4E17-A72D-36BD36907EE1}">
      <dsp:nvSpPr>
        <dsp:cNvPr id="0" name=""/>
        <dsp:cNvSpPr/>
      </dsp:nvSpPr>
      <dsp:spPr>
        <a:xfrm>
          <a:off x="3043140" y="1833131"/>
          <a:ext cx="58897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3043140" y="1970146"/>
        <a:ext cx="412285" cy="411044"/>
      </dsp:txXfrm>
    </dsp:sp>
    <dsp:sp modelId="{538F149B-DA34-455C-BBB2-DA9A4163BA48}">
      <dsp:nvSpPr>
        <dsp:cNvPr id="0" name=""/>
        <dsp:cNvSpPr/>
      </dsp:nvSpPr>
      <dsp:spPr>
        <a:xfrm>
          <a:off x="3876600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rgbClr val="D0A482"/>
              </a:solidFill>
            </a:rPr>
            <a:t>Decreto-Lei n. 1598/77: Lei n. 6404 e o desdobramento do investimento avaliado pelo MEP</a:t>
          </a:r>
        </a:p>
      </dsp:txBody>
      <dsp:txXfrm>
        <a:off x="3925145" y="1395494"/>
        <a:ext cx="2665308" cy="1560349"/>
      </dsp:txXfrm>
    </dsp:sp>
    <dsp:sp modelId="{A8902C41-2CF9-4A79-B569-A74567ADE918}">
      <dsp:nvSpPr>
        <dsp:cNvPr id="0" name=""/>
        <dsp:cNvSpPr/>
      </dsp:nvSpPr>
      <dsp:spPr>
        <a:xfrm>
          <a:off x="6915239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6915239" y="1970146"/>
        <a:ext cx="409940" cy="411044"/>
      </dsp:txXfrm>
    </dsp:sp>
    <dsp:sp modelId="{55D1869A-39C6-4774-863B-54E2592BF14C}">
      <dsp:nvSpPr>
        <dsp:cNvPr id="0" name=""/>
        <dsp:cNvSpPr/>
      </dsp:nvSpPr>
      <dsp:spPr>
        <a:xfrm>
          <a:off x="7743958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rgbClr val="D0A482"/>
              </a:solidFill>
            </a:rPr>
            <a:t>Lei n. 12.953/14: incluiu conceitos de IFRS para fins de apuração do ágio </a:t>
          </a:r>
        </a:p>
      </dsp:txBody>
      <dsp:txXfrm>
        <a:off x="7792503" y="1395494"/>
        <a:ext cx="2665308" cy="1560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0D6EF-F6E1-4545-B65D-FC8A8A6FC385}">
      <dsp:nvSpPr>
        <dsp:cNvPr id="0" name=""/>
        <dsp:cNvSpPr/>
      </dsp:nvSpPr>
      <dsp:spPr>
        <a:xfrm>
          <a:off x="0" y="1427469"/>
          <a:ext cx="2020453" cy="149639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D0A482"/>
              </a:solidFill>
            </a:rPr>
            <a:t>Lei n. 4728/67:  não tributação do ágio na subscrição </a:t>
          </a:r>
        </a:p>
      </dsp:txBody>
      <dsp:txXfrm>
        <a:off x="43828" y="1471297"/>
        <a:ext cx="1932797" cy="1408742"/>
      </dsp:txXfrm>
    </dsp:sp>
    <dsp:sp modelId="{18EAF0FD-553B-4E17-A72D-36BD36907EE1}">
      <dsp:nvSpPr>
        <dsp:cNvPr id="0" name=""/>
        <dsp:cNvSpPr/>
      </dsp:nvSpPr>
      <dsp:spPr>
        <a:xfrm>
          <a:off x="2223654" y="1925132"/>
          <a:ext cx="430785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2223654" y="2025346"/>
        <a:ext cx="301550" cy="300644"/>
      </dsp:txXfrm>
    </dsp:sp>
    <dsp:sp modelId="{538F149B-DA34-455C-BBB2-DA9A4163BA48}">
      <dsp:nvSpPr>
        <dsp:cNvPr id="0" name=""/>
        <dsp:cNvSpPr/>
      </dsp:nvSpPr>
      <dsp:spPr>
        <a:xfrm>
          <a:off x="2833255" y="1427469"/>
          <a:ext cx="2020453" cy="149639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D0A482"/>
              </a:solidFill>
            </a:rPr>
            <a:t>Decreto-Lei n. 1598/77: o registro contábil  do investimento avaliado pelo MEP</a:t>
          </a:r>
        </a:p>
      </dsp:txBody>
      <dsp:txXfrm>
        <a:off x="2877083" y="1471297"/>
        <a:ext cx="1932797" cy="1408742"/>
      </dsp:txXfrm>
    </dsp:sp>
    <dsp:sp modelId="{A8902C41-2CF9-4A79-B569-A74567ADE918}">
      <dsp:nvSpPr>
        <dsp:cNvPr id="0" name=""/>
        <dsp:cNvSpPr/>
      </dsp:nvSpPr>
      <dsp:spPr>
        <a:xfrm>
          <a:off x="5055754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5055754" y="2025346"/>
        <a:ext cx="299835" cy="300644"/>
      </dsp:txXfrm>
    </dsp:sp>
    <dsp:sp modelId="{79C19503-674B-4198-9581-E5F4000DFB13}">
      <dsp:nvSpPr>
        <dsp:cNvPr id="0" name=""/>
        <dsp:cNvSpPr/>
      </dsp:nvSpPr>
      <dsp:spPr>
        <a:xfrm>
          <a:off x="5661890" y="1427469"/>
          <a:ext cx="2020453" cy="149639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D0A482"/>
              </a:solidFill>
            </a:rPr>
            <a:t>Lei n. 9532/97: condições para a dedução antecipada do ágio</a:t>
          </a:r>
        </a:p>
      </dsp:txBody>
      <dsp:txXfrm>
        <a:off x="5705718" y="1471297"/>
        <a:ext cx="1932797" cy="1408742"/>
      </dsp:txXfrm>
    </dsp:sp>
    <dsp:sp modelId="{5D42EF6F-49D3-425F-9CD1-44A4679CC5AC}">
      <dsp:nvSpPr>
        <dsp:cNvPr id="0" name=""/>
        <dsp:cNvSpPr/>
      </dsp:nvSpPr>
      <dsp:spPr>
        <a:xfrm>
          <a:off x="7884389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7884389" y="2025346"/>
        <a:ext cx="299835" cy="300644"/>
      </dsp:txXfrm>
    </dsp:sp>
    <dsp:sp modelId="{55D1869A-39C6-4774-863B-54E2592BF14C}">
      <dsp:nvSpPr>
        <dsp:cNvPr id="0" name=""/>
        <dsp:cNvSpPr/>
      </dsp:nvSpPr>
      <dsp:spPr>
        <a:xfrm>
          <a:off x="8490525" y="1427469"/>
          <a:ext cx="2020453" cy="149639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D0A482"/>
              </a:solidFill>
            </a:rPr>
            <a:t>Lei n. 12973/14: introduz o valor justo na determinação do PL adquirido  </a:t>
          </a:r>
        </a:p>
      </dsp:txBody>
      <dsp:txXfrm>
        <a:off x="8534353" y="1471297"/>
        <a:ext cx="1932797" cy="1408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B233F">
              <a:alpha val="76000"/>
            </a:srgb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0A4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elidie.bifano@marizadvogado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3"/>
            <a:ext cx="9144000" cy="2131587"/>
          </a:xfrm>
        </p:spPr>
        <p:txBody>
          <a:bodyPr>
            <a:normAutofit fontScale="90000"/>
          </a:bodyPr>
          <a:lstStyle/>
          <a:p>
            <a:r>
              <a:rPr lang="pt-BR" sz="4400" dirty="0"/>
              <a:t>OS 100 ANOS do IMPOSTO SOBRE  A RENDA</a:t>
            </a:r>
            <a:br>
              <a:rPr lang="pt-BR" sz="4400" dirty="0"/>
            </a:br>
            <a:r>
              <a:rPr lang="pt-BR" sz="4400" dirty="0"/>
              <a:t> A Judicialização das Discussões de Ágio </a:t>
            </a:r>
            <a:r>
              <a:rPr lang="pt-BR" dirty="0"/>
              <a:t>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7"/>
            <a:ext cx="9144000" cy="1655762"/>
          </a:xfrm>
        </p:spPr>
        <p:txBody>
          <a:bodyPr>
            <a:normAutofit/>
          </a:bodyPr>
          <a:lstStyle/>
          <a:p>
            <a:r>
              <a:rPr lang="pt-BR" sz="3600" b="1" i="1" dirty="0">
                <a:solidFill>
                  <a:srgbClr val="0C2342"/>
                </a:solidFill>
                <a:latin typeface="+mj-lt"/>
                <a:ea typeface="+mj-ea"/>
                <a:cs typeface="+mj-cs"/>
              </a:rPr>
              <a:t>Elidie  Palma Bifano</a:t>
            </a:r>
          </a:p>
          <a:p>
            <a:r>
              <a:rPr lang="pt-BR" sz="2800" b="1" i="1" dirty="0">
                <a:solidFill>
                  <a:srgbClr val="D0A482"/>
                </a:solidFill>
              </a:rPr>
              <a:t>Elidie Palma Bifano</a:t>
            </a:r>
          </a:p>
        </p:txBody>
      </p:sp>
    </p:spTree>
    <p:extLst>
      <p:ext uri="{BB962C8B-B14F-4D97-AF65-F5344CB8AC3E}">
        <p14:creationId xmlns:p14="http://schemas.microsoft.com/office/powerpoint/2010/main" val="26290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7C236A6-4CB1-D7E3-BA4D-EBB155B6386D}"/>
              </a:ext>
            </a:extLst>
          </p:cNvPr>
          <p:cNvSpPr txBox="1"/>
          <p:nvPr/>
        </p:nvSpPr>
        <p:spPr>
          <a:xfrm>
            <a:off x="1956021" y="2250219"/>
            <a:ext cx="8635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i="1" dirty="0">
                <a:solidFill>
                  <a:srgbClr val="D0A482"/>
                </a:solidFill>
              </a:rPr>
              <a:t>                        </a:t>
            </a:r>
          </a:p>
          <a:p>
            <a:r>
              <a:rPr lang="pt-BR" sz="3600" i="1" dirty="0">
                <a:solidFill>
                  <a:srgbClr val="D0A482"/>
                </a:solidFill>
              </a:rPr>
              <a:t>                           Obrigada</a:t>
            </a:r>
          </a:p>
          <a:p>
            <a:endParaRPr lang="pt-BR" sz="3600" i="1" dirty="0">
              <a:solidFill>
                <a:srgbClr val="D0A482"/>
              </a:solidFill>
            </a:endParaRPr>
          </a:p>
          <a:p>
            <a:r>
              <a:rPr lang="pt-BR" sz="3600" i="1" dirty="0">
                <a:solidFill>
                  <a:srgbClr val="D0A48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elidie.bifano@marizadvogados</a:t>
            </a:r>
            <a:r>
              <a:rPr lang="pt-BR" sz="3600" i="1" dirty="0">
                <a:solidFill>
                  <a:srgbClr val="D0A482"/>
                </a:solidFill>
              </a:rPr>
              <a:t>.com.br</a:t>
            </a:r>
          </a:p>
        </p:txBody>
      </p:sp>
    </p:spTree>
    <p:extLst>
      <p:ext uri="{BB962C8B-B14F-4D97-AF65-F5344CB8AC3E}">
        <p14:creationId xmlns:p14="http://schemas.microsoft.com/office/powerpoint/2010/main" val="329419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08C862-8855-BB36-AC39-AC7C2D6E6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sz="4400" dirty="0"/>
            </a:br>
            <a:r>
              <a:rPr lang="pt-BR" sz="4400" dirty="0"/>
              <a:t>A Judicialização das Discussões de Ágio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62A1BB-9DCB-74C6-E0B2-F43D7A205D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dirty="0">
                <a:solidFill>
                  <a:srgbClr val="D0A482"/>
                </a:solidFill>
              </a:rPr>
              <a:t>De 1922 a 1967</a:t>
            </a:r>
          </a:p>
          <a:p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298DCE5-8200-32A8-C9FD-823BB51A43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D0A482"/>
                </a:solidFill>
              </a:rPr>
              <a:t>Ágio: figura do mercado financeiro voltada a ganhos e perdas com títulos de crédito  e valores mobiliários </a:t>
            </a:r>
          </a:p>
          <a:p>
            <a:r>
              <a:rPr lang="pt-BR" dirty="0">
                <a:solidFill>
                  <a:srgbClr val="D0A482"/>
                </a:solidFill>
              </a:rPr>
              <a:t>Lei n. 4728/67: reestrutura o mercado de capitais   e trata da subscrição de capital com ágio  </a:t>
            </a:r>
          </a:p>
          <a:p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D02CA8A-1AF7-AA23-44DF-CC58388299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solidFill>
                  <a:srgbClr val="D0A482"/>
                </a:solidFill>
              </a:rPr>
              <a:t>De 1922 a 2022</a:t>
            </a:r>
          </a:p>
          <a:p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E0A657D-351B-98E4-EFCA-C0684A2DA6A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D0A482"/>
                </a:solidFill>
              </a:rPr>
              <a:t>Decreto-lei n. 1598/77: adapta a legislação tributária à Lei n. 6404/76 e introduz o MEP</a:t>
            </a:r>
          </a:p>
          <a:p>
            <a:r>
              <a:rPr lang="pt-BR" dirty="0">
                <a:solidFill>
                  <a:srgbClr val="D0A482"/>
                </a:solidFill>
              </a:rPr>
              <a:t>Lei n. 9532/97: trata dos efeitos fiscais da amortização do ágio</a:t>
            </a:r>
          </a:p>
          <a:p>
            <a:r>
              <a:rPr lang="pt-BR" dirty="0">
                <a:solidFill>
                  <a:srgbClr val="D0A482"/>
                </a:solidFill>
              </a:rPr>
              <a:t>Lei n. 12973/14: adapta a legislação tributária aos IFRS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563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138B11-F158-28D0-303D-CA99ABEE8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A Judicialização das Discussões de Ágio</a:t>
            </a:r>
            <a:endParaRPr lang="pt-BR" dirty="0"/>
          </a:p>
        </p:txBody>
      </p:sp>
      <p:graphicFrame>
        <p:nvGraphicFramePr>
          <p:cNvPr id="4" name="Espaço Reservado para Conteúdo 4">
            <a:extLst>
              <a:ext uri="{FF2B5EF4-FFF2-40B4-BE49-F238E27FC236}">
                <a16:creationId xmlns:a16="http://schemas.microsoft.com/office/drawing/2014/main" id="{3B0E860B-6BC0-E837-E0A7-753ACCC11C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6993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BA46240D-510D-C139-9B32-6EBDBFFDD23A}"/>
              </a:ext>
            </a:extLst>
          </p:cNvPr>
          <p:cNvSpPr txBox="1"/>
          <p:nvPr/>
        </p:nvSpPr>
        <p:spPr>
          <a:xfrm>
            <a:off x="1550504" y="2146852"/>
            <a:ext cx="98596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D0A482"/>
                </a:solidFill>
              </a:rPr>
              <a:t>O ágio no tempo: aquisição de investimentos e ágio  </a:t>
            </a:r>
          </a:p>
          <a:p>
            <a:endParaRPr lang="pt-BR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B7565B3-B45E-C207-8F6F-39BB11C76820}"/>
              </a:ext>
            </a:extLst>
          </p:cNvPr>
          <p:cNvSpPr/>
          <p:nvPr/>
        </p:nvSpPr>
        <p:spPr>
          <a:xfrm>
            <a:off x="875306" y="5066269"/>
            <a:ext cx="2612666" cy="832023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rgbClr val="D0A482"/>
                </a:solidFill>
              </a:rPr>
              <a:t>Diferença entre o preço de emissão das ações e o valor do aporte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ECF1CEE-D0BB-68E4-091E-2C8A5EB5FF46}"/>
              </a:ext>
            </a:extLst>
          </p:cNvPr>
          <p:cNvSpPr/>
          <p:nvPr/>
        </p:nvSpPr>
        <p:spPr>
          <a:xfrm>
            <a:off x="4579951" y="5066270"/>
            <a:ext cx="3069204" cy="832023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rgbClr val="D0A482"/>
                </a:solidFill>
              </a:rPr>
              <a:t>Diferença entre o PL da investida e o preço pago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A952FD18-9113-2043-D247-974D0132758F}"/>
              </a:ext>
            </a:extLst>
          </p:cNvPr>
          <p:cNvSpPr/>
          <p:nvPr/>
        </p:nvSpPr>
        <p:spPr>
          <a:xfrm rot="10800000" flipH="1" flipV="1">
            <a:off x="8436335" y="5066269"/>
            <a:ext cx="2954572" cy="66726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rgbClr val="D0A482"/>
                </a:solidFill>
              </a:rPr>
              <a:t>Diferença entre o PL a valor  justo e o  preço pago</a:t>
            </a:r>
          </a:p>
        </p:txBody>
      </p:sp>
    </p:spTree>
    <p:extLst>
      <p:ext uri="{BB962C8B-B14F-4D97-AF65-F5344CB8AC3E}">
        <p14:creationId xmlns:p14="http://schemas.microsoft.com/office/powerpoint/2010/main" val="955246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138B11-F158-28D0-303D-CA99ABEE8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A Judicialização das Discussões de Ágio</a:t>
            </a:r>
            <a:endParaRPr lang="pt-BR" dirty="0"/>
          </a:p>
        </p:txBody>
      </p:sp>
      <p:graphicFrame>
        <p:nvGraphicFramePr>
          <p:cNvPr id="4" name="Espaço Reservado para Conteúdo 4">
            <a:extLst>
              <a:ext uri="{FF2B5EF4-FFF2-40B4-BE49-F238E27FC236}">
                <a16:creationId xmlns:a16="http://schemas.microsoft.com/office/drawing/2014/main" id="{3B0E860B-6BC0-E837-E0A7-753ACCC11C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6950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BA46240D-510D-C139-9B32-6EBDBFFDD23A}"/>
              </a:ext>
            </a:extLst>
          </p:cNvPr>
          <p:cNvSpPr txBox="1"/>
          <p:nvPr/>
        </p:nvSpPr>
        <p:spPr>
          <a:xfrm>
            <a:off x="1550504" y="2146852"/>
            <a:ext cx="80785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D0A482"/>
                </a:solidFill>
              </a:rPr>
              <a:t>O ágio no tempo: critérios de dedução como despesa</a:t>
            </a:r>
          </a:p>
          <a:p>
            <a:endParaRPr lang="pt-BR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B7565B3-B45E-C207-8F6F-39BB11C76820}"/>
              </a:ext>
            </a:extLst>
          </p:cNvPr>
          <p:cNvSpPr/>
          <p:nvPr/>
        </p:nvSpPr>
        <p:spPr>
          <a:xfrm>
            <a:off x="502514" y="5066270"/>
            <a:ext cx="2570200" cy="832023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>
              <a:solidFill>
                <a:srgbClr val="D0A482"/>
              </a:solidFill>
            </a:endParaRPr>
          </a:p>
          <a:p>
            <a:pPr algn="ctr"/>
            <a:r>
              <a:rPr lang="pt-BR" sz="1400" dirty="0">
                <a:solidFill>
                  <a:srgbClr val="D0A482"/>
                </a:solidFill>
              </a:rPr>
              <a:t>Não tributação: reserva de  </a:t>
            </a:r>
          </a:p>
          <a:p>
            <a:pPr algn="ctr"/>
            <a:r>
              <a:rPr lang="pt-BR" sz="1400" dirty="0">
                <a:solidFill>
                  <a:srgbClr val="D0A482"/>
                </a:solidFill>
              </a:rPr>
              <a:t>capital</a:t>
            </a:r>
          </a:p>
          <a:p>
            <a:pPr algn="ctr"/>
            <a:endParaRPr lang="pt-BR" sz="1400" dirty="0">
              <a:solidFill>
                <a:srgbClr val="D0A482"/>
              </a:solidFill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ECF1CEE-D0BB-68E4-091E-2C8A5EB5FF46}"/>
              </a:ext>
            </a:extLst>
          </p:cNvPr>
          <p:cNvSpPr/>
          <p:nvPr/>
        </p:nvSpPr>
        <p:spPr>
          <a:xfrm>
            <a:off x="3482671" y="5066270"/>
            <a:ext cx="2570201" cy="832023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rgbClr val="D0A482"/>
              </a:solidFill>
            </a:endParaRPr>
          </a:p>
          <a:p>
            <a:r>
              <a:rPr lang="pt-BR" sz="1200" dirty="0">
                <a:solidFill>
                  <a:srgbClr val="D0A482"/>
                </a:solidFill>
              </a:rPr>
              <a:t>Dedução do ágio: perda de substância em incorporação,  fusão e cisão</a:t>
            </a:r>
          </a:p>
          <a:p>
            <a:pPr algn="ctr"/>
            <a:endParaRPr lang="pt-BR" sz="1400" dirty="0">
              <a:solidFill>
                <a:srgbClr val="D0A482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DEDC041-2D67-BA26-7D6A-781C6B240B64}"/>
              </a:ext>
            </a:extLst>
          </p:cNvPr>
          <p:cNvSpPr/>
          <p:nvPr/>
        </p:nvSpPr>
        <p:spPr>
          <a:xfrm>
            <a:off x="6323570" y="5053257"/>
            <a:ext cx="2481652" cy="764323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D0A482"/>
              </a:solidFill>
            </a:endParaRPr>
          </a:p>
          <a:p>
            <a:pPr algn="ctr"/>
            <a:r>
              <a:rPr lang="pt-BR" sz="1200" dirty="0">
                <a:solidFill>
                  <a:srgbClr val="D0A482"/>
                </a:solidFill>
              </a:rPr>
              <a:t>Dedução do ágio: em pelo menos 5 anos,    incorporação/fusão/cisão  investida/investidora</a:t>
            </a:r>
          </a:p>
          <a:p>
            <a:pPr algn="ctr"/>
            <a:endParaRPr lang="pt-BR" sz="1400" dirty="0">
              <a:solidFill>
                <a:srgbClr val="D0A482"/>
              </a:solidFill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A952FD18-9113-2043-D247-974D0132758F}"/>
              </a:ext>
            </a:extLst>
          </p:cNvPr>
          <p:cNvSpPr/>
          <p:nvPr/>
        </p:nvSpPr>
        <p:spPr>
          <a:xfrm rot="10800000" flipH="1" flipV="1">
            <a:off x="9199660" y="5053257"/>
            <a:ext cx="2547498" cy="68027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400" dirty="0">
              <a:solidFill>
                <a:srgbClr val="D0A482"/>
              </a:solidFill>
            </a:endParaRPr>
          </a:p>
          <a:p>
            <a:r>
              <a:rPr lang="pt-BR" sz="1400" dirty="0">
                <a:solidFill>
                  <a:srgbClr val="D0A482"/>
                </a:solidFill>
              </a:rPr>
              <a:t>Dedução da despesa em pelo menos 5 anos,    incorporação/fusão/cisão  investida/investidora</a:t>
            </a:r>
          </a:p>
          <a:p>
            <a:endParaRPr lang="pt-BR" sz="1400" dirty="0">
              <a:solidFill>
                <a:srgbClr val="D0A4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414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662017-05EB-4ED7-6EF6-E0A7C09E3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A Judicialização das Discussões de Ágio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9F19517-0B03-DEBD-8DA5-FDF822965017}"/>
              </a:ext>
            </a:extLst>
          </p:cNvPr>
          <p:cNvSpPr txBox="1"/>
          <p:nvPr/>
        </p:nvSpPr>
        <p:spPr>
          <a:xfrm>
            <a:off x="1017767" y="1820849"/>
            <a:ext cx="8124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D0A482"/>
                </a:solidFill>
              </a:rPr>
              <a:t>As grandes questões sobre o ágio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CDCF997-67C2-EE79-6FB7-5BDD5CC58F29}"/>
              </a:ext>
            </a:extLst>
          </p:cNvPr>
          <p:cNvSpPr txBox="1"/>
          <p:nvPr/>
        </p:nvSpPr>
        <p:spPr>
          <a:xfrm>
            <a:off x="1017767" y="2438400"/>
            <a:ext cx="924657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indent="-180975" algn="just">
              <a:spcBef>
                <a:spcPts val="0"/>
              </a:spcBef>
              <a:buClr>
                <a:srgbClr val="D0A482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D0A482"/>
                </a:solidFill>
              </a:rPr>
              <a:t>Dedução do ágio amortizado</a:t>
            </a:r>
          </a:p>
          <a:p>
            <a:pPr marL="271463" algn="just">
              <a:spcBef>
                <a:spcPts val="0"/>
              </a:spcBef>
              <a:buClr>
                <a:srgbClr val="D0A482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D0A482"/>
                </a:solidFill>
              </a:rPr>
              <a:t> Prazos e laudo</a:t>
            </a:r>
          </a:p>
          <a:p>
            <a:pPr marL="271463" algn="just">
              <a:spcBef>
                <a:spcPts val="0"/>
              </a:spcBef>
              <a:buClr>
                <a:srgbClr val="D0A482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D0A482"/>
                </a:solidFill>
              </a:rPr>
              <a:t>Possibilidade de alteração dos montantes por mudança de ambiente econômico?</a:t>
            </a:r>
          </a:p>
          <a:p>
            <a:pPr marL="271463" algn="just">
              <a:spcBef>
                <a:spcPts val="0"/>
              </a:spcBef>
              <a:buClr>
                <a:srgbClr val="D0A482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D0A482"/>
                </a:solidFill>
              </a:rPr>
              <a:t>As  novas práticas contábeis: amortização vs. </a:t>
            </a:r>
            <a:r>
              <a:rPr lang="pt-BR" sz="2000" dirty="0" err="1">
                <a:solidFill>
                  <a:srgbClr val="D0A482"/>
                </a:solidFill>
              </a:rPr>
              <a:t>impairment</a:t>
            </a:r>
            <a:endParaRPr lang="pt-BR" sz="2000" dirty="0">
              <a:solidFill>
                <a:srgbClr val="D0A482"/>
              </a:solidFill>
            </a:endParaRPr>
          </a:p>
          <a:p>
            <a:pPr marL="271463" algn="just">
              <a:spcBef>
                <a:spcPts val="0"/>
              </a:spcBef>
              <a:buClr>
                <a:srgbClr val="D0A482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D0A482"/>
                </a:solidFill>
              </a:rPr>
              <a:t>Decadência do direito do Fisco de questionar a operação</a:t>
            </a:r>
          </a:p>
          <a:p>
            <a:pPr marL="271463" algn="just">
              <a:spcBef>
                <a:spcPts val="0"/>
              </a:spcBef>
              <a:buClr>
                <a:srgbClr val="D0A482"/>
              </a:buClr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D0A482"/>
              </a:solidFill>
            </a:endParaRPr>
          </a:p>
          <a:p>
            <a:pPr marL="271463" indent="-271463" algn="just">
              <a:spcBef>
                <a:spcPts val="0"/>
              </a:spcBef>
              <a:buClr>
                <a:srgbClr val="D0A482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D0A482"/>
                </a:solidFill>
              </a:rPr>
              <a:t>Ágio e fluxo de caixa</a:t>
            </a:r>
          </a:p>
          <a:p>
            <a:pPr marL="271463" algn="just">
              <a:spcBef>
                <a:spcPts val="0"/>
              </a:spcBef>
              <a:buClr>
                <a:srgbClr val="D0A482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D0A482"/>
                </a:solidFill>
              </a:rPr>
              <a:t>Ausência de pagamento em dinheiro: aumento de capital em bens,  incorporação de ações ou permuta</a:t>
            </a:r>
          </a:p>
          <a:p>
            <a:pPr marL="271463" algn="just">
              <a:spcBef>
                <a:spcPts val="0"/>
              </a:spcBef>
              <a:buClr>
                <a:srgbClr val="D0A482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D0A482"/>
                </a:solidFill>
              </a:rPr>
              <a:t>Conceito contábil: necessidade de entrega de recursos monetários</a:t>
            </a:r>
          </a:p>
          <a:p>
            <a:pPr marL="271463" algn="just">
              <a:spcBef>
                <a:spcPts val="0"/>
              </a:spcBef>
              <a:buClr>
                <a:srgbClr val="D0A482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D0A482"/>
                </a:solidFill>
              </a:rPr>
              <a:t>Conceito jurídico: pagamento em dinheiro  não é essencial para configurar aquisição   </a:t>
            </a:r>
          </a:p>
          <a:p>
            <a:pPr marL="361950" indent="-90488" algn="just">
              <a:spcBef>
                <a:spcPts val="0"/>
              </a:spcBef>
              <a:buClr>
                <a:srgbClr val="D0A482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D0A482"/>
                </a:solidFill>
              </a:rPr>
              <a:t>Pagamento é contrapartida da compra e venda:  uma das formas possíveis de aquisição de participações societárias</a:t>
            </a:r>
          </a:p>
        </p:txBody>
      </p:sp>
    </p:spTree>
    <p:extLst>
      <p:ext uri="{BB962C8B-B14F-4D97-AF65-F5344CB8AC3E}">
        <p14:creationId xmlns:p14="http://schemas.microsoft.com/office/powerpoint/2010/main" val="1722767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662017-05EB-4ED7-6EF6-E0A7C09E3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A Judicialização das Discussões de Ágio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9F19517-0B03-DEBD-8DA5-FDF822965017}"/>
              </a:ext>
            </a:extLst>
          </p:cNvPr>
          <p:cNvSpPr txBox="1"/>
          <p:nvPr/>
        </p:nvSpPr>
        <p:spPr>
          <a:xfrm>
            <a:off x="1017767" y="1820849"/>
            <a:ext cx="8124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D0A482"/>
                </a:solidFill>
              </a:rPr>
              <a:t>As grandes questões sobre o ágio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CDCF997-67C2-EE79-6FB7-5BDD5CC58F29}"/>
              </a:ext>
            </a:extLst>
          </p:cNvPr>
          <p:cNvSpPr txBox="1"/>
          <p:nvPr/>
        </p:nvSpPr>
        <p:spPr>
          <a:xfrm>
            <a:off x="1017767" y="2438400"/>
            <a:ext cx="924657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indent="-180975" algn="just">
              <a:spcBef>
                <a:spcPts val="0"/>
              </a:spcBef>
              <a:buClr>
                <a:srgbClr val="D0A482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D0A482"/>
                </a:solidFill>
              </a:rPr>
              <a:t> Fundamentação do ágio: 100% rentabilidade futura</a:t>
            </a:r>
          </a:p>
          <a:p>
            <a:pPr marL="271463" indent="-180975" algn="just">
              <a:spcBef>
                <a:spcPts val="0"/>
              </a:spcBef>
              <a:buClr>
                <a:srgbClr val="D0A482"/>
              </a:buClr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D0A482"/>
              </a:solidFill>
            </a:endParaRPr>
          </a:p>
          <a:p>
            <a:pPr marL="271463" indent="-180975" algn="just">
              <a:spcBef>
                <a:spcPts val="0"/>
              </a:spcBef>
              <a:buClr>
                <a:srgbClr val="D0A482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D0A482"/>
                </a:solidFill>
              </a:rPr>
              <a:t> Empresa veículo: </a:t>
            </a:r>
          </a:p>
          <a:p>
            <a:pPr marL="444500" indent="-82550" algn="just">
              <a:spcBef>
                <a:spcPts val="0"/>
              </a:spcBef>
              <a:buClr>
                <a:srgbClr val="D0A482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D0A482"/>
                </a:solidFill>
              </a:rPr>
              <a:t> Real adquirente (capital proveniente do exterior);</a:t>
            </a:r>
          </a:p>
          <a:p>
            <a:pPr marL="444500" indent="-82550" algn="just">
              <a:spcBef>
                <a:spcPts val="0"/>
              </a:spcBef>
              <a:buClr>
                <a:srgbClr val="D0A482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D0A482"/>
                </a:solidFill>
              </a:rPr>
              <a:t> “Transferência” de ágio</a:t>
            </a:r>
          </a:p>
          <a:p>
            <a:pPr marL="444500" indent="-82550" algn="just">
              <a:spcBef>
                <a:spcPts val="0"/>
              </a:spcBef>
              <a:buClr>
                <a:srgbClr val="D0A482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D0A482"/>
                </a:solidFill>
              </a:rPr>
              <a:t> Propósito negocial na reorganização</a:t>
            </a:r>
          </a:p>
          <a:p>
            <a:pPr marL="444500" indent="-82550" algn="just">
              <a:spcBef>
                <a:spcPts val="0"/>
              </a:spcBef>
              <a:buClr>
                <a:srgbClr val="D0A482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D0A482"/>
                </a:solidFill>
              </a:rPr>
              <a:t> A aplicação da multa agravada </a:t>
            </a:r>
          </a:p>
          <a:p>
            <a:pPr marL="271463" indent="-180975" algn="just">
              <a:spcBef>
                <a:spcPts val="0"/>
              </a:spcBef>
              <a:buClr>
                <a:srgbClr val="D0A482"/>
              </a:buClr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D0A482"/>
              </a:solidFill>
            </a:endParaRPr>
          </a:p>
          <a:p>
            <a:pPr marL="271463" indent="-180975" algn="just">
              <a:spcBef>
                <a:spcPts val="0"/>
              </a:spcBef>
              <a:buClr>
                <a:srgbClr val="D0A482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D0A482"/>
                </a:solidFill>
              </a:rPr>
              <a:t>  Base de cálculo da CSL: definida em lei e distinta do IRPJ</a:t>
            </a:r>
          </a:p>
          <a:p>
            <a:pPr marL="534988" indent="-173038" algn="just">
              <a:spcBef>
                <a:spcPts val="0"/>
              </a:spcBef>
              <a:buClr>
                <a:srgbClr val="D0A482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D0A482"/>
                </a:solidFill>
              </a:rPr>
              <a:t> Lei 9.532/97, art. 7°: não há restrição à dedutibilidade da amortização do ágio  </a:t>
            </a:r>
          </a:p>
          <a:p>
            <a:pPr marL="534988" indent="-173038" algn="just">
              <a:spcBef>
                <a:spcPts val="0"/>
              </a:spcBef>
              <a:buClr>
                <a:srgbClr val="D0A482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D0A482"/>
                </a:solidFill>
              </a:rPr>
              <a:t> Amortização para CSL:  determinações contábeis</a:t>
            </a:r>
          </a:p>
          <a:p>
            <a:pPr marL="534988" indent="-173038" algn="just">
              <a:spcBef>
                <a:spcPts val="0"/>
              </a:spcBef>
              <a:buClr>
                <a:srgbClr val="D0A482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D0A482"/>
                </a:solidFill>
              </a:rPr>
              <a:t>  Até 31/12/2007: havia  amortização contábil, após 31/12/2007 há apenas </a:t>
            </a:r>
            <a:r>
              <a:rPr lang="pt-BR" sz="2000" dirty="0" err="1">
                <a:solidFill>
                  <a:srgbClr val="D0A482"/>
                </a:solidFill>
              </a:rPr>
              <a:t>impairment</a:t>
            </a:r>
            <a:endParaRPr lang="pt-BR" sz="2000" dirty="0">
              <a:solidFill>
                <a:srgbClr val="D0A482"/>
              </a:solidFill>
            </a:endParaRPr>
          </a:p>
          <a:p>
            <a:pPr marL="271463" indent="-180975" algn="just">
              <a:spcBef>
                <a:spcPts val="0"/>
              </a:spcBef>
              <a:buClr>
                <a:srgbClr val="D0A482"/>
              </a:buClr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D0A4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87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FC6EF-8AFA-F9C3-A53C-E276D15AD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A Judicialização das Discussões de Ágio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2D328F7-DF0F-0ED3-1187-047355DEB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56151" cy="435133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>
            <a:normAutofit fontScale="32500" lnSpcReduction="20000"/>
          </a:bodyPr>
          <a:lstStyle/>
          <a:p>
            <a:pPr algn="ctr"/>
            <a:r>
              <a:rPr lang="pt-BR" sz="4900" b="1" dirty="0">
                <a:solidFill>
                  <a:srgbClr val="D0A482"/>
                </a:solidFill>
                <a:ea typeface="Cambria" panose="02040503050406030204" pitchFamily="18" charset="0"/>
              </a:rPr>
              <a:t>DECISÕES  FAVORÁVEIS</a:t>
            </a:r>
          </a:p>
          <a:p>
            <a:pPr algn="ctr"/>
            <a:endParaRPr lang="pt-BR" sz="4900" dirty="0">
              <a:solidFill>
                <a:srgbClr val="D0A482"/>
              </a:solidFill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900" b="1" dirty="0">
                <a:solidFill>
                  <a:srgbClr val="D0A482"/>
                </a:solidFill>
                <a:ea typeface="Cambria" panose="02040503050406030204" pitchFamily="18" charset="0"/>
              </a:rPr>
              <a:t>Ausência de regulamentação do art. 116 do CTN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900" b="1" dirty="0">
                <a:solidFill>
                  <a:srgbClr val="D0A482"/>
                </a:solidFill>
                <a:ea typeface="Cambria" panose="02040503050406030204" pitchFamily="18" charset="0"/>
              </a:rPr>
              <a:t>Ausência de vedação legal ao aproveitamento do ágio interno (</a:t>
            </a:r>
            <a:r>
              <a:rPr lang="pt-BR" sz="4900" b="1" dirty="0" err="1">
                <a:solidFill>
                  <a:srgbClr val="D0A482"/>
                </a:solidFill>
                <a:ea typeface="Cambria" panose="02040503050406030204" pitchFamily="18" charset="0"/>
              </a:rPr>
              <a:t>pré-Lei</a:t>
            </a:r>
            <a:r>
              <a:rPr lang="pt-BR" sz="4900" b="1" dirty="0">
                <a:solidFill>
                  <a:srgbClr val="D0A482"/>
                </a:solidFill>
                <a:ea typeface="Cambria" panose="02040503050406030204" pitchFamily="18" charset="0"/>
              </a:rPr>
              <a:t> n. 12.973/14)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900" b="1" dirty="0">
                <a:solidFill>
                  <a:srgbClr val="D0A482"/>
                </a:solidFill>
                <a:ea typeface="Cambria" panose="02040503050406030204" pitchFamily="18" charset="0"/>
              </a:rPr>
              <a:t>Segurança jurídica (jurisprudência do CARF)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900" b="1" dirty="0">
                <a:solidFill>
                  <a:srgbClr val="D0A482"/>
                </a:solidFill>
                <a:ea typeface="Cambria" panose="02040503050406030204" pitchFamily="18" charset="0"/>
              </a:rPr>
              <a:t>Validade dos procedimentos contábeis (perícia)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900" b="1" dirty="0">
                <a:solidFill>
                  <a:srgbClr val="D0A482"/>
                </a:solidFill>
                <a:ea typeface="Cambria" panose="02040503050406030204" pitchFamily="18" charset="0"/>
              </a:rPr>
              <a:t>Ausência de vedação legal à transferência de ágio (direito à elisão fiscal)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900" b="1" dirty="0">
                <a:solidFill>
                  <a:srgbClr val="D0A482"/>
                </a:solidFill>
                <a:ea typeface="Cambria" panose="02040503050406030204" pitchFamily="18" charset="0"/>
              </a:rPr>
              <a:t>Lei n. 9.532/97 (requisitos e incentivo às privatizações)</a:t>
            </a:r>
            <a:endParaRPr lang="pt-BR" sz="4900" dirty="0">
              <a:solidFill>
                <a:srgbClr val="D0A482"/>
              </a:solidFill>
              <a:ea typeface="Cambria" panose="02040503050406030204" pitchFamily="18" charset="0"/>
            </a:endParaRPr>
          </a:p>
          <a:p>
            <a:pPr algn="just"/>
            <a:endParaRPr lang="pt-BR" sz="5200" dirty="0">
              <a:solidFill>
                <a:srgbClr val="D0A482"/>
              </a:solidFill>
              <a:ea typeface="Cambria" panose="02040503050406030204" pitchFamily="18" charset="0"/>
            </a:endParaRPr>
          </a:p>
          <a:p>
            <a:endParaRPr lang="pt-BR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14235F3D-3FCD-869B-334D-133F738A6C83}"/>
              </a:ext>
            </a:extLst>
          </p:cNvPr>
          <p:cNvSpPr/>
          <p:nvPr/>
        </p:nvSpPr>
        <p:spPr>
          <a:xfrm>
            <a:off x="6217920" y="1825625"/>
            <a:ext cx="5135126" cy="435133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pt-BR" sz="1700" b="1" dirty="0">
                <a:solidFill>
                  <a:srgbClr val="D0A482"/>
                </a:solidFill>
                <a:ea typeface="Cambria" panose="02040503050406030204" pitchFamily="18" charset="0"/>
              </a:rPr>
              <a:t>DECISÔES DESFAVORÁVEIS</a:t>
            </a:r>
          </a:p>
          <a:p>
            <a:pPr algn="ctr"/>
            <a:endParaRPr lang="pt-BR" sz="1700" b="1" dirty="0">
              <a:solidFill>
                <a:srgbClr val="D0A482"/>
              </a:solidFill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b="1" dirty="0">
                <a:solidFill>
                  <a:srgbClr val="D0A482"/>
                </a:solidFill>
                <a:ea typeface="Cambria" panose="02040503050406030204" pitchFamily="18" charset="0"/>
              </a:rPr>
              <a:t>Abuso de direito, fraude e simulação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b="1" dirty="0">
                <a:solidFill>
                  <a:srgbClr val="D0A482"/>
                </a:solidFill>
                <a:ea typeface="Cambria" panose="02040503050406030204" pitchFamily="18" charset="0"/>
              </a:rPr>
              <a:t>Vedação à transferência (“tese do real adquirente”)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b="1" dirty="0">
                <a:solidFill>
                  <a:srgbClr val="D0A482"/>
                </a:solidFill>
                <a:ea typeface="Cambria" panose="02040503050406030204" pitchFamily="18" charset="0"/>
              </a:rPr>
              <a:t>Artigo 111 do CTN : interpretação literal  da lei que dispõe sobre suspensão, exclusão, dispensa do cumprimento de obrigações acessórias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b="1" dirty="0">
                <a:solidFill>
                  <a:srgbClr val="D0A482"/>
                </a:solidFill>
                <a:ea typeface="Cambria" panose="02040503050406030204" pitchFamily="18" charset="0"/>
              </a:rPr>
              <a:t>Questões de laudo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b="1" dirty="0">
                <a:solidFill>
                  <a:srgbClr val="D0A482"/>
                </a:solidFill>
                <a:ea typeface="Cambria" panose="02040503050406030204" pitchFamily="18" charset="0"/>
              </a:rPr>
              <a:t>Ausência de propósito negocial nas operações praticadas (ilegalidade da empresa-veículo)</a:t>
            </a:r>
          </a:p>
          <a:p>
            <a:endParaRPr lang="pt-BR" b="1" dirty="0">
              <a:solidFill>
                <a:srgbClr val="D0A482"/>
              </a:solidFill>
              <a:ea typeface="Cambria" panose="02040503050406030204" pitchFamily="18" charset="0"/>
            </a:endParaRPr>
          </a:p>
          <a:p>
            <a:pPr algn="just"/>
            <a:endParaRPr lang="pt-BR" sz="1600" dirty="0">
              <a:solidFill>
                <a:srgbClr val="D0A48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pt-BR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t-BR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24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FC6EF-8AFA-F9C3-A53C-E276D15AD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A Judicialização das Discussões de Ágio</a:t>
            </a:r>
            <a:endParaRPr lang="pt-BR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B7237A48-D481-C641-77C5-245E290CB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988157"/>
              </p:ext>
            </p:extLst>
          </p:nvPr>
        </p:nvGraphicFramePr>
        <p:xfrm>
          <a:off x="1415330" y="2006601"/>
          <a:ext cx="8035284" cy="46707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5293">
                  <a:extLst>
                    <a:ext uri="{9D8B030D-6E8A-4147-A177-3AD203B41FA5}">
                      <a16:colId xmlns:a16="http://schemas.microsoft.com/office/drawing/2014/main" val="2814939339"/>
                    </a:ext>
                  </a:extLst>
                </a:gridCol>
                <a:gridCol w="2366566">
                  <a:extLst>
                    <a:ext uri="{9D8B030D-6E8A-4147-A177-3AD203B41FA5}">
                      <a16:colId xmlns:a16="http://schemas.microsoft.com/office/drawing/2014/main" val="230653701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50824423"/>
                    </a:ext>
                  </a:extLst>
                </a:gridCol>
                <a:gridCol w="186373">
                  <a:extLst>
                    <a:ext uri="{9D8B030D-6E8A-4147-A177-3AD203B41FA5}">
                      <a16:colId xmlns:a16="http://schemas.microsoft.com/office/drawing/2014/main" val="304908471"/>
                    </a:ext>
                  </a:extLst>
                </a:gridCol>
                <a:gridCol w="3244492">
                  <a:extLst>
                    <a:ext uri="{9D8B030D-6E8A-4147-A177-3AD203B41FA5}">
                      <a16:colId xmlns:a16="http://schemas.microsoft.com/office/drawing/2014/main" val="4289533733"/>
                    </a:ext>
                  </a:extLst>
                </a:gridCol>
              </a:tblGrid>
              <a:tr h="278478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400" dirty="0">
                          <a:solidFill>
                            <a:srgbClr val="D0A482"/>
                          </a:solidFill>
                          <a:effectLst/>
                        </a:rPr>
                        <a:t>TRF 3ª Região</a:t>
                      </a:r>
                      <a:endParaRPr lang="pt-BR" sz="1400" dirty="0">
                        <a:solidFill>
                          <a:srgbClr val="D0A48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400" dirty="0">
                          <a:solidFill>
                            <a:srgbClr val="D0A482"/>
                          </a:solidFill>
                          <a:effectLst/>
                        </a:rPr>
                        <a:t>TRF 4ª Região</a:t>
                      </a:r>
                      <a:endParaRPr lang="pt-BR" sz="1400" dirty="0">
                        <a:solidFill>
                          <a:srgbClr val="D0A48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960249"/>
                  </a:ext>
                </a:extLst>
              </a:tr>
              <a:tr h="11667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400" dirty="0">
                          <a:solidFill>
                            <a:srgbClr val="D0A482"/>
                          </a:solidFill>
                          <a:effectLst/>
                        </a:rPr>
                        <a:t>AI nº 5027086-35.2020.4.03.0000</a:t>
                      </a:r>
                      <a:endParaRPr lang="pt-BR" sz="1400" dirty="0">
                        <a:solidFill>
                          <a:srgbClr val="D0A48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400" dirty="0">
                          <a:solidFill>
                            <a:srgbClr val="D0A482"/>
                          </a:solidFill>
                          <a:effectLst/>
                        </a:rPr>
                        <a:t>AI nº 5017674-17.2019.4.03.0000</a:t>
                      </a:r>
                      <a:endParaRPr lang="pt-BR" sz="1400" dirty="0">
                        <a:solidFill>
                          <a:srgbClr val="D0A48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pt-BR" sz="1400" dirty="0">
                        <a:solidFill>
                          <a:srgbClr val="D0A48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pt-BR" sz="1400" dirty="0">
                        <a:solidFill>
                          <a:srgbClr val="D0A48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400" dirty="0">
                          <a:solidFill>
                            <a:srgbClr val="D0A482"/>
                          </a:solidFill>
                          <a:effectLst/>
                        </a:rPr>
                        <a:t>AI nº 5043946-84.2020.4.04.0000</a:t>
                      </a:r>
                      <a:endParaRPr lang="pt-BR" sz="1400" dirty="0">
                        <a:solidFill>
                          <a:srgbClr val="D0A48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925446"/>
                  </a:ext>
                </a:extLst>
              </a:tr>
              <a:tr h="2784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400" dirty="0">
                          <a:solidFill>
                            <a:srgbClr val="D0A482"/>
                          </a:solidFill>
                          <a:effectLst/>
                        </a:rPr>
                        <a:t>3ª Turma</a:t>
                      </a:r>
                      <a:endParaRPr lang="pt-BR" sz="1400" dirty="0">
                        <a:solidFill>
                          <a:srgbClr val="D0A48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400" dirty="0">
                          <a:solidFill>
                            <a:srgbClr val="D0A482"/>
                          </a:solidFill>
                          <a:effectLst/>
                        </a:rPr>
                        <a:t>3ª Turma</a:t>
                      </a:r>
                      <a:endParaRPr lang="pt-BR" sz="1400" dirty="0">
                        <a:solidFill>
                          <a:srgbClr val="D0A48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pt-BR" sz="1400" dirty="0">
                        <a:solidFill>
                          <a:srgbClr val="D0A48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pt-BR" sz="1400" dirty="0">
                        <a:solidFill>
                          <a:srgbClr val="D0A48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400">
                          <a:solidFill>
                            <a:srgbClr val="D0A482"/>
                          </a:solidFill>
                          <a:effectLst/>
                        </a:rPr>
                        <a:t>2ª Turma</a:t>
                      </a:r>
                      <a:endParaRPr lang="pt-BR" sz="1400">
                        <a:solidFill>
                          <a:srgbClr val="D0A48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475777"/>
                  </a:ext>
                </a:extLst>
              </a:tr>
              <a:tr h="20659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400" dirty="0">
                          <a:solidFill>
                            <a:srgbClr val="D0A482"/>
                          </a:solidFill>
                          <a:effectLst/>
                        </a:rPr>
                        <a:t>- Ágio interno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400" dirty="0">
                          <a:solidFill>
                            <a:srgbClr val="D0A482"/>
                          </a:solidFill>
                          <a:effectLst/>
                        </a:rPr>
                        <a:t>- Real adquirente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400" dirty="0">
                          <a:solidFill>
                            <a:srgbClr val="D0A482"/>
                          </a:solidFill>
                          <a:effectLst/>
                        </a:rPr>
                        <a:t>- Confusão Patrimonial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400" dirty="0">
                          <a:solidFill>
                            <a:srgbClr val="D0A482"/>
                          </a:solidFill>
                          <a:effectLst/>
                        </a:rPr>
                        <a:t>- Empresa-veículo</a:t>
                      </a:r>
                      <a:endParaRPr lang="pt-BR" sz="1400" dirty="0">
                        <a:solidFill>
                          <a:srgbClr val="D0A48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400" dirty="0">
                          <a:solidFill>
                            <a:srgbClr val="D0A482"/>
                          </a:solidFill>
                          <a:effectLst/>
                        </a:rPr>
                        <a:t>- Real adquirente</a:t>
                      </a:r>
                      <a:endParaRPr lang="pt-BR" sz="1400" dirty="0">
                        <a:solidFill>
                          <a:srgbClr val="D0A48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pt-BR" sz="1400" dirty="0">
                        <a:solidFill>
                          <a:srgbClr val="D0A48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pt-BR" sz="1400" dirty="0">
                        <a:solidFill>
                          <a:srgbClr val="D0A48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400" dirty="0">
                          <a:solidFill>
                            <a:srgbClr val="D0A482"/>
                          </a:solidFill>
                          <a:effectLst/>
                        </a:rPr>
                        <a:t>- Requisitos contábeis para a amortização</a:t>
                      </a:r>
                      <a:endParaRPr lang="pt-BR" sz="1400" dirty="0">
                        <a:solidFill>
                          <a:srgbClr val="D0A48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047137"/>
                  </a:ext>
                </a:extLst>
              </a:tr>
              <a:tr h="8669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400" dirty="0">
                          <a:solidFill>
                            <a:srgbClr val="D0A482"/>
                          </a:solidFill>
                          <a:effectLst/>
                        </a:rPr>
                        <a:t>Acórdão desfavorável em 05.10.22</a:t>
                      </a:r>
                      <a:endParaRPr lang="pt-BR" sz="1400" dirty="0">
                        <a:solidFill>
                          <a:srgbClr val="D0A48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400" dirty="0">
                          <a:solidFill>
                            <a:srgbClr val="D0A482"/>
                          </a:solidFill>
                          <a:effectLst/>
                        </a:rPr>
                        <a:t>Acórdão desfavorável em 13.10.2021</a:t>
                      </a:r>
                      <a:endParaRPr lang="pt-BR" sz="1400" dirty="0">
                        <a:solidFill>
                          <a:srgbClr val="D0A48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pt-BR" sz="1400" dirty="0">
                        <a:solidFill>
                          <a:srgbClr val="D0A48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pt-BR" sz="1400" dirty="0">
                        <a:solidFill>
                          <a:srgbClr val="D0A48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400" dirty="0">
                          <a:solidFill>
                            <a:srgbClr val="D0A482"/>
                          </a:solidFill>
                          <a:effectLst/>
                        </a:rPr>
                        <a:t>Acórdão favorável em 23.03.2021</a:t>
                      </a:r>
                      <a:endParaRPr lang="pt-BR" sz="1400" dirty="0">
                        <a:solidFill>
                          <a:srgbClr val="D0A48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313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911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FC6EF-8AFA-F9C3-A53C-E276D15AD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A Judicialização das Discussões de Ágio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23A6FF7-8A0E-36C2-EEFF-1E961C4BD5DE}"/>
              </a:ext>
            </a:extLst>
          </p:cNvPr>
          <p:cNvSpPr txBox="1"/>
          <p:nvPr/>
        </p:nvSpPr>
        <p:spPr>
          <a:xfrm>
            <a:off x="922351" y="1743891"/>
            <a:ext cx="8219661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D0A482"/>
                </a:solidFill>
                <a:effectLst/>
                <a:ea typeface="Times New Roman" panose="02020603050405020304" pitchFamily="18" charset="0"/>
              </a:rPr>
              <a:t>Conclusões:</a:t>
            </a:r>
          </a:p>
          <a:p>
            <a:pPr marL="628650" indent="-184150" algn="just">
              <a:buClr>
                <a:srgbClr val="D0A482"/>
              </a:buClr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D0A482"/>
                </a:solidFill>
              </a:rPr>
              <a:t> </a:t>
            </a:r>
            <a:r>
              <a:rPr lang="pt-BR" sz="2800" dirty="0">
                <a:solidFill>
                  <a:srgbClr val="D0A482"/>
                </a:solidFill>
                <a:effectLst/>
                <a:ea typeface="Times New Roman" panose="02020603050405020304" pitchFamily="18" charset="0"/>
              </a:rPr>
              <a:t>Poder Judiciário: </a:t>
            </a:r>
            <a:r>
              <a:rPr lang="pt-BR" sz="2800" dirty="0">
                <a:solidFill>
                  <a:srgbClr val="D0A482"/>
                </a:solidFill>
              </a:rPr>
              <a:t>boas perspectivas para os contribuintes </a:t>
            </a:r>
          </a:p>
          <a:p>
            <a:pPr marL="628650" indent="-184150" algn="just">
              <a:spcBef>
                <a:spcPts val="0"/>
              </a:spcBef>
              <a:buClr>
                <a:srgbClr val="D0A482"/>
              </a:buClr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D0A482"/>
                </a:solidFill>
              </a:rPr>
              <a:t> Razões :</a:t>
            </a:r>
          </a:p>
          <a:p>
            <a:pPr marL="803275" indent="87313" algn="just">
              <a:spcBef>
                <a:spcPts val="0"/>
              </a:spcBef>
              <a:buClr>
                <a:srgbClr val="D0A482"/>
              </a:buClr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D0A482"/>
                </a:solidFill>
              </a:rPr>
              <a:t>Fundamentos e argumentos de direito: devidamente   examinados</a:t>
            </a:r>
          </a:p>
          <a:p>
            <a:pPr marL="715963" algn="just">
              <a:spcBef>
                <a:spcPts val="0"/>
              </a:spcBef>
              <a:buClr>
                <a:srgbClr val="D0A482"/>
              </a:buClr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D0A482"/>
                </a:solidFill>
              </a:rPr>
              <a:t> Possibilidade de pedir perícias   e laudos</a:t>
            </a:r>
          </a:p>
          <a:p>
            <a:pPr marL="715963" indent="-271463" algn="just">
              <a:spcBef>
                <a:spcPts val="0"/>
              </a:spcBef>
              <a:buClr>
                <a:srgbClr val="D0A482"/>
              </a:buClr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D0A482"/>
              </a:solidFill>
            </a:endParaRPr>
          </a:p>
          <a:p>
            <a:pPr marL="269875" indent="-269875" algn="just">
              <a:spcBef>
                <a:spcPts val="0"/>
              </a:spcBef>
              <a:buClr>
                <a:srgbClr val="D0A482"/>
              </a:buClr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pt-BR" sz="2800" dirty="0">
                <a:solidFill>
                  <a:srgbClr val="D0A482"/>
                </a:solidFill>
              </a:rPr>
              <a:t>Crença </a:t>
            </a:r>
            <a:r>
              <a:rPr lang="pt-BR" sz="2800">
                <a:solidFill>
                  <a:srgbClr val="D0A482"/>
                </a:solidFill>
              </a:rPr>
              <a:t>no Judiciário</a:t>
            </a:r>
            <a:r>
              <a:rPr lang="pt-BR" sz="2800" dirty="0">
                <a:solidFill>
                  <a:srgbClr val="D0A482"/>
                </a:solidFill>
              </a:rPr>
              <a:t>: baixa adesão ao recente edital de transação do ágio da PGFN</a:t>
            </a:r>
          </a:p>
        </p:txBody>
      </p:sp>
    </p:spTree>
    <p:extLst>
      <p:ext uri="{BB962C8B-B14F-4D97-AF65-F5344CB8AC3E}">
        <p14:creationId xmlns:p14="http://schemas.microsoft.com/office/powerpoint/2010/main" val="21216060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786</Words>
  <Application>Microsoft Office PowerPoint</Application>
  <PresentationFormat>Widescreen</PresentationFormat>
  <Paragraphs>110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Tema do Office</vt:lpstr>
      <vt:lpstr>OS 100 ANOS do IMPOSTO SOBRE  A RENDA  A Judicialização das Discussões de Ágio  </vt:lpstr>
      <vt:lpstr> A Judicialização das Discussões de Ágio</vt:lpstr>
      <vt:lpstr>A Judicialização das Discussões de Ágio</vt:lpstr>
      <vt:lpstr>A Judicialização das Discussões de Ágio</vt:lpstr>
      <vt:lpstr>A Judicialização das Discussões de Ágio</vt:lpstr>
      <vt:lpstr>A Judicialização das Discussões de Ágio</vt:lpstr>
      <vt:lpstr>A Judicialização das Discussões de Ágio</vt:lpstr>
      <vt:lpstr>A Judicialização das Discussões de Ágio</vt:lpstr>
      <vt:lpstr>A Judicialização das Discussões de Ágio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Congresso IBET</cp:lastModifiedBy>
  <cp:revision>10</cp:revision>
  <dcterms:created xsi:type="dcterms:W3CDTF">2022-11-18T18:20:41Z</dcterms:created>
  <dcterms:modified xsi:type="dcterms:W3CDTF">2022-12-07T11:00:24Z</dcterms:modified>
</cp:coreProperties>
</file>