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C3E8E-CB63-5F47-B20F-FFE1EF8AA5D2}" v="506" dt="2022-12-06T01:26:11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927BF-B045-B140-BB38-F44B0A24AEE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4B5921-A0F2-5C45-A532-FB1B3371B2F7}">
      <dgm:prSet phldrT="[Texto]" custT="1"/>
      <dgm:spPr/>
      <dgm:t>
        <a:bodyPr/>
        <a:lstStyle/>
        <a:p>
          <a:r>
            <a:rPr lang="pt-BR" sz="2800" dirty="0"/>
            <a:t>Sentença trabalhista homologatória de conciliação produz efeitos junto à União?</a:t>
          </a:r>
        </a:p>
      </dgm:t>
    </dgm:pt>
    <dgm:pt modelId="{4C8ACB77-7BB9-2547-B0D0-3BFEC2FCF9E8}" type="parTrans" cxnId="{0E52F31D-103C-CF47-93F4-871B0802ED9D}">
      <dgm:prSet/>
      <dgm:spPr/>
      <dgm:t>
        <a:bodyPr/>
        <a:lstStyle/>
        <a:p>
          <a:endParaRPr lang="pt-BR"/>
        </a:p>
      </dgm:t>
    </dgm:pt>
    <dgm:pt modelId="{5AF4D05E-59B7-544D-B5EC-495E6455B7D9}" type="sibTrans" cxnId="{0E52F31D-103C-CF47-93F4-871B0802ED9D}">
      <dgm:prSet/>
      <dgm:spPr/>
      <dgm:t>
        <a:bodyPr/>
        <a:lstStyle/>
        <a:p>
          <a:endParaRPr lang="pt-BR"/>
        </a:p>
      </dgm:t>
    </dgm:pt>
    <dgm:pt modelId="{3A019A40-BD76-AE49-839B-254F0E8E806F}">
      <dgm:prSet phldrT="[Texto]" custT="1"/>
      <dgm:spPr/>
      <dgm:t>
        <a:bodyPr/>
        <a:lstStyle/>
        <a:p>
          <a:r>
            <a:rPr lang="pt-BR" sz="3200" dirty="0"/>
            <a:t>Sim</a:t>
          </a:r>
        </a:p>
      </dgm:t>
    </dgm:pt>
    <dgm:pt modelId="{24D728CC-C515-3249-A8B9-267882E826D7}" type="parTrans" cxnId="{3675001F-4062-AC4E-BEA4-59CCE34140C6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653CF3AA-54C5-754C-9955-FF3596301073}" type="sibTrans" cxnId="{3675001F-4062-AC4E-BEA4-59CCE34140C6}">
      <dgm:prSet/>
      <dgm:spPr/>
      <dgm:t>
        <a:bodyPr/>
        <a:lstStyle/>
        <a:p>
          <a:endParaRPr lang="pt-BR"/>
        </a:p>
      </dgm:t>
    </dgm:pt>
    <dgm:pt modelId="{6ADEE4DB-E3E5-774A-AD61-5155ED6D2039}">
      <dgm:prSet phldrT="[Texto]" custT="1"/>
      <dgm:spPr/>
      <dgm:t>
        <a:bodyPr/>
        <a:lstStyle/>
        <a:p>
          <a:r>
            <a:rPr lang="pt-BR" sz="3200" dirty="0"/>
            <a:t>Impossibilidade de tributar as verbas indenizatórias</a:t>
          </a:r>
        </a:p>
      </dgm:t>
    </dgm:pt>
    <dgm:pt modelId="{76DA6813-FB0A-3140-95BE-FA49726A7555}" type="parTrans" cxnId="{54F55D92-E7EB-0A42-82FB-749386A23796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6B97ABCE-A85D-D34B-90BE-2C59EEC3292E}" type="sibTrans" cxnId="{54F55D92-E7EB-0A42-82FB-749386A23796}">
      <dgm:prSet/>
      <dgm:spPr/>
      <dgm:t>
        <a:bodyPr/>
        <a:lstStyle/>
        <a:p>
          <a:endParaRPr lang="pt-BR"/>
        </a:p>
      </dgm:t>
    </dgm:pt>
    <dgm:pt modelId="{9B87C670-20BD-9641-9E84-1FB204BD7CA3}">
      <dgm:prSet phldrT="[Texto]" custT="1"/>
      <dgm:spPr/>
      <dgm:t>
        <a:bodyPr/>
        <a:lstStyle/>
        <a:p>
          <a:r>
            <a:rPr lang="pt-BR" sz="3200" dirty="0"/>
            <a:t>Não</a:t>
          </a:r>
        </a:p>
      </dgm:t>
    </dgm:pt>
    <dgm:pt modelId="{3CA68B2B-0B55-AA49-8A15-59DB45702F01}" type="parTrans" cxnId="{EDCDFF27-F635-CF42-AF69-0285D5E58E34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C3561CB5-0524-5B43-8388-A5D629E307C9}" type="sibTrans" cxnId="{EDCDFF27-F635-CF42-AF69-0285D5E58E34}">
      <dgm:prSet/>
      <dgm:spPr/>
      <dgm:t>
        <a:bodyPr/>
        <a:lstStyle/>
        <a:p>
          <a:endParaRPr lang="pt-BR"/>
        </a:p>
      </dgm:t>
    </dgm:pt>
    <dgm:pt modelId="{0F303461-ABF6-4E48-932F-7EE855D43627}">
      <dgm:prSet phldrT="[Texto]" custT="1"/>
      <dgm:spPr/>
      <dgm:t>
        <a:bodyPr/>
        <a:lstStyle/>
        <a:p>
          <a:r>
            <a:rPr lang="pt-BR" sz="3200" dirty="0"/>
            <a:t>A quem incumbe o ônus da prova?</a:t>
          </a:r>
        </a:p>
      </dgm:t>
    </dgm:pt>
    <dgm:pt modelId="{D009B42B-0894-934D-AF90-41308A7A16EE}" type="parTrans" cxnId="{3BD20AA8-A866-DA42-A96D-89E16D243900}">
      <dgm:prSet/>
      <dgm:spPr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3D63918B-4EE6-3148-8F18-F66E9D9D57DE}" type="sibTrans" cxnId="{3BD20AA8-A866-DA42-A96D-89E16D243900}">
      <dgm:prSet/>
      <dgm:spPr/>
      <dgm:t>
        <a:bodyPr/>
        <a:lstStyle/>
        <a:p>
          <a:endParaRPr lang="pt-BR"/>
        </a:p>
      </dgm:t>
    </dgm:pt>
    <dgm:pt modelId="{5F1D8BDC-6289-3D4C-8ED1-4B5306D948E6}" type="pres">
      <dgm:prSet presAssocID="{978927BF-B045-B140-BB38-F44B0A24AE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3C18F6-FD4C-CC4C-BCCB-E07D5CDF3A72}" type="pres">
      <dgm:prSet presAssocID="{A54B5921-A0F2-5C45-A532-FB1B3371B2F7}" presName="root1" presStyleCnt="0"/>
      <dgm:spPr/>
    </dgm:pt>
    <dgm:pt modelId="{FE5FF9EC-538D-DD47-9190-E3B76C65E937}" type="pres">
      <dgm:prSet presAssocID="{A54B5921-A0F2-5C45-A532-FB1B3371B2F7}" presName="LevelOneTextNode" presStyleLbl="node0" presStyleIdx="0" presStyleCnt="1" custScaleX="135162" custScaleY="183126">
        <dgm:presLayoutVars>
          <dgm:chPref val="3"/>
        </dgm:presLayoutVars>
      </dgm:prSet>
      <dgm:spPr/>
    </dgm:pt>
    <dgm:pt modelId="{5618A68C-07FA-444B-A59A-7F057BA36A3B}" type="pres">
      <dgm:prSet presAssocID="{A54B5921-A0F2-5C45-A532-FB1B3371B2F7}" presName="level2hierChild" presStyleCnt="0"/>
      <dgm:spPr/>
    </dgm:pt>
    <dgm:pt modelId="{56D79BA1-5BDC-2044-BE5F-12D117CC7A9E}" type="pres">
      <dgm:prSet presAssocID="{24D728CC-C515-3249-A8B9-267882E826D7}" presName="conn2-1" presStyleLbl="parChTrans1D2" presStyleIdx="0" presStyleCnt="2"/>
      <dgm:spPr/>
    </dgm:pt>
    <dgm:pt modelId="{EDBA7AD5-802D-294B-B16B-171B264D6320}" type="pres">
      <dgm:prSet presAssocID="{24D728CC-C515-3249-A8B9-267882E826D7}" presName="connTx" presStyleLbl="parChTrans1D2" presStyleIdx="0" presStyleCnt="2"/>
      <dgm:spPr/>
    </dgm:pt>
    <dgm:pt modelId="{510F41F3-072B-3C41-AE66-52DF5CAA1B01}" type="pres">
      <dgm:prSet presAssocID="{3A019A40-BD76-AE49-839B-254F0E8E806F}" presName="root2" presStyleCnt="0"/>
      <dgm:spPr/>
    </dgm:pt>
    <dgm:pt modelId="{1FA6F17D-1939-0D40-92B8-E95B903083D4}" type="pres">
      <dgm:prSet presAssocID="{3A019A40-BD76-AE49-839B-254F0E8E806F}" presName="LevelTwoTextNode" presStyleLbl="node2" presStyleIdx="0" presStyleCnt="2" custScaleX="55908" custScaleY="96043" custLinFactNeighborX="7318" custLinFactNeighborY="-2024">
        <dgm:presLayoutVars>
          <dgm:chPref val="3"/>
        </dgm:presLayoutVars>
      </dgm:prSet>
      <dgm:spPr/>
    </dgm:pt>
    <dgm:pt modelId="{4534553C-F9DB-6D4E-A591-F2DF65930F8B}" type="pres">
      <dgm:prSet presAssocID="{3A019A40-BD76-AE49-839B-254F0E8E806F}" presName="level3hierChild" presStyleCnt="0"/>
      <dgm:spPr/>
    </dgm:pt>
    <dgm:pt modelId="{213D8639-10BB-D947-B1D1-3ECC9D88528C}" type="pres">
      <dgm:prSet presAssocID="{76DA6813-FB0A-3140-95BE-FA49726A7555}" presName="conn2-1" presStyleLbl="parChTrans1D3" presStyleIdx="0" presStyleCnt="2"/>
      <dgm:spPr/>
    </dgm:pt>
    <dgm:pt modelId="{BA8F692D-9BAE-8D4A-9323-79BC46235A92}" type="pres">
      <dgm:prSet presAssocID="{76DA6813-FB0A-3140-95BE-FA49726A7555}" presName="connTx" presStyleLbl="parChTrans1D3" presStyleIdx="0" presStyleCnt="2"/>
      <dgm:spPr/>
    </dgm:pt>
    <dgm:pt modelId="{A7409E65-69F5-4B4D-A548-F4867C81480B}" type="pres">
      <dgm:prSet presAssocID="{6ADEE4DB-E3E5-774A-AD61-5155ED6D2039}" presName="root2" presStyleCnt="0"/>
      <dgm:spPr/>
    </dgm:pt>
    <dgm:pt modelId="{797EF76D-3649-A042-8B45-74FDB2E456A0}" type="pres">
      <dgm:prSet presAssocID="{6ADEE4DB-E3E5-774A-AD61-5155ED6D2039}" presName="LevelTwoTextNode" presStyleLbl="node3" presStyleIdx="0" presStyleCnt="2" custScaleX="137048" custScaleY="141269">
        <dgm:presLayoutVars>
          <dgm:chPref val="3"/>
        </dgm:presLayoutVars>
      </dgm:prSet>
      <dgm:spPr/>
    </dgm:pt>
    <dgm:pt modelId="{8E7B5065-527C-B642-B89E-88141080F6E9}" type="pres">
      <dgm:prSet presAssocID="{6ADEE4DB-E3E5-774A-AD61-5155ED6D2039}" presName="level3hierChild" presStyleCnt="0"/>
      <dgm:spPr/>
    </dgm:pt>
    <dgm:pt modelId="{670B0C34-9B76-A546-A8CD-D1B2C78D8003}" type="pres">
      <dgm:prSet presAssocID="{3CA68B2B-0B55-AA49-8A15-59DB45702F01}" presName="conn2-1" presStyleLbl="parChTrans1D2" presStyleIdx="1" presStyleCnt="2"/>
      <dgm:spPr/>
    </dgm:pt>
    <dgm:pt modelId="{21FEB995-2708-814A-9F47-0690C4B284A5}" type="pres">
      <dgm:prSet presAssocID="{3CA68B2B-0B55-AA49-8A15-59DB45702F01}" presName="connTx" presStyleLbl="parChTrans1D2" presStyleIdx="1" presStyleCnt="2"/>
      <dgm:spPr/>
    </dgm:pt>
    <dgm:pt modelId="{003D498A-18BE-714E-8CAC-FF77898545E5}" type="pres">
      <dgm:prSet presAssocID="{9B87C670-20BD-9641-9E84-1FB204BD7CA3}" presName="root2" presStyleCnt="0"/>
      <dgm:spPr/>
    </dgm:pt>
    <dgm:pt modelId="{2AB8CD41-3835-DD49-A325-54B0E93803C3}" type="pres">
      <dgm:prSet presAssocID="{9B87C670-20BD-9641-9E84-1FB204BD7CA3}" presName="LevelTwoTextNode" presStyleLbl="node2" presStyleIdx="1" presStyleCnt="2" custScaleX="54377" custLinFactNeighborX="6157" custLinFactNeighborY="1090">
        <dgm:presLayoutVars>
          <dgm:chPref val="3"/>
        </dgm:presLayoutVars>
      </dgm:prSet>
      <dgm:spPr/>
    </dgm:pt>
    <dgm:pt modelId="{BC326425-4584-C34D-A241-007D7CE0FBD1}" type="pres">
      <dgm:prSet presAssocID="{9B87C670-20BD-9641-9E84-1FB204BD7CA3}" presName="level3hierChild" presStyleCnt="0"/>
      <dgm:spPr/>
    </dgm:pt>
    <dgm:pt modelId="{520AA4CF-FE32-794A-9C38-F052FF7F2F75}" type="pres">
      <dgm:prSet presAssocID="{D009B42B-0894-934D-AF90-41308A7A16EE}" presName="conn2-1" presStyleLbl="parChTrans1D3" presStyleIdx="1" presStyleCnt="2"/>
      <dgm:spPr/>
    </dgm:pt>
    <dgm:pt modelId="{0E091033-4B2B-FF46-A6C0-1A698F53D52F}" type="pres">
      <dgm:prSet presAssocID="{D009B42B-0894-934D-AF90-41308A7A16EE}" presName="connTx" presStyleLbl="parChTrans1D3" presStyleIdx="1" presStyleCnt="2"/>
      <dgm:spPr/>
    </dgm:pt>
    <dgm:pt modelId="{5A3F27BE-53FB-3648-B6BC-FCA76469D4D4}" type="pres">
      <dgm:prSet presAssocID="{0F303461-ABF6-4E48-932F-7EE855D43627}" presName="root2" presStyleCnt="0"/>
      <dgm:spPr/>
    </dgm:pt>
    <dgm:pt modelId="{22FAD5F5-C024-FD4F-B1FD-105DB6CFD7F4}" type="pres">
      <dgm:prSet presAssocID="{0F303461-ABF6-4E48-932F-7EE855D43627}" presName="LevelTwoTextNode" presStyleLbl="node3" presStyleIdx="1" presStyleCnt="2" custScaleX="138711" custScaleY="94085">
        <dgm:presLayoutVars>
          <dgm:chPref val="3"/>
        </dgm:presLayoutVars>
      </dgm:prSet>
      <dgm:spPr/>
    </dgm:pt>
    <dgm:pt modelId="{D947FE79-9DC7-6C4B-A87B-A66ACE0E6D4D}" type="pres">
      <dgm:prSet presAssocID="{0F303461-ABF6-4E48-932F-7EE855D43627}" presName="level3hierChild" presStyleCnt="0"/>
      <dgm:spPr/>
    </dgm:pt>
  </dgm:ptLst>
  <dgm:cxnLst>
    <dgm:cxn modelId="{77857500-92B2-1045-A3CC-C2AE066B1D43}" type="presOf" srcId="{0F303461-ABF6-4E48-932F-7EE855D43627}" destId="{22FAD5F5-C024-FD4F-B1FD-105DB6CFD7F4}" srcOrd="0" destOrd="0" presId="urn:microsoft.com/office/officeart/2005/8/layout/hierarchy2"/>
    <dgm:cxn modelId="{8AB30F02-59B8-F44F-9363-1751388AA469}" type="presOf" srcId="{76DA6813-FB0A-3140-95BE-FA49726A7555}" destId="{213D8639-10BB-D947-B1D1-3ECC9D88528C}" srcOrd="0" destOrd="0" presId="urn:microsoft.com/office/officeart/2005/8/layout/hierarchy2"/>
    <dgm:cxn modelId="{0E52F31D-103C-CF47-93F4-871B0802ED9D}" srcId="{978927BF-B045-B140-BB38-F44B0A24AEE0}" destId="{A54B5921-A0F2-5C45-A532-FB1B3371B2F7}" srcOrd="0" destOrd="0" parTransId="{4C8ACB77-7BB9-2547-B0D0-3BFEC2FCF9E8}" sibTransId="{5AF4D05E-59B7-544D-B5EC-495E6455B7D9}"/>
    <dgm:cxn modelId="{3675001F-4062-AC4E-BEA4-59CCE34140C6}" srcId="{A54B5921-A0F2-5C45-A532-FB1B3371B2F7}" destId="{3A019A40-BD76-AE49-839B-254F0E8E806F}" srcOrd="0" destOrd="0" parTransId="{24D728CC-C515-3249-A8B9-267882E826D7}" sibTransId="{653CF3AA-54C5-754C-9955-FF3596301073}"/>
    <dgm:cxn modelId="{EDCDFF27-F635-CF42-AF69-0285D5E58E34}" srcId="{A54B5921-A0F2-5C45-A532-FB1B3371B2F7}" destId="{9B87C670-20BD-9641-9E84-1FB204BD7CA3}" srcOrd="1" destOrd="0" parTransId="{3CA68B2B-0B55-AA49-8A15-59DB45702F01}" sibTransId="{C3561CB5-0524-5B43-8388-A5D629E307C9}"/>
    <dgm:cxn modelId="{F5ECC73C-BDB9-E547-9027-7A77791B54A3}" type="presOf" srcId="{76DA6813-FB0A-3140-95BE-FA49726A7555}" destId="{BA8F692D-9BAE-8D4A-9323-79BC46235A92}" srcOrd="1" destOrd="0" presId="urn:microsoft.com/office/officeart/2005/8/layout/hierarchy2"/>
    <dgm:cxn modelId="{FF493343-463A-A945-928F-57FB6294DDC3}" type="presOf" srcId="{D009B42B-0894-934D-AF90-41308A7A16EE}" destId="{0E091033-4B2B-FF46-A6C0-1A698F53D52F}" srcOrd="1" destOrd="0" presId="urn:microsoft.com/office/officeart/2005/8/layout/hierarchy2"/>
    <dgm:cxn modelId="{1196074A-B07E-DE4F-AB31-64DA3ACDEF00}" type="presOf" srcId="{D009B42B-0894-934D-AF90-41308A7A16EE}" destId="{520AA4CF-FE32-794A-9C38-F052FF7F2F75}" srcOrd="0" destOrd="0" presId="urn:microsoft.com/office/officeart/2005/8/layout/hierarchy2"/>
    <dgm:cxn modelId="{895A6980-7274-A54B-B743-0926A8E76AA9}" type="presOf" srcId="{3CA68B2B-0B55-AA49-8A15-59DB45702F01}" destId="{670B0C34-9B76-A546-A8CD-D1B2C78D8003}" srcOrd="0" destOrd="0" presId="urn:microsoft.com/office/officeart/2005/8/layout/hierarchy2"/>
    <dgm:cxn modelId="{DBF0C08D-58C6-3C4D-8BEC-8940AAC6D65E}" type="presOf" srcId="{9B87C670-20BD-9641-9E84-1FB204BD7CA3}" destId="{2AB8CD41-3835-DD49-A325-54B0E93803C3}" srcOrd="0" destOrd="0" presId="urn:microsoft.com/office/officeart/2005/8/layout/hierarchy2"/>
    <dgm:cxn modelId="{CEC6658E-610D-614A-8760-309FD5F0ED4B}" type="presOf" srcId="{6ADEE4DB-E3E5-774A-AD61-5155ED6D2039}" destId="{797EF76D-3649-A042-8B45-74FDB2E456A0}" srcOrd="0" destOrd="0" presId="urn:microsoft.com/office/officeart/2005/8/layout/hierarchy2"/>
    <dgm:cxn modelId="{54F55D92-E7EB-0A42-82FB-749386A23796}" srcId="{3A019A40-BD76-AE49-839B-254F0E8E806F}" destId="{6ADEE4DB-E3E5-774A-AD61-5155ED6D2039}" srcOrd="0" destOrd="0" parTransId="{76DA6813-FB0A-3140-95BE-FA49726A7555}" sibTransId="{6B97ABCE-A85D-D34B-90BE-2C59EEC3292E}"/>
    <dgm:cxn modelId="{3BD20AA8-A866-DA42-A96D-89E16D243900}" srcId="{9B87C670-20BD-9641-9E84-1FB204BD7CA3}" destId="{0F303461-ABF6-4E48-932F-7EE855D43627}" srcOrd="0" destOrd="0" parTransId="{D009B42B-0894-934D-AF90-41308A7A16EE}" sibTransId="{3D63918B-4EE6-3148-8F18-F66E9D9D57DE}"/>
    <dgm:cxn modelId="{A7B8D2B7-5FB6-EF41-94E1-706E4F43E907}" type="presOf" srcId="{24D728CC-C515-3249-A8B9-267882E826D7}" destId="{EDBA7AD5-802D-294B-B16B-171B264D6320}" srcOrd="1" destOrd="0" presId="urn:microsoft.com/office/officeart/2005/8/layout/hierarchy2"/>
    <dgm:cxn modelId="{E78CD0BD-1155-CA49-82D4-C060648AE5D4}" type="presOf" srcId="{A54B5921-A0F2-5C45-A532-FB1B3371B2F7}" destId="{FE5FF9EC-538D-DD47-9190-E3B76C65E937}" srcOrd="0" destOrd="0" presId="urn:microsoft.com/office/officeart/2005/8/layout/hierarchy2"/>
    <dgm:cxn modelId="{4D1C19BE-5DD2-B444-B0AB-C8CC30C0B24E}" type="presOf" srcId="{24D728CC-C515-3249-A8B9-267882E826D7}" destId="{56D79BA1-5BDC-2044-BE5F-12D117CC7A9E}" srcOrd="0" destOrd="0" presId="urn:microsoft.com/office/officeart/2005/8/layout/hierarchy2"/>
    <dgm:cxn modelId="{E92462D2-83CB-5D45-AAD3-6366158A9A50}" type="presOf" srcId="{3CA68B2B-0B55-AA49-8A15-59DB45702F01}" destId="{21FEB995-2708-814A-9F47-0690C4B284A5}" srcOrd="1" destOrd="0" presId="urn:microsoft.com/office/officeart/2005/8/layout/hierarchy2"/>
    <dgm:cxn modelId="{6E4754DE-7170-3048-BC97-E8EDB23D4E1A}" type="presOf" srcId="{978927BF-B045-B140-BB38-F44B0A24AEE0}" destId="{5F1D8BDC-6289-3D4C-8ED1-4B5306D948E6}" srcOrd="0" destOrd="0" presId="urn:microsoft.com/office/officeart/2005/8/layout/hierarchy2"/>
    <dgm:cxn modelId="{E70F85FB-088F-AE45-8D68-7C4815FAB5A9}" type="presOf" srcId="{3A019A40-BD76-AE49-839B-254F0E8E806F}" destId="{1FA6F17D-1939-0D40-92B8-E95B903083D4}" srcOrd="0" destOrd="0" presId="urn:microsoft.com/office/officeart/2005/8/layout/hierarchy2"/>
    <dgm:cxn modelId="{64640332-3743-EC46-8015-7034FE69130C}" type="presParOf" srcId="{5F1D8BDC-6289-3D4C-8ED1-4B5306D948E6}" destId="{C33C18F6-FD4C-CC4C-BCCB-E07D5CDF3A72}" srcOrd="0" destOrd="0" presId="urn:microsoft.com/office/officeart/2005/8/layout/hierarchy2"/>
    <dgm:cxn modelId="{86921C65-EFE8-7743-9104-E67304573F36}" type="presParOf" srcId="{C33C18F6-FD4C-CC4C-BCCB-E07D5CDF3A72}" destId="{FE5FF9EC-538D-DD47-9190-E3B76C65E937}" srcOrd="0" destOrd="0" presId="urn:microsoft.com/office/officeart/2005/8/layout/hierarchy2"/>
    <dgm:cxn modelId="{47853C07-E5C3-1C46-AF6C-08255F2081A4}" type="presParOf" srcId="{C33C18F6-FD4C-CC4C-BCCB-E07D5CDF3A72}" destId="{5618A68C-07FA-444B-A59A-7F057BA36A3B}" srcOrd="1" destOrd="0" presId="urn:microsoft.com/office/officeart/2005/8/layout/hierarchy2"/>
    <dgm:cxn modelId="{0AC85470-81EF-C540-9D18-9A795B9F152D}" type="presParOf" srcId="{5618A68C-07FA-444B-A59A-7F057BA36A3B}" destId="{56D79BA1-5BDC-2044-BE5F-12D117CC7A9E}" srcOrd="0" destOrd="0" presId="urn:microsoft.com/office/officeart/2005/8/layout/hierarchy2"/>
    <dgm:cxn modelId="{805A8DE3-F6D4-2647-850A-1F52359C1C86}" type="presParOf" srcId="{56D79BA1-5BDC-2044-BE5F-12D117CC7A9E}" destId="{EDBA7AD5-802D-294B-B16B-171B264D6320}" srcOrd="0" destOrd="0" presId="urn:microsoft.com/office/officeart/2005/8/layout/hierarchy2"/>
    <dgm:cxn modelId="{4A699884-3FB1-0948-830A-11F81D293FAE}" type="presParOf" srcId="{5618A68C-07FA-444B-A59A-7F057BA36A3B}" destId="{510F41F3-072B-3C41-AE66-52DF5CAA1B01}" srcOrd="1" destOrd="0" presId="urn:microsoft.com/office/officeart/2005/8/layout/hierarchy2"/>
    <dgm:cxn modelId="{4E393A96-E27B-854E-BD53-7A3470DE6637}" type="presParOf" srcId="{510F41F3-072B-3C41-AE66-52DF5CAA1B01}" destId="{1FA6F17D-1939-0D40-92B8-E95B903083D4}" srcOrd="0" destOrd="0" presId="urn:microsoft.com/office/officeart/2005/8/layout/hierarchy2"/>
    <dgm:cxn modelId="{D036F474-12AB-AC41-8FDD-F8E1FD5CBD31}" type="presParOf" srcId="{510F41F3-072B-3C41-AE66-52DF5CAA1B01}" destId="{4534553C-F9DB-6D4E-A591-F2DF65930F8B}" srcOrd="1" destOrd="0" presId="urn:microsoft.com/office/officeart/2005/8/layout/hierarchy2"/>
    <dgm:cxn modelId="{B4016AB1-2B86-BF4F-9AD4-8B46C2DD544D}" type="presParOf" srcId="{4534553C-F9DB-6D4E-A591-F2DF65930F8B}" destId="{213D8639-10BB-D947-B1D1-3ECC9D88528C}" srcOrd="0" destOrd="0" presId="urn:microsoft.com/office/officeart/2005/8/layout/hierarchy2"/>
    <dgm:cxn modelId="{8EFAB08F-4A97-BF4B-AAF6-FAF21C26EA7F}" type="presParOf" srcId="{213D8639-10BB-D947-B1D1-3ECC9D88528C}" destId="{BA8F692D-9BAE-8D4A-9323-79BC46235A92}" srcOrd="0" destOrd="0" presId="urn:microsoft.com/office/officeart/2005/8/layout/hierarchy2"/>
    <dgm:cxn modelId="{61957053-6516-2043-BB3B-60EA3938704B}" type="presParOf" srcId="{4534553C-F9DB-6D4E-A591-F2DF65930F8B}" destId="{A7409E65-69F5-4B4D-A548-F4867C81480B}" srcOrd="1" destOrd="0" presId="urn:microsoft.com/office/officeart/2005/8/layout/hierarchy2"/>
    <dgm:cxn modelId="{094C23F4-065F-4B48-8CB6-BA814EE74F79}" type="presParOf" srcId="{A7409E65-69F5-4B4D-A548-F4867C81480B}" destId="{797EF76D-3649-A042-8B45-74FDB2E456A0}" srcOrd="0" destOrd="0" presId="urn:microsoft.com/office/officeart/2005/8/layout/hierarchy2"/>
    <dgm:cxn modelId="{EBB16C0B-A918-744D-8BE2-A14F265A734A}" type="presParOf" srcId="{A7409E65-69F5-4B4D-A548-F4867C81480B}" destId="{8E7B5065-527C-B642-B89E-88141080F6E9}" srcOrd="1" destOrd="0" presId="urn:microsoft.com/office/officeart/2005/8/layout/hierarchy2"/>
    <dgm:cxn modelId="{7C99BA28-6C76-9342-AC64-7BD7B5CA9B56}" type="presParOf" srcId="{5618A68C-07FA-444B-A59A-7F057BA36A3B}" destId="{670B0C34-9B76-A546-A8CD-D1B2C78D8003}" srcOrd="2" destOrd="0" presId="urn:microsoft.com/office/officeart/2005/8/layout/hierarchy2"/>
    <dgm:cxn modelId="{819474A4-7BE3-CD48-8769-FE51EDF4A7AF}" type="presParOf" srcId="{670B0C34-9B76-A546-A8CD-D1B2C78D8003}" destId="{21FEB995-2708-814A-9F47-0690C4B284A5}" srcOrd="0" destOrd="0" presId="urn:microsoft.com/office/officeart/2005/8/layout/hierarchy2"/>
    <dgm:cxn modelId="{9DBDB20C-54DC-194E-B7B4-AC872EC15C39}" type="presParOf" srcId="{5618A68C-07FA-444B-A59A-7F057BA36A3B}" destId="{003D498A-18BE-714E-8CAC-FF77898545E5}" srcOrd="3" destOrd="0" presId="urn:microsoft.com/office/officeart/2005/8/layout/hierarchy2"/>
    <dgm:cxn modelId="{539031DA-EFBB-AD45-8B80-B1EC87EF65A2}" type="presParOf" srcId="{003D498A-18BE-714E-8CAC-FF77898545E5}" destId="{2AB8CD41-3835-DD49-A325-54B0E93803C3}" srcOrd="0" destOrd="0" presId="urn:microsoft.com/office/officeart/2005/8/layout/hierarchy2"/>
    <dgm:cxn modelId="{9B55F924-86FA-2F44-8608-95E10A7A90B9}" type="presParOf" srcId="{003D498A-18BE-714E-8CAC-FF77898545E5}" destId="{BC326425-4584-C34D-A241-007D7CE0FBD1}" srcOrd="1" destOrd="0" presId="urn:microsoft.com/office/officeart/2005/8/layout/hierarchy2"/>
    <dgm:cxn modelId="{2CFBF016-9648-7644-9945-4B557D1ABBF9}" type="presParOf" srcId="{BC326425-4584-C34D-A241-007D7CE0FBD1}" destId="{520AA4CF-FE32-794A-9C38-F052FF7F2F75}" srcOrd="0" destOrd="0" presId="urn:microsoft.com/office/officeart/2005/8/layout/hierarchy2"/>
    <dgm:cxn modelId="{98595E81-8BC6-814B-8725-2C806F37DD76}" type="presParOf" srcId="{520AA4CF-FE32-794A-9C38-F052FF7F2F75}" destId="{0E091033-4B2B-FF46-A6C0-1A698F53D52F}" srcOrd="0" destOrd="0" presId="urn:microsoft.com/office/officeart/2005/8/layout/hierarchy2"/>
    <dgm:cxn modelId="{4B64AEC6-D731-2445-BDC2-24E183BD2275}" type="presParOf" srcId="{BC326425-4584-C34D-A241-007D7CE0FBD1}" destId="{5A3F27BE-53FB-3648-B6BC-FCA76469D4D4}" srcOrd="1" destOrd="0" presId="urn:microsoft.com/office/officeart/2005/8/layout/hierarchy2"/>
    <dgm:cxn modelId="{3164439D-99A7-7E43-B8C8-31F12CA05E6C}" type="presParOf" srcId="{5A3F27BE-53FB-3648-B6BC-FCA76469D4D4}" destId="{22FAD5F5-C024-FD4F-B1FD-105DB6CFD7F4}" srcOrd="0" destOrd="0" presId="urn:microsoft.com/office/officeart/2005/8/layout/hierarchy2"/>
    <dgm:cxn modelId="{AFE7352A-16A4-7744-96A4-4A18C61B3E51}" type="presParOf" srcId="{5A3F27BE-53FB-3648-B6BC-FCA76469D4D4}" destId="{D947FE79-9DC7-6C4B-A87B-A66ACE0E6D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FF9EC-538D-DD47-9190-E3B76C65E937}">
      <dsp:nvSpPr>
        <dsp:cNvPr id="0" name=""/>
        <dsp:cNvSpPr/>
      </dsp:nvSpPr>
      <dsp:spPr>
        <a:xfrm>
          <a:off x="6493" y="1143332"/>
          <a:ext cx="3477168" cy="2355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Sentença trabalhista homologatória de conciliação produz efeitos junto à União?</a:t>
          </a:r>
        </a:p>
      </dsp:txBody>
      <dsp:txXfrm>
        <a:off x="75484" y="1212323"/>
        <a:ext cx="3339186" cy="2217561"/>
      </dsp:txXfrm>
    </dsp:sp>
    <dsp:sp modelId="{56D79BA1-5BDC-2044-BE5F-12D117CC7A9E}">
      <dsp:nvSpPr>
        <dsp:cNvPr id="0" name=""/>
        <dsp:cNvSpPr/>
      </dsp:nvSpPr>
      <dsp:spPr>
        <a:xfrm rot="19425903">
          <a:off x="3337725" y="1848464"/>
          <a:ext cx="1509174" cy="53209"/>
        </a:xfrm>
        <a:custGeom>
          <a:avLst/>
          <a:gdLst/>
          <a:ahLst/>
          <a:cxnLst/>
          <a:rect l="0" t="0" r="0" b="0"/>
          <a:pathLst>
            <a:path>
              <a:moveTo>
                <a:pt x="0" y="26604"/>
              </a:moveTo>
              <a:lnTo>
                <a:pt x="1509174" y="2660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54582" y="1837340"/>
        <a:ext cx="75458" cy="75458"/>
      </dsp:txXfrm>
    </dsp:sp>
    <dsp:sp modelId="{1FA6F17D-1939-0D40-92B8-E95B903083D4}">
      <dsp:nvSpPr>
        <dsp:cNvPr id="0" name=""/>
        <dsp:cNvSpPr/>
      </dsp:nvSpPr>
      <dsp:spPr>
        <a:xfrm>
          <a:off x="4700962" y="811335"/>
          <a:ext cx="1438285" cy="12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Sim</a:t>
          </a:r>
        </a:p>
      </dsp:txBody>
      <dsp:txXfrm>
        <a:off x="4737146" y="847519"/>
        <a:ext cx="1365917" cy="1163029"/>
      </dsp:txXfrm>
    </dsp:sp>
    <dsp:sp modelId="{213D8639-10BB-D947-B1D1-3ECC9D88528C}">
      <dsp:nvSpPr>
        <dsp:cNvPr id="0" name=""/>
        <dsp:cNvSpPr/>
      </dsp:nvSpPr>
      <dsp:spPr>
        <a:xfrm rot="106416">
          <a:off x="6139046" y="1415447"/>
          <a:ext cx="841177" cy="53209"/>
        </a:xfrm>
        <a:custGeom>
          <a:avLst/>
          <a:gdLst/>
          <a:ahLst/>
          <a:cxnLst/>
          <a:rect l="0" t="0" r="0" b="0"/>
          <a:pathLst>
            <a:path>
              <a:moveTo>
                <a:pt x="0" y="26604"/>
              </a:moveTo>
              <a:lnTo>
                <a:pt x="841177" y="2660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538605" y="1421022"/>
        <a:ext cx="42058" cy="42058"/>
      </dsp:txXfrm>
    </dsp:sp>
    <dsp:sp modelId="{797EF76D-3649-A042-8B45-74FDB2E456A0}">
      <dsp:nvSpPr>
        <dsp:cNvPr id="0" name=""/>
        <dsp:cNvSpPr/>
      </dsp:nvSpPr>
      <dsp:spPr>
        <a:xfrm>
          <a:off x="6980022" y="546500"/>
          <a:ext cx="3525687" cy="1817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Impossibilidade de tributar as verbas indenizatórias</a:t>
          </a:r>
        </a:p>
      </dsp:txBody>
      <dsp:txXfrm>
        <a:off x="7033244" y="599722"/>
        <a:ext cx="3419243" cy="1710694"/>
      </dsp:txXfrm>
    </dsp:sp>
    <dsp:sp modelId="{670B0C34-9B76-A546-A8CD-D1B2C78D8003}">
      <dsp:nvSpPr>
        <dsp:cNvPr id="0" name=""/>
        <dsp:cNvSpPr/>
      </dsp:nvSpPr>
      <dsp:spPr>
        <a:xfrm rot="2144575">
          <a:off x="3345882" y="2721802"/>
          <a:ext cx="1462992" cy="53209"/>
        </a:xfrm>
        <a:custGeom>
          <a:avLst/>
          <a:gdLst/>
          <a:ahLst/>
          <a:cxnLst/>
          <a:rect l="0" t="0" r="0" b="0"/>
          <a:pathLst>
            <a:path>
              <a:moveTo>
                <a:pt x="0" y="26604"/>
              </a:moveTo>
              <a:lnTo>
                <a:pt x="1462992" y="2660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40803" y="2711832"/>
        <a:ext cx="73149" cy="73149"/>
      </dsp:txXfrm>
    </dsp:sp>
    <dsp:sp modelId="{2AB8CD41-3835-DD49-A325-54B0E93803C3}">
      <dsp:nvSpPr>
        <dsp:cNvPr id="0" name=""/>
        <dsp:cNvSpPr/>
      </dsp:nvSpPr>
      <dsp:spPr>
        <a:xfrm>
          <a:off x="4671094" y="2532561"/>
          <a:ext cx="1398899" cy="1286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Não</a:t>
          </a:r>
        </a:p>
      </dsp:txBody>
      <dsp:txXfrm>
        <a:off x="4708768" y="2570235"/>
        <a:ext cx="1323551" cy="1210948"/>
      </dsp:txXfrm>
    </dsp:sp>
    <dsp:sp modelId="{520AA4CF-FE32-794A-9C38-F052FF7F2F75}">
      <dsp:nvSpPr>
        <dsp:cNvPr id="0" name=""/>
        <dsp:cNvSpPr/>
      </dsp:nvSpPr>
      <dsp:spPr>
        <a:xfrm rot="21544644">
          <a:off x="6069937" y="3142094"/>
          <a:ext cx="870755" cy="53209"/>
        </a:xfrm>
        <a:custGeom>
          <a:avLst/>
          <a:gdLst/>
          <a:ahLst/>
          <a:cxnLst/>
          <a:rect l="0" t="0" r="0" b="0"/>
          <a:pathLst>
            <a:path>
              <a:moveTo>
                <a:pt x="0" y="26604"/>
              </a:moveTo>
              <a:lnTo>
                <a:pt x="870755" y="2660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483545" y="3146930"/>
        <a:ext cx="43537" cy="43537"/>
      </dsp:txXfrm>
    </dsp:sp>
    <dsp:sp modelId="{22FAD5F5-C024-FD4F-B1FD-105DB6CFD7F4}">
      <dsp:nvSpPr>
        <dsp:cNvPr id="0" name=""/>
        <dsp:cNvSpPr/>
      </dsp:nvSpPr>
      <dsp:spPr>
        <a:xfrm>
          <a:off x="6940636" y="2556583"/>
          <a:ext cx="3568470" cy="1210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quem incumbe o ônus da prova?</a:t>
          </a:r>
        </a:p>
      </dsp:txBody>
      <dsp:txXfrm>
        <a:off x="6976082" y="2592029"/>
        <a:ext cx="3497578" cy="113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479" y="1966813"/>
            <a:ext cx="9849633" cy="2131587"/>
          </a:xfrm>
        </p:spPr>
        <p:txBody>
          <a:bodyPr>
            <a:normAutofit fontScale="90000"/>
          </a:bodyPr>
          <a:lstStyle/>
          <a:p>
            <a:r>
              <a:rPr lang="pt-BR" sz="5600" b="1" dirty="0"/>
              <a:t>O ônus da prova na cobrança de tributos </a:t>
            </a:r>
            <a:r>
              <a:rPr lang="pt-BR" sz="5600" b="1" i="1" dirty="0"/>
              <a:t>a posteriori </a:t>
            </a:r>
            <a:r>
              <a:rPr lang="pt-BR" sz="5600" b="1" dirty="0"/>
              <a:t>sobre acordos homologados pela Justiça do Trabalho</a:t>
            </a:r>
            <a:r>
              <a:rPr lang="pt-BR" sz="2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Fabiana Del Padre Tomé</a:t>
            </a:r>
          </a:p>
          <a:p>
            <a:r>
              <a:rPr lang="pt-BR" sz="2800" b="0" i="0" dirty="0">
                <a:effectLst/>
                <a:latin typeface="Calibri" panose="020F0502020204030204" pitchFamily="34" charset="0"/>
              </a:rPr>
              <a:t>Doutora e Professora PUC/SP. Professora Mestrado IBET.</a:t>
            </a:r>
          </a:p>
          <a:p>
            <a:r>
              <a:rPr lang="pt-BR" sz="2800" dirty="0">
                <a:latin typeface="Calibri" panose="020F0502020204030204" pitchFamily="34" charset="0"/>
              </a:rPr>
              <a:t>Fundadora Você Tributarista. Advogada. </a:t>
            </a:r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511EC-AA33-B28B-2932-20B8BCC0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795"/>
            <a:ext cx="10515600" cy="4508204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pt-B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</a:p>
          <a:p>
            <a:pPr indent="0" algn="ctr">
              <a:lnSpc>
                <a:spcPct val="150000"/>
              </a:lnSpc>
              <a:buNone/>
            </a:pPr>
            <a:endParaRPr lang="pt-BR" sz="3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pt-B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t-BR" dirty="0"/>
              <a:t>           </a:t>
            </a:r>
            <a:r>
              <a:rPr lang="pt-BR" sz="1800" dirty="0" err="1"/>
              <a:t>prof.fabianatome</a:t>
            </a:r>
            <a:endParaRPr lang="pt-BR" sz="1800" dirty="0"/>
          </a:p>
          <a:p>
            <a:pPr marL="0" indent="0" algn="r">
              <a:buNone/>
            </a:pPr>
            <a:r>
              <a:rPr lang="pt-BR" sz="1800" dirty="0" err="1"/>
              <a:t>ftome@pucsp.br</a:t>
            </a:r>
            <a:endParaRPr lang="pt-BR" sz="1800" dirty="0"/>
          </a:p>
          <a:p>
            <a:pPr marL="0" indent="0" algn="r">
              <a:buNone/>
            </a:pPr>
            <a:r>
              <a:rPr lang="pt-BR" sz="2200" dirty="0"/>
              <a:t> </a:t>
            </a:r>
          </a:p>
          <a:p>
            <a:pPr marL="0" indent="0" algn="r">
              <a:buNone/>
            </a:pPr>
            <a:r>
              <a:rPr lang="pt-BR" sz="2200" dirty="0"/>
              <a:t> 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9C0297-6B8D-88DE-C01B-1BF521C2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994" y="5117887"/>
            <a:ext cx="271439" cy="2665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128225-D1D4-1FE0-E97B-874C3956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598" y="5560108"/>
            <a:ext cx="286649" cy="2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E1FC1-31FA-007D-8BBD-671EF16A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contexto da controvérsia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1D8B9B0-6D67-8D77-197B-2D939491F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797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06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1BD1E-5821-A1F1-1ABC-EB011836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da sentença transitada em julgado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90EB0-BCE6-C27D-A0B2-75E8DE6C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32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i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sentença</a:t>
            </a:r>
            <a:r>
              <a:rPr lang="pt-B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faz coisa julgada </a:t>
            </a:r>
            <a:r>
              <a:rPr lang="pt-B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às</a:t>
            </a:r>
            <a:r>
              <a:rPr lang="pt-B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partes entre as quais é dada, </a:t>
            </a:r>
            <a:r>
              <a:rPr lang="pt-BR" sz="3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não</a:t>
            </a:r>
            <a:r>
              <a:rPr lang="pt-BR" sz="3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prejudicando terceiros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200" dirty="0">
                <a:latin typeface="Arial" panose="020B0604020202020204" pitchFamily="34" charset="0"/>
                <a:ea typeface="Times New Roman" panose="02020603050405020304" pitchFamily="18" charset="0"/>
              </a:rPr>
              <a:t>(CPC, art. 506).</a:t>
            </a:r>
            <a:r>
              <a:rPr lang="pt-BR" sz="3200" dirty="0">
                <a:effectLst/>
              </a:rPr>
              <a:t> 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Cubo 3">
            <a:extLst>
              <a:ext uri="{FF2B5EF4-FFF2-40B4-BE49-F238E27FC236}">
                <a16:creationId xmlns:a16="http://schemas.microsoft.com/office/drawing/2014/main" id="{6D08848D-CFDF-A3F5-F044-5B47928BEE0F}"/>
              </a:ext>
            </a:extLst>
          </p:cNvPr>
          <p:cNvSpPr/>
          <p:nvPr/>
        </p:nvSpPr>
        <p:spPr>
          <a:xfrm>
            <a:off x="2080986" y="3429000"/>
            <a:ext cx="7837714" cy="23077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E92DF9-2066-7E28-B0EC-624B45FF85EF}"/>
              </a:ext>
            </a:extLst>
          </p:cNvPr>
          <p:cNvSpPr txBox="1"/>
          <p:nvPr/>
        </p:nvSpPr>
        <p:spPr>
          <a:xfrm>
            <a:off x="2394857" y="4194629"/>
            <a:ext cx="68217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bg1"/>
                </a:solidFill>
              </a:rPr>
              <a:t>Então os efeitos da sentença são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chemeClr val="bg1"/>
                </a:solidFill>
              </a:rPr>
              <a:t>limitados aos sujeitos do processo?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245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CF4DF-5EBC-6E21-50C0-D9E48CF1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É preciso distinguir: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C5E3EB-F313-5415-9C36-1F5F055B1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4601" y="2206171"/>
            <a:ext cx="5181600" cy="1222829"/>
          </a:xfrm>
          <a:ln>
            <a:solidFill>
              <a:srgbClr val="D0A482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limites subjetivos da coisa julgada</a:t>
            </a:r>
            <a:r>
              <a:rPr lang="pt-BR" sz="3200" dirty="0">
                <a:effectLst/>
              </a:rPr>
              <a:t> 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61E99A-25E3-4153-34AD-83E4D084B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4602" y="4494665"/>
            <a:ext cx="5181600" cy="1325563"/>
          </a:xfrm>
          <a:ln>
            <a:solidFill>
              <a:srgbClr val="D0A482"/>
            </a:solidFill>
          </a:ln>
        </p:spPr>
        <p:txBody>
          <a:bodyPr>
            <a:normAutofit/>
          </a:bodyPr>
          <a:lstStyle/>
          <a:p>
            <a:pPr marL="403225" indent="-403225">
              <a:buNone/>
            </a:pPr>
            <a:r>
              <a:rPr lang="pt-BR" sz="3200" dirty="0"/>
              <a:t>2. 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extensão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subjetiva da </a:t>
            </a:r>
            <a:r>
              <a:rPr lang="pt-B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eficácia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pt-B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sentenç</a:t>
            </a:r>
            <a:r>
              <a:rPr lang="pt-BR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endParaRPr lang="pt-BR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00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E93D4-4187-A912-6ABE-FAB3E2C1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Liebman</a:t>
            </a:r>
            <a:r>
              <a:rPr lang="pt-BR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757FEC-46E5-115F-6C4D-423D805F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628086" cy="4170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sentença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como um ato de autoridade ditado por um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órgão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 Estado, reivindica naturalmente, 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perante a todos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seu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ofício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formular qual seja o comando concreto da lei, ou mais genericamente, a vontade do Estado, para 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um caso determinado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Uma vez que o juiz é o </a:t>
            </a:r>
            <a:r>
              <a:rPr lang="pt-BR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órgão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ao qual atribui o Estado o mister de fazer atuar a vontade da lei no caso concreto, apresenta-se sua </a:t>
            </a:r>
            <a:r>
              <a:rPr lang="pt-BR" sz="3200" dirty="0" err="1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sentença</a:t>
            </a:r>
            <a:r>
              <a:rPr lang="pt-BR" sz="3200" dirty="0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como eficaz </a:t>
            </a:r>
            <a:r>
              <a:rPr lang="pt-BR" sz="3200" dirty="0" err="1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exercício</a:t>
            </a:r>
            <a:r>
              <a:rPr lang="pt-BR" sz="3200" dirty="0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dessa </a:t>
            </a:r>
            <a:r>
              <a:rPr lang="pt-BR" sz="3200" dirty="0" err="1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função</a:t>
            </a:r>
            <a:r>
              <a:rPr lang="pt-BR" sz="3200" dirty="0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perante todo ordenamento </a:t>
            </a:r>
            <a:r>
              <a:rPr lang="pt-BR" sz="3200" dirty="0" err="1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jurídico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highlight>
                  <a:srgbClr val="D0A482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 todos os sujeitos que nele operam.</a:t>
            </a:r>
            <a:endParaRPr lang="pt-BR" sz="3200" dirty="0">
              <a:effectLst/>
              <a:highlight>
                <a:srgbClr val="D0A482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18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DE52D-B6FD-F05B-9077-C9E08108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607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Processo de positivação do direito:</a:t>
            </a:r>
            <a:br>
              <a:rPr lang="pt-BR" dirty="0"/>
            </a:br>
            <a:r>
              <a:rPr lang="pt-BR" dirty="0"/>
              <a:t>“as normas andam aos pares”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19A5F41-C496-B204-FD87-8C5B1F67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1313"/>
            <a:ext cx="5011059" cy="4006623"/>
          </a:xfrm>
          <a:ln>
            <a:solidFill>
              <a:srgbClr val="D0A482"/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t-BR" altLang="pt-BR" sz="2800" b="1" dirty="0"/>
              <a:t>Norma de competência</a:t>
            </a:r>
          </a:p>
          <a:p>
            <a:pPr algn="ctr" eaLnBrk="1" hangingPunct="1">
              <a:buFontTx/>
              <a:buNone/>
            </a:pPr>
            <a:r>
              <a:rPr lang="pt-BR" altLang="pt-BR" sz="2800" dirty="0"/>
              <a:t>(norma de estrutura)</a:t>
            </a:r>
          </a:p>
          <a:p>
            <a:pPr algn="ctr" eaLnBrk="1" hangingPunct="1">
              <a:buFontTx/>
              <a:buNone/>
            </a:pPr>
            <a:endParaRPr lang="pt-BR" altLang="pt-BR" sz="2800" dirty="0"/>
          </a:p>
          <a:p>
            <a:pPr algn="ctr" eaLnBrk="1" hangingPunct="1">
              <a:buFontTx/>
              <a:buNone/>
            </a:pPr>
            <a:endParaRPr lang="pt-BR" altLang="pt-BR" sz="2800" dirty="0"/>
          </a:p>
          <a:p>
            <a:pPr algn="ctr" eaLnBrk="1" hangingPunct="1">
              <a:buFontTx/>
              <a:buNone/>
            </a:pPr>
            <a:r>
              <a:rPr lang="pt-BR" altLang="pt-BR" sz="2800" dirty="0"/>
              <a:t>                      </a:t>
            </a:r>
            <a:r>
              <a:rPr lang="pt-BR" altLang="pt-BR" sz="2800" b="1" dirty="0"/>
              <a:t>enunciação</a:t>
            </a:r>
          </a:p>
          <a:p>
            <a:pPr algn="ctr" eaLnBrk="1" hangingPunct="1">
              <a:buFontTx/>
              <a:buNone/>
            </a:pPr>
            <a:endParaRPr lang="pt-BR" altLang="pt-BR" sz="2800" dirty="0"/>
          </a:p>
          <a:p>
            <a:pPr algn="ctr" eaLnBrk="1" hangingPunct="1">
              <a:buFontTx/>
              <a:buNone/>
            </a:pPr>
            <a:endParaRPr lang="pt-BR" altLang="pt-BR" sz="2800" dirty="0"/>
          </a:p>
          <a:p>
            <a:pPr algn="ctr" eaLnBrk="1" hangingPunct="1">
              <a:buFontTx/>
              <a:buNone/>
            </a:pPr>
            <a:r>
              <a:rPr lang="pt-BR" altLang="pt-BR" sz="2800" b="1" dirty="0"/>
              <a:t>Enunciação-enunciada</a:t>
            </a:r>
          </a:p>
          <a:p>
            <a:pPr algn="ctr" eaLnBrk="1" hangingPunct="1">
              <a:buFontTx/>
              <a:buNone/>
            </a:pPr>
            <a:r>
              <a:rPr lang="pt-BR" altLang="pt-BR" sz="3800" dirty="0">
                <a:highlight>
                  <a:srgbClr val="D0A482"/>
                </a:highlight>
              </a:rPr>
              <a:t>(norma geral e concreta</a:t>
            </a:r>
            <a:r>
              <a:rPr lang="pt-BR" altLang="pt-BR" sz="2800" dirty="0">
                <a:highlight>
                  <a:srgbClr val="D0A482"/>
                </a:highlight>
              </a:rPr>
              <a:t>)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FBAF00-75A4-494B-5578-180612AB9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742" y="2351313"/>
            <a:ext cx="5011059" cy="4058557"/>
          </a:xfrm>
          <a:ln>
            <a:solidFill>
              <a:srgbClr val="D0A482"/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pt-BR" altLang="pt-BR" sz="2800" b="1" dirty="0"/>
              <a:t>Regra de incidência</a:t>
            </a:r>
          </a:p>
          <a:p>
            <a:pPr algn="ctr" eaLnBrk="1" hangingPunct="1">
              <a:buFontTx/>
              <a:buNone/>
            </a:pPr>
            <a:r>
              <a:rPr lang="pt-BR" altLang="pt-BR" sz="2800" dirty="0"/>
              <a:t>(norma de comportamento)</a:t>
            </a:r>
          </a:p>
          <a:p>
            <a:pPr algn="ctr" eaLnBrk="1" hangingPunct="1">
              <a:buFontTx/>
              <a:buNone/>
            </a:pPr>
            <a:endParaRPr lang="pt-BR" altLang="pt-BR" sz="2800" dirty="0"/>
          </a:p>
          <a:p>
            <a:pPr algn="ctr" eaLnBrk="1" hangingPunct="1">
              <a:buFontTx/>
              <a:buNone/>
            </a:pPr>
            <a:r>
              <a:rPr lang="pt-BR" altLang="pt-BR" sz="2800" dirty="0"/>
              <a:t>                    </a:t>
            </a:r>
          </a:p>
          <a:p>
            <a:pPr algn="ctr" eaLnBrk="1" hangingPunct="1">
              <a:buFontTx/>
              <a:buNone/>
            </a:pPr>
            <a:r>
              <a:rPr lang="pt-BR" altLang="pt-BR" b="1" dirty="0"/>
              <a:t>                           </a:t>
            </a:r>
            <a:r>
              <a:rPr lang="pt-BR" altLang="pt-BR" sz="2800" b="1" dirty="0"/>
              <a:t>enunciação</a:t>
            </a:r>
          </a:p>
          <a:p>
            <a:pPr algn="ctr" eaLnBrk="1" hangingPunct="1">
              <a:buFontTx/>
              <a:buNone/>
            </a:pPr>
            <a:endParaRPr lang="pt-BR" altLang="pt-BR" sz="2800" dirty="0"/>
          </a:p>
          <a:p>
            <a:pPr algn="ctr" eaLnBrk="1" hangingPunct="1">
              <a:buFontTx/>
              <a:buNone/>
            </a:pPr>
            <a:endParaRPr lang="pt-BR" altLang="pt-BR" sz="2800" b="1" dirty="0"/>
          </a:p>
          <a:p>
            <a:pPr algn="ctr" eaLnBrk="1" hangingPunct="1">
              <a:buFontTx/>
              <a:buNone/>
            </a:pPr>
            <a:r>
              <a:rPr lang="pt-BR" altLang="pt-BR" sz="2800" b="1" dirty="0"/>
              <a:t>Enunciado-enunciado</a:t>
            </a:r>
          </a:p>
          <a:p>
            <a:pPr algn="ctr" eaLnBrk="1" hangingPunct="1">
              <a:buFontTx/>
              <a:buNone/>
            </a:pPr>
            <a:r>
              <a:rPr lang="pt-BR" altLang="pt-BR" sz="2800" dirty="0"/>
              <a:t>(norma individual e concreta)</a:t>
            </a:r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E242CE8-8DB3-BF78-7D00-17A2565E3399}"/>
              </a:ext>
            </a:extLst>
          </p:cNvPr>
          <p:cNvCxnSpPr/>
          <p:nvPr/>
        </p:nvCxnSpPr>
        <p:spPr>
          <a:xfrm>
            <a:off x="3106057" y="3323771"/>
            <a:ext cx="0" cy="18868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9068444-E772-76DF-6E74-02104D0B9751}"/>
              </a:ext>
            </a:extLst>
          </p:cNvPr>
          <p:cNvCxnSpPr/>
          <p:nvPr/>
        </p:nvCxnSpPr>
        <p:spPr>
          <a:xfrm>
            <a:off x="8846458" y="3331030"/>
            <a:ext cx="0" cy="18868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0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7D17-E6B9-8DFF-4E4B-2A6CE84D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835"/>
            <a:ext cx="10515600" cy="1325563"/>
          </a:xfrm>
        </p:spPr>
        <p:txBody>
          <a:bodyPr/>
          <a:lstStyle/>
          <a:p>
            <a:r>
              <a:rPr lang="pt-BR" dirty="0"/>
              <a:t>Do processo de positivação da </a:t>
            </a:r>
            <a:br>
              <a:rPr lang="pt-BR" dirty="0"/>
            </a:br>
            <a:r>
              <a:rPr lang="pt-BR" dirty="0"/>
              <a:t>sentença homologatória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511EC-AA33-B28B-2932-20B8BCC0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311"/>
            <a:ext cx="10515600" cy="4351338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CLT, art</a:t>
            </a:r>
            <a:r>
              <a:rPr lang="pt-BR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832:</a:t>
            </a: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1830" indent="0" algn="just">
              <a:buNone/>
            </a:pP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§ 4º 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200" dirty="0" err="1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União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sera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́ intimada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decisões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homologatórias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acordos que contenham parcela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indenizatória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 forma do art. 20 da Lei </a:t>
            </a:r>
            <a:r>
              <a:rPr lang="pt-BR" sz="3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 11.033, de 21 de dezembro de 2004, 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facultada a </a:t>
            </a:r>
            <a:r>
              <a:rPr lang="pt-BR" sz="3200" dirty="0" err="1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interposição</a:t>
            </a:r>
            <a:r>
              <a:rPr lang="pt-BR" sz="3200" dirty="0">
                <a:effectLst/>
                <a:highlight>
                  <a:srgbClr val="D0A482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de recurso relativo aos tributos que lhe forem devidos</a:t>
            </a:r>
            <a:r>
              <a:rPr lang="pt-BR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(Redação dada pela Lei nº 11.457/2007)</a:t>
            </a:r>
            <a:endParaRPr lang="pt-BR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1830" indent="0" algn="just"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1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7D17-E6B9-8DFF-4E4B-2A6CE84D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380"/>
            <a:ext cx="10515600" cy="1325563"/>
          </a:xfrm>
        </p:spPr>
        <p:txBody>
          <a:bodyPr/>
          <a:lstStyle/>
          <a:p>
            <a:r>
              <a:rPr lang="pt-BR" dirty="0"/>
              <a:t>O ônus (dever) da prova no </a:t>
            </a:r>
            <a:br>
              <a:rPr lang="pt-BR" dirty="0"/>
            </a:br>
            <a:r>
              <a:rPr lang="pt-BR" dirty="0"/>
              <a:t>lançamento tributário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A6367D-C59E-DECF-323C-4856BD878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35199"/>
            <a:ext cx="10515600" cy="3941763"/>
          </a:xfrm>
        </p:spPr>
        <p:txBody>
          <a:bodyPr/>
          <a:lstStyle/>
          <a:p>
            <a:pPr marL="457200" indent="-457200" algn="ctr">
              <a:lnSpc>
                <a:spcPct val="80000"/>
              </a:lnSpc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marL="457200" indent="-11113">
              <a:lnSpc>
                <a:spcPct val="80000"/>
              </a:lnSpc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</a:rPr>
              <a:t>MOTIVAÇÃO </a:t>
            </a:r>
            <a:r>
              <a:rPr lang="pt-BR" altLang="pt-BR" sz="3600" dirty="0"/>
              <a:t>como requisito intrínseco aos atos administrativos.</a:t>
            </a:r>
            <a:endParaRPr lang="pt-BR" altLang="pt-BR" sz="3600" b="1" dirty="0">
              <a:solidFill>
                <a:schemeClr val="bg1"/>
              </a:solidFill>
            </a:endParaRPr>
          </a:p>
          <a:p>
            <a:pPr marL="457200" indent="-457200" algn="ctr">
              <a:lnSpc>
                <a:spcPct val="80000"/>
              </a:lnSpc>
              <a:buFontTx/>
              <a:buNone/>
            </a:pPr>
            <a:endParaRPr lang="pt-BR" altLang="pt-BR" sz="3600" b="1" dirty="0"/>
          </a:p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pt-BR" altLang="pt-BR" sz="3600" b="1" dirty="0">
                <a:solidFill>
                  <a:schemeClr val="bg1"/>
                </a:solidFill>
              </a:rPr>
              <a:t>[Fal . (P</a:t>
            </a:r>
            <a:r>
              <a:rPr lang="pt-BR" altLang="pt-BR" b="1" dirty="0">
                <a:solidFill>
                  <a:schemeClr val="bg1"/>
                </a:solidFill>
              </a:rPr>
              <a:t>1</a:t>
            </a:r>
            <a:r>
              <a:rPr lang="pt-BR" altLang="pt-BR" sz="3600" b="1" dirty="0">
                <a:solidFill>
                  <a:schemeClr val="bg1"/>
                </a:solidFill>
              </a:rPr>
              <a:t> . P</a:t>
            </a:r>
            <a:r>
              <a:rPr lang="pt-BR" altLang="pt-BR" b="1" dirty="0">
                <a:solidFill>
                  <a:schemeClr val="bg1"/>
                </a:solidFill>
              </a:rPr>
              <a:t>2 </a:t>
            </a:r>
            <a:r>
              <a:rPr lang="pt-BR" altLang="pt-BR" sz="3600" b="1" dirty="0">
                <a:solidFill>
                  <a:schemeClr val="bg1"/>
                </a:solidFill>
              </a:rPr>
              <a:t>. P</a:t>
            </a:r>
            <a:r>
              <a:rPr lang="pt-BR" altLang="pt-BR" b="1" dirty="0">
                <a:solidFill>
                  <a:schemeClr val="bg1"/>
                </a:solidFill>
              </a:rPr>
              <a:t>3</a:t>
            </a:r>
            <a:r>
              <a:rPr lang="pt-BR" altLang="pt-BR" sz="3600" b="1" dirty="0">
                <a:solidFill>
                  <a:schemeClr val="bg1"/>
                </a:solidFill>
              </a:rPr>
              <a:t> . ... </a:t>
            </a:r>
            <a:r>
              <a:rPr lang="pt-BR" altLang="pt-BR" sz="3600" b="1" dirty="0" err="1"/>
              <a:t>P</a:t>
            </a:r>
            <a:r>
              <a:rPr lang="pt-BR" altLang="pt-BR" sz="3600" b="1" dirty="0" err="1">
                <a:solidFill>
                  <a:schemeClr val="bg1"/>
                </a:solidFill>
              </a:rPr>
              <a:t>n</a:t>
            </a:r>
            <a:r>
              <a:rPr lang="pt-BR" altLang="pt-BR" sz="3600" b="1" dirty="0">
                <a:solidFill>
                  <a:schemeClr val="bg1"/>
                </a:solidFill>
              </a:rPr>
              <a:t>)]             </a:t>
            </a:r>
            <a:r>
              <a:rPr lang="pt-BR" altLang="pt-BR" sz="3600" b="1" dirty="0" err="1">
                <a:solidFill>
                  <a:schemeClr val="bg1"/>
                </a:solidFill>
              </a:rPr>
              <a:t>Fj</a:t>
            </a:r>
            <a:endParaRPr lang="pt-BR" altLang="pt-BR" sz="3600" b="1" dirty="0">
              <a:solidFill>
                <a:schemeClr val="bg1"/>
              </a:solidFill>
            </a:endParaRPr>
          </a:p>
          <a:p>
            <a:pPr marL="457200" indent="-457200" algn="ctr">
              <a:lnSpc>
                <a:spcPct val="80000"/>
              </a:lnSpc>
              <a:buFontTx/>
              <a:buNone/>
            </a:pPr>
            <a:endParaRPr lang="pt-BR" altLang="pt-BR" sz="3600" b="1" dirty="0"/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marL="457200" indent="-457200" algn="ctr">
              <a:lnSpc>
                <a:spcPct val="80000"/>
              </a:lnSpc>
              <a:buFontTx/>
              <a:buNone/>
            </a:pPr>
            <a:endParaRPr lang="pt-BR" altLang="pt-BR" sz="36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pt-BR" altLang="pt-BR" sz="3200" dirty="0">
              <a:solidFill>
                <a:schemeClr val="bg1"/>
              </a:solidFill>
            </a:endParaRPr>
          </a:p>
        </p:txBody>
      </p:sp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1114B36D-AE47-A61C-B025-04F4D3401EF7}"/>
              </a:ext>
            </a:extLst>
          </p:cNvPr>
          <p:cNvSpPr/>
          <p:nvPr/>
        </p:nvSpPr>
        <p:spPr>
          <a:xfrm>
            <a:off x="7837714" y="4557489"/>
            <a:ext cx="885372" cy="21771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511EC-AA33-B28B-2932-20B8BCC0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898" y="1825625"/>
            <a:ext cx="80488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D0A482"/>
                </a:solidFill>
              </a:rPr>
              <a:t>“De tudo, ficaram três coisas: a certeza de que ele estava sempre começando, a certeza de que era preciso continuar e a certeza de que seria interrompido antes de terminar. </a:t>
            </a:r>
          </a:p>
          <a:p>
            <a:pPr marL="0" indent="0">
              <a:buNone/>
            </a:pPr>
            <a:r>
              <a:rPr lang="pt-BR" sz="3000" b="1" dirty="0">
                <a:solidFill>
                  <a:srgbClr val="D0A482"/>
                </a:solidFill>
              </a:rPr>
              <a:t>Fazer da interrupção um caminho novo. Fazer da queda um passo de dança, do medo uma escada, do sono uma ponte, da procura um encontro.”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000" b="1" dirty="0">
                <a:solidFill>
                  <a:srgbClr val="D0A482"/>
                </a:solidFill>
              </a:rPr>
              <a:t>Fernando Sabino, </a:t>
            </a:r>
            <a:r>
              <a:rPr lang="pt-BR" sz="2000" b="1" i="1" dirty="0">
                <a:solidFill>
                  <a:srgbClr val="D0A482"/>
                </a:solidFill>
              </a:rPr>
              <a:t>O Encontro Marcado</a:t>
            </a:r>
            <a:endParaRPr lang="pt-BR" sz="2000" b="1" dirty="0">
              <a:solidFill>
                <a:srgbClr val="D0A4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54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476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O ônus da prova na cobrança de tributos a posteriori sobre acordos homologados pela Justiça do Trabalho </vt:lpstr>
      <vt:lpstr>O contexto da controvérsia</vt:lpstr>
      <vt:lpstr>Efeitos da sentença transitada em julgado</vt:lpstr>
      <vt:lpstr>É preciso distinguir:</vt:lpstr>
      <vt:lpstr>Liebman:</vt:lpstr>
      <vt:lpstr>Processo de positivação do direito: “as normas andam aos pares”</vt:lpstr>
      <vt:lpstr>Do processo de positivação da  sentença homologatória</vt:lpstr>
      <vt:lpstr>O ônus (dever) da prova no  lançamento tributário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9</cp:revision>
  <dcterms:created xsi:type="dcterms:W3CDTF">2022-11-18T18:20:41Z</dcterms:created>
  <dcterms:modified xsi:type="dcterms:W3CDTF">2022-12-06T18:40:33Z</dcterms:modified>
</cp:coreProperties>
</file>