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7" r:id="rId7"/>
    <p:sldId id="265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fabio@jcmconsultores.com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ITBI NAS OPERAÇÕES DE ENTES SEM PERSONALIDADE JURÍDICA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4407"/>
            <a:ext cx="9144000" cy="928354"/>
          </a:xfrm>
        </p:spPr>
        <p:txBody>
          <a:bodyPr>
            <a:normAutofit/>
          </a:bodyPr>
          <a:lstStyle/>
          <a:p>
            <a:r>
              <a:rPr lang="pt-BR" sz="44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Fábio Junqueira de Carvalho</a:t>
            </a: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266" y="1092916"/>
            <a:ext cx="11396938" cy="566919"/>
          </a:xfrm>
        </p:spPr>
        <p:txBody>
          <a:bodyPr>
            <a:normAutofit fontScale="90000"/>
          </a:bodyPr>
          <a:lstStyle/>
          <a:p>
            <a:r>
              <a:rPr lang="pt-BR" sz="4000" b="1" dirty="0"/>
              <a:t>Entes Despersonalizados</a:t>
            </a:r>
            <a:endParaRPr lang="pt-BR" sz="40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33570" y="1818861"/>
            <a:ext cx="1148963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/>
              <a:t>Os entes despersonalizados – aqueles que, embora não sejam dotados de personalidade jurídica, podem ter direitos, deveres e participar ativamente do cenário social, econômico e jurídico, na condição de sujeitos das mais variadas relações.</a:t>
            </a:r>
          </a:p>
          <a:p>
            <a:pPr algn="just"/>
            <a:endParaRPr lang="pt-BR" sz="2000" dirty="0"/>
          </a:p>
          <a:p>
            <a:pPr marL="342900" indent="-342900" algn="just">
              <a:buFont typeface="+mj-lt"/>
              <a:buAutoNum type="arabicPeriod"/>
            </a:pPr>
            <a:r>
              <a:rPr lang="pt-BR" sz="2000" b="1" dirty="0"/>
              <a:t>condomínios edifícios,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2000" b="1" dirty="0"/>
              <a:t>consórcio;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2000" b="1" dirty="0"/>
              <a:t>fundos de investimento;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2000" b="1" dirty="0"/>
              <a:t>Plano de benefícios Previdenciários (EFPC)*</a:t>
            </a:r>
            <a:r>
              <a:rPr lang="pt-BR" sz="2000" dirty="0"/>
              <a:t>.</a:t>
            </a:r>
          </a:p>
          <a:p>
            <a:pPr algn="just"/>
            <a:r>
              <a:rPr lang="pt-BR" sz="2000" dirty="0"/>
              <a:t>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/>
              <a:t>Os </a:t>
            </a:r>
            <a:r>
              <a:rPr lang="pt-BR" sz="2000" b="1" dirty="0"/>
              <a:t>fundos de investimento</a:t>
            </a:r>
            <a:r>
              <a:rPr lang="pt-BR" sz="2000" dirty="0"/>
              <a:t>, por exemplo, apesar de serem entes despersonalizados, podem figurar como parte em contratos e em outros atos jurídicos, de modo a refletir os efeitos da pessoa jurídica que os administra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/>
              <a:t>Planos de benefícios de EFPC – contexto – Venda da carteira Imobiliária (05/2030) .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596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 txBox="1">
            <a:spLocks/>
          </p:cNvSpPr>
          <p:nvPr/>
        </p:nvSpPr>
        <p:spPr>
          <a:xfrm>
            <a:off x="550921" y="1761606"/>
            <a:ext cx="10267822" cy="4813129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C234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685075" y="1761606"/>
            <a:ext cx="1006906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/>
              <a:t>apesar de não cumprirem os requisitos de personalidade jurídica impostos pelo ordenamento, no plano fático, estes entes figuram como extensão das pessoas jurídicas administradoras.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/>
              <a:t>constituem uma comunhão de interesses ou um conjunto de direitos e obrigações, de pessoas e de bens sem personalidade jurídica e com capacidade processual, mediante representação (CPC, art. 75)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/>
              <a:t>É possível afirmar que os entes despersonalizados limitam sua capacidade à atividades estritamente relacionadas à sua natureza e finalidade.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24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400" dirty="0"/>
              <a:t>o CNPJ serve para identificar os contribuintes que, na sua atividade, vinculam-se a fatos geradores típicos de pessoas jurídicas.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EA8C723-52A9-E532-9555-A4108E020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266" y="1092916"/>
            <a:ext cx="11396938" cy="566919"/>
          </a:xfrm>
        </p:spPr>
        <p:txBody>
          <a:bodyPr>
            <a:normAutofit fontScale="90000"/>
          </a:bodyPr>
          <a:lstStyle/>
          <a:p>
            <a:r>
              <a:rPr lang="pt-BR" sz="4000" b="1" dirty="0"/>
              <a:t>Entes Despersonalizados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75277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 txBox="1">
            <a:spLocks/>
          </p:cNvSpPr>
          <p:nvPr/>
        </p:nvSpPr>
        <p:spPr>
          <a:xfrm>
            <a:off x="-59635" y="1616493"/>
            <a:ext cx="12155557" cy="5047694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C234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17444" y="1900695"/>
            <a:ext cx="1090322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000" dirty="0"/>
              <a:t>Recurso Extraordinário n.º 796.376 (Tema n.º 796) – Repercussão Geral – </a:t>
            </a:r>
            <a:r>
              <a:rPr lang="pt-BR" sz="2000" b="1" dirty="0"/>
              <a:t>“A imunidade em relação ao ITBI, prevista no inciso I do § 2º do art. 156 da Constituição Federal, não alcança o valor dos bens que exceder o limite do capital social a ser integralizado".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000" dirty="0"/>
              <a:t>Porém a questão da </a:t>
            </a:r>
            <a:r>
              <a:rPr lang="pt-BR" sz="2000" b="1" dirty="0"/>
              <a:t>“atividade preponderante” abrange apenas as transmissões de bens decorrentes de fusão, incorporação, cisão ou extinção</a:t>
            </a:r>
            <a:r>
              <a:rPr lang="pt-BR" sz="2000" dirty="0"/>
              <a:t>, de modo que a exceção à imunidade não se aplica às transferências decorrentes de “realização do capital”. Ou seja, a integralização de capital de uma pessoa jurídica com entrega de bens é imune ao ITBI, tenha ela atividade preponderantemente imobiliária ou não.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1600" dirty="0" err="1"/>
              <a:t>Art</a:t>
            </a:r>
            <a:r>
              <a:rPr lang="pt-BR" sz="1600" dirty="0"/>
              <a:t> 156 I - não incide sobre a transmissão de bens ou direitos incorporados ao patrimônio de pessoa jurídica em realização de capital, nem sobre a transmissão de bens ou direitos decorrente de fusão, incorporação, cisão ou extinção de pessoa jurídica, salvo se, nesses casos, a atividade preponderante do adquirente for a compra e venda desses bens ou direitos, locação de bens imóveis ou arrendamento mercantil;</a:t>
            </a:r>
          </a:p>
          <a:p>
            <a:pPr algn="just"/>
            <a:endParaRPr lang="pt-BR" sz="2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sz="2000" dirty="0"/>
              <a:t>E os entes despersonificados? Qual o tratamento?</a:t>
            </a:r>
          </a:p>
          <a:p>
            <a:pPr algn="just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97D2E0F-F29B-ABD8-5AF1-9E3462962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1" y="970061"/>
            <a:ext cx="11457902" cy="646432"/>
          </a:xfrm>
        </p:spPr>
        <p:txBody>
          <a:bodyPr>
            <a:normAutofit/>
          </a:bodyPr>
          <a:lstStyle/>
          <a:p>
            <a:r>
              <a:rPr lang="pt-BR" sz="3600" b="1" dirty="0"/>
              <a:t>ITBI – Imunidade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0622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 txBox="1">
            <a:spLocks/>
          </p:cNvSpPr>
          <p:nvPr/>
        </p:nvSpPr>
        <p:spPr>
          <a:xfrm>
            <a:off x="174424" y="1766704"/>
            <a:ext cx="11822106" cy="3077766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C234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243510" y="1771795"/>
            <a:ext cx="117530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 Mandado de Segurança. ITBI. Integralização de capital. </a:t>
            </a:r>
            <a:r>
              <a:rPr lang="pt-BR" b="1" dirty="0"/>
              <a:t>Controvérsia relacionada ao reconhecimento da imunidade tributária da impetrante em relação à cobrança de ITBI lançado sobre integralização de capital social de pessoa jurídica (fundo de investimento). A imunidade constitucional do art. 156, §2º, I, da CF não é aplicável a contribuintes cuja atividade preponderante seja a compra e venda ou locação de bens imóveis. </a:t>
            </a:r>
            <a:r>
              <a:rPr lang="pt-BR" dirty="0"/>
              <a:t>Admissão da recorrente no sentido de que a atividade principal do Fundo para o qual fora integralizado capital social mediante bem imóvel é justamente a locação e compra e venda dos bens imóveis que possui. Ausência de viabilidade jurídica para concessão da ordem pretendida, devendo a sentença ser mantida por seus próprios fundamentos. Outrossim, importante mencionar que o precedente do STF citado pela agravante (RE 796376 / SC) trata de matéria diversa daquela debatida nos presente autos. Manutenção da sentença de rigor. Nega-se provimento ao recurso.  (TJSP;  Apelação Cível 1046593-13.2020.8.26.0053; Relator (a): Beatriz Braga; Órgão Julgador: 18ª Câmara de Direito Público; Foro Central - Fazenda Pública/Acidentes - 7ª Vara de Fazenda Pública; Data do Julgamento: 26/01/2021; Data de Registro: 26/01/2021)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3A6E2BC-DC25-39B0-5EF8-7153C4207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1" y="970061"/>
            <a:ext cx="11457902" cy="646432"/>
          </a:xfrm>
        </p:spPr>
        <p:txBody>
          <a:bodyPr>
            <a:normAutofit/>
          </a:bodyPr>
          <a:lstStyle/>
          <a:p>
            <a:r>
              <a:rPr lang="pt-BR" sz="3600" b="1" dirty="0"/>
              <a:t>ITBI – Fundos de Investimentos Imobiliários</a:t>
            </a:r>
            <a:endParaRPr lang="pt-BR" sz="3600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818521E7-080B-5ED6-F5E1-48628AA31FC6}"/>
              </a:ext>
            </a:extLst>
          </p:cNvPr>
          <p:cNvSpPr txBox="1">
            <a:spLocks/>
          </p:cNvSpPr>
          <p:nvPr/>
        </p:nvSpPr>
        <p:spPr>
          <a:xfrm>
            <a:off x="168968" y="4994681"/>
            <a:ext cx="11753019" cy="1376302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C234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6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1A92881-CE64-39A0-0E0D-5BF55839D47D}"/>
              </a:ext>
            </a:extLst>
          </p:cNvPr>
          <p:cNvSpPr txBox="1"/>
          <p:nvPr/>
        </p:nvSpPr>
        <p:spPr>
          <a:xfrm>
            <a:off x="243510" y="5106913"/>
            <a:ext cx="1167847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/>
              <a:t>Ocorreria o Fato Gerador - </a:t>
            </a:r>
            <a:r>
              <a:rPr lang="pt-BR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imóveis integrantes do patrimônio dos FI são mantidos sob propriedade fiduciária da instituição administradora;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/>
              <a:t>Fundos Exclusivos?</a:t>
            </a:r>
            <a:endParaRPr lang="pt-BR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000" dirty="0"/>
              <a:t>Entretanto com a Subscrição de cotas – deveria ser alcançado pela imunidade</a:t>
            </a:r>
          </a:p>
        </p:txBody>
      </p:sp>
    </p:spTree>
    <p:extLst>
      <p:ext uri="{BB962C8B-B14F-4D97-AF65-F5344CB8AC3E}">
        <p14:creationId xmlns:p14="http://schemas.microsoft.com/office/powerpoint/2010/main" val="1885991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 txBox="1">
            <a:spLocks/>
          </p:cNvSpPr>
          <p:nvPr/>
        </p:nvSpPr>
        <p:spPr>
          <a:xfrm>
            <a:off x="174424" y="1766703"/>
            <a:ext cx="11822106" cy="4425375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C234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2000" dirty="0"/>
              <a:t>Nos caso dos fundos de pensão o patrimônio já era de afetação e pertencia aos planos de benefícios – LC 109/2001– eles possuíam um CNPB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2000" dirty="0"/>
              <a:t>Cada plano de benefícios já possuía uma patrimônio própria que lhe pertencia e mesmo na hipótese de segregação virtual dos ativos eles possuíam uma cota parte dos imóveis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2000" dirty="0"/>
              <a:t>Obrigatoriedade de </a:t>
            </a:r>
            <a:r>
              <a:rPr lang="pt-BR" sz="2000" dirty="0" err="1"/>
              <a:t>alinenação</a:t>
            </a:r>
            <a:r>
              <a:rPr lang="pt-BR" sz="2000" dirty="0"/>
              <a:t> da carteira de </a:t>
            </a:r>
            <a:r>
              <a:rPr lang="pt-BR" sz="2000" dirty="0" err="1"/>
              <a:t>imoveis</a:t>
            </a:r>
            <a:r>
              <a:rPr lang="pt-BR" sz="2000" dirty="0"/>
              <a:t> em 12 anos (05/2030) sendo permitida a constituição de FII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2000" dirty="0"/>
              <a:t>Com a mudança da legislação os planos passam a ter CNPJ, para fins de maior garantia da não contaminação entre planos de benefícios, inclusive os </a:t>
            </a:r>
            <a:r>
              <a:rPr lang="pt-BR" sz="2000" dirty="0" err="1"/>
              <a:t>CNPB’s</a:t>
            </a:r>
            <a:r>
              <a:rPr lang="pt-BR" sz="2000" dirty="0"/>
              <a:t> continuam a existir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pt-BR" sz="20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2000" dirty="0"/>
              <a:t>Não ocorre nem mesmo Fato Gerador - </a:t>
            </a:r>
            <a:r>
              <a:rPr lang="pt-BR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transmissão, a qualquer título, de direitos reais sobre imóveis, exceto os direitos reais de garantia;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pt-BR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Inexiste a troca de transmissão de direitos reais sobre os imóveis – típico caso de não incidência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pt-BR" sz="200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3A6E2BC-DC25-39B0-5EF8-7153C4207F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091" y="970061"/>
            <a:ext cx="11457902" cy="646432"/>
          </a:xfrm>
        </p:spPr>
        <p:txBody>
          <a:bodyPr>
            <a:normAutofit/>
          </a:bodyPr>
          <a:lstStyle/>
          <a:p>
            <a:r>
              <a:rPr lang="pt-BR" sz="3600" b="1" dirty="0"/>
              <a:t>ITBI – Plano de Benefícios dos Fundos de Pensão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914296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 txBox="1">
            <a:spLocks/>
          </p:cNvSpPr>
          <p:nvPr/>
        </p:nvSpPr>
        <p:spPr>
          <a:xfrm>
            <a:off x="1818861" y="2949262"/>
            <a:ext cx="8666922" cy="2194237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0C234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903343" y="3043899"/>
            <a:ext cx="837868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MUITO OBRIGADO!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pPr algn="r"/>
            <a:r>
              <a:rPr lang="pt-BR" sz="1600" dirty="0"/>
              <a:t>Fábio Junqueira de Carvalho</a:t>
            </a:r>
          </a:p>
          <a:p>
            <a:pPr algn="r"/>
            <a:r>
              <a:rPr lang="pt-BR" sz="1600" dirty="0">
                <a:hlinkClick r:id="rId2"/>
              </a:rPr>
              <a:t>fabio@jcmconsultores.com.br</a:t>
            </a:r>
            <a:endParaRPr lang="pt-BR" sz="1600" dirty="0"/>
          </a:p>
          <a:p>
            <a:pPr algn="r"/>
            <a:r>
              <a:rPr lang="pt-BR" sz="1600" dirty="0"/>
              <a:t>(31) 99296-2410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2014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879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do Office</vt:lpstr>
      <vt:lpstr>ITBI NAS OPERAÇÕES DE ENTES SEM PERSONALIDADE JURÍDICA</vt:lpstr>
      <vt:lpstr>Entes Despersonalizados</vt:lpstr>
      <vt:lpstr>Entes Despersonalizados</vt:lpstr>
      <vt:lpstr>ITBI – Imunidade </vt:lpstr>
      <vt:lpstr>ITBI – Fundos de Investimentos Imobiliários</vt:lpstr>
      <vt:lpstr>ITBI – Plano de Benefícios dos Fundos de Pensão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20</cp:revision>
  <dcterms:created xsi:type="dcterms:W3CDTF">2022-11-18T18:20:41Z</dcterms:created>
  <dcterms:modified xsi:type="dcterms:W3CDTF">2022-12-07T11:45:07Z</dcterms:modified>
</cp:coreProperties>
</file>