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63" r:id="rId6"/>
    <p:sldId id="267" r:id="rId7"/>
    <p:sldId id="265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342"/>
    <a:srgbClr val="0B233F"/>
    <a:srgbClr val="D0A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CB5E9E-5012-0EE1-2798-4673F9DFB3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solidFill>
            <a:schemeClr val="bg1">
              <a:alpha val="47000"/>
            </a:schemeClr>
          </a:solidFill>
        </p:spPr>
        <p:txBody>
          <a:bodyPr anchor="b"/>
          <a:lstStyle>
            <a:lvl1pPr algn="ctr">
              <a:defRPr sz="6000"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1633A5C-2ED7-F24E-B940-CDE0C455A4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solidFill>
            <a:schemeClr val="bg1">
              <a:alpha val="49000"/>
            </a:schemeClr>
          </a:solidFill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1CA8E0A-BBBE-ED7D-2ABA-D3E5EF124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892F5CA-113D-7460-F203-A165BB282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D67A33-DD1A-7DFD-A633-733E634A9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7386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EAAA2B-5609-DC53-3642-B0E14B058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FB11D44-EF41-D28E-3F68-F0F062CF10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4AB3CD6-B193-ACC4-17DD-1A836E977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6E77051-19EF-ED79-A8AE-607566949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B7F2141-BDED-10B7-640B-022DDE8D4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9449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E3A0E7A-4631-D669-596D-C05B419AC9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C8EE6E0-92FB-E524-2C7D-10DAB64A54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CC3E123-2EC7-60C3-4A73-A24549BB1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FC4B891-71B0-29EA-8FEA-D3EE7FE88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472E7FC-E601-9455-8A09-9325FF285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325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8699C6-6167-B96D-F3D1-E2D9F5DC8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>
            <a:lvl1pPr>
              <a:defRPr>
                <a:solidFill>
                  <a:srgbClr val="0B233F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F551148-3B9E-2584-F9B3-135A7F3D5FF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>
              <a:alpha val="7000"/>
            </a:schemeClr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F95C0E7-FF09-72EB-4332-D1E0696D1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2A6B57-AA43-4631-95E9-FB032EF43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5F32F89-74CA-CE09-5F5E-6CB29B300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202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C8F116-B2BC-A486-0906-778006F79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A2DE913-D2E5-F52F-845B-95FC8513B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solidFill>
            <a:schemeClr val="bg1">
              <a:alpha val="18000"/>
            </a:schemeClr>
          </a:solidFill>
        </p:spPr>
        <p:txBody>
          <a:bodyPr/>
          <a:lstStyle>
            <a:lvl1pPr marL="0" indent="0">
              <a:buNone/>
              <a:defRPr sz="2400">
                <a:solidFill>
                  <a:srgbClr val="0C23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C284E4B-2476-CE2C-5D5B-52770AB75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FE8FECE-A252-D22F-B9AB-2CE7F0454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8C55A3C-28BE-F91F-5D4F-9EF769A45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8430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98283A-799D-3223-274E-990E93374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>
            <a:lvl1pPr>
              <a:defRPr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EFEF5CC-E4D5-A79A-3435-837AEE2B38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1B75CC1-321C-46F2-D1B8-2F31DD1EF6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8104CB-EEFA-FB6F-1D8F-63FF2F93D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F150189-76E6-804A-A58D-17C3A5F4E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242C353-D14E-B424-AD59-919347BD5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2948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8E56F9-70ED-764B-A60E-7CD502AF5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088" y="661377"/>
            <a:ext cx="10515600" cy="1325563"/>
          </a:xfr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7001727-529D-7DD8-EF63-1CBF92949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E869AC5-8F8A-5BE4-459E-CD26B47A28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D0BBFE8-D50B-F5E5-380F-26FA4FEC83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30F9F57-9CB9-3ED1-75ED-05B2327C48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8E6E5DF-B7CA-BB69-409D-3F9962E79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0AE13A9-0CBA-EB1C-C4D3-BD14ECD31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5FE3474-0686-8F78-335B-E66B54532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3002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118340-868C-2C34-0C49-BF0993DDE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9CFE7F4-8F6C-7C93-EA5D-65700B57F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F3D936A-693B-5491-0B53-45ACE1DF9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3A97424-DA7A-57F0-439E-D66424AD5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3716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D399CD9-0248-BD48-19E3-DBFD5B923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6D5284F-E431-EC75-38EA-6E90314A5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D9E294A-FF84-7728-64A4-82287D146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241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5F9F54-0B1E-07C2-42C6-0A796A202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9FD64FB-F5EF-7FBF-2DD0-AEBEB8D61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7D8ED09-AA1E-267C-629B-5653A44887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8D459DF-CF82-39F2-9F2C-10B19463C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0C91952-D97B-6D3C-6F0D-CE7DB9B37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F90E08B-F15B-8D83-1BA8-D0AB35A7D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9005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CE4DD7-F45D-0CCC-9C1A-2B5BB6C5B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246B81C-79D7-92D4-8BFD-91811F9D76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524B409-3477-CDFF-0D71-CC6CD74817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21D01DA-BCB4-0F14-8F03-9CECA7EC4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50989F1-9D25-73D7-28CC-34B35F9AF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A3EF11E-E18C-0021-4BFD-5C66863D6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4793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45E10AE-DE31-7BFB-3D98-6E0E01A10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69F0DD0-A071-F5B8-70EA-4D5B0039F3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chemeClr val="bg1">
              <a:alpha val="54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0B94AE-054E-E6E3-B08D-3C524D9E7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D42742E-872B-CD29-F097-B8FB9626B3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742C15F-A720-A04D-F684-267B334B6F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0709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C234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fabio@jcmconsultores.com.b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FEBC8-E457-4652-7443-F902D934C1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ITBI NAS OPERAÇÕES DE ENTES SEM PERSONALIDADE JURÍDICA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94407"/>
            <a:ext cx="9144000" cy="928354"/>
          </a:xfrm>
        </p:spPr>
        <p:txBody>
          <a:bodyPr>
            <a:normAutofit/>
          </a:bodyPr>
          <a:lstStyle/>
          <a:p>
            <a:r>
              <a:rPr lang="pt-BR" sz="4400" b="1" i="1" dirty="0">
                <a:solidFill>
                  <a:srgbClr val="0C2342"/>
                </a:solidFill>
                <a:latin typeface="+mj-lt"/>
                <a:ea typeface="+mj-ea"/>
                <a:cs typeface="+mj-cs"/>
              </a:rPr>
              <a:t>Fábio Junqueira de Carvalho</a:t>
            </a:r>
          </a:p>
        </p:txBody>
      </p:sp>
    </p:spTree>
    <p:extLst>
      <p:ext uri="{BB962C8B-B14F-4D97-AF65-F5344CB8AC3E}">
        <p14:creationId xmlns:p14="http://schemas.microsoft.com/office/powerpoint/2010/main" val="262904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FEBC8-E457-4652-7443-F902D934C1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6266" y="1092916"/>
            <a:ext cx="11396938" cy="566919"/>
          </a:xfrm>
        </p:spPr>
        <p:txBody>
          <a:bodyPr>
            <a:normAutofit fontScale="90000"/>
          </a:bodyPr>
          <a:lstStyle/>
          <a:p>
            <a:r>
              <a:rPr lang="pt-BR" sz="4000" b="1" dirty="0"/>
              <a:t>Entes Despersonalizados</a:t>
            </a:r>
            <a:endParaRPr lang="pt-BR" sz="40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233570" y="1818861"/>
            <a:ext cx="11489633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2000" dirty="0"/>
              <a:t>Os entes despersonalizados – aqueles que, embora não sejam dotados de personalidade jurídica, podem ter direitos, deveres e participar ativamente do cenário social, econômico e jurídico, na condição de sujeitos das mais variadas relações.</a:t>
            </a:r>
          </a:p>
          <a:p>
            <a:pPr algn="just"/>
            <a:endParaRPr lang="pt-BR" sz="2000" dirty="0"/>
          </a:p>
          <a:p>
            <a:pPr marL="342900" indent="-342900" algn="just">
              <a:buFont typeface="+mj-lt"/>
              <a:buAutoNum type="arabicPeriod"/>
            </a:pPr>
            <a:r>
              <a:rPr lang="pt-BR" sz="2000" b="1" dirty="0"/>
              <a:t>condomínios edifícios,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sz="2000" b="1" dirty="0"/>
              <a:t>consórcio;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sz="2000" b="1" dirty="0"/>
              <a:t>fundos de investimento;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sz="2000" b="1" dirty="0"/>
              <a:t>Plano de benefícios Previdenciários (EFPC)*</a:t>
            </a:r>
            <a:r>
              <a:rPr lang="pt-BR" sz="2000" dirty="0"/>
              <a:t>.</a:t>
            </a:r>
          </a:p>
          <a:p>
            <a:pPr algn="just"/>
            <a:r>
              <a:rPr lang="pt-BR" sz="2000" dirty="0"/>
              <a:t>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2000" dirty="0"/>
              <a:t>Os </a:t>
            </a:r>
            <a:r>
              <a:rPr lang="pt-BR" sz="2000" b="1" dirty="0"/>
              <a:t>fundos de investimento</a:t>
            </a:r>
            <a:r>
              <a:rPr lang="pt-BR" sz="2000" dirty="0"/>
              <a:t>, por exemplo, apesar de serem entes despersonalizados, podem figurar como parte em contratos e em outros atos jurídicos, de modo a refletir os efeitos da pessoa jurídica que os administra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2000" dirty="0"/>
              <a:t>Planos de benefícios de EFPC – contexto – Venda da carteira Imobiliária (05/2030) . 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05965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45AFEBC8-E457-4652-7443-F902D934C149}"/>
              </a:ext>
            </a:extLst>
          </p:cNvPr>
          <p:cNvSpPr txBox="1">
            <a:spLocks/>
          </p:cNvSpPr>
          <p:nvPr/>
        </p:nvSpPr>
        <p:spPr>
          <a:xfrm>
            <a:off x="550921" y="1761606"/>
            <a:ext cx="10267822" cy="4813129"/>
          </a:xfrm>
          <a:prstGeom prst="rect">
            <a:avLst/>
          </a:prstGeom>
          <a:solidFill>
            <a:schemeClr val="bg1">
              <a:alpha val="47000"/>
            </a:schemeClr>
          </a:solidFill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0C234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pt-BR" sz="24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685075" y="1761606"/>
            <a:ext cx="1006906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2400" dirty="0"/>
              <a:t>apesar de não cumprirem os requisitos de personalidade jurídica impostos pelo ordenamento, no plano fático, estes entes figuram como extensão das pessoas jurídicas administradoras.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t-BR" sz="24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2400" dirty="0"/>
              <a:t>constituem uma comunhão de interesses ou um conjunto de direitos e obrigações, de pessoas e de bens sem personalidade jurídica e com capacidade processual, mediante representação (CPC, art. 75)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t-BR" sz="24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2400" dirty="0"/>
              <a:t>É possível afirmar que os entes despersonalizados limitam sua capacidade à atividades estritamente relacionadas à sua natureza e finalidade.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t-BR" sz="24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2400" dirty="0"/>
              <a:t>o CNPJ serve para identificar os contribuintes que, na sua atividade, vinculam-se a fatos geradores típicos de pessoas jurídicas.</a:t>
            </a:r>
          </a:p>
          <a:p>
            <a:endParaRPr lang="pt-BR" dirty="0"/>
          </a:p>
          <a:p>
            <a:endParaRPr lang="pt-BR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EA8C723-52A9-E532-9555-A4108E0204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6266" y="1092916"/>
            <a:ext cx="11396938" cy="566919"/>
          </a:xfrm>
        </p:spPr>
        <p:txBody>
          <a:bodyPr>
            <a:normAutofit fontScale="90000"/>
          </a:bodyPr>
          <a:lstStyle/>
          <a:p>
            <a:r>
              <a:rPr lang="pt-BR" sz="4000" b="1" dirty="0"/>
              <a:t>Entes Despersonalizados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475277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45AFEBC8-E457-4652-7443-F902D934C149}"/>
              </a:ext>
            </a:extLst>
          </p:cNvPr>
          <p:cNvSpPr txBox="1">
            <a:spLocks/>
          </p:cNvSpPr>
          <p:nvPr/>
        </p:nvSpPr>
        <p:spPr>
          <a:xfrm>
            <a:off x="-59635" y="1616493"/>
            <a:ext cx="12155557" cy="5047694"/>
          </a:xfrm>
          <a:prstGeom prst="rect">
            <a:avLst/>
          </a:prstGeom>
          <a:solidFill>
            <a:schemeClr val="bg1">
              <a:alpha val="47000"/>
            </a:schemeClr>
          </a:solidFill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0C234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pt-BR" sz="24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417444" y="1900695"/>
            <a:ext cx="10903226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2000" dirty="0"/>
              <a:t>Recurso Extraordinário n.º 796.376 (Tema n.º 796) – Repercussão Geral – </a:t>
            </a:r>
            <a:r>
              <a:rPr lang="pt-BR" sz="2000" b="1" dirty="0"/>
              <a:t>“A imunidade em relação ao ITBI, prevista no inciso I do § 2º do art. 156 da Constituição Federal, não alcança o valor dos bens que exceder o limite do capital social a ser integralizado".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t-BR" sz="20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2000" dirty="0"/>
              <a:t>Porém a questão da </a:t>
            </a:r>
            <a:r>
              <a:rPr lang="pt-BR" sz="2000" b="1" dirty="0"/>
              <a:t>“atividade preponderante” abrange apenas as transmissões de bens decorrentes de fusão, incorporação, cisão ou extinção</a:t>
            </a:r>
            <a:r>
              <a:rPr lang="pt-BR" sz="2000" dirty="0"/>
              <a:t>, de modo que a exceção à imunidade não se aplica às transferências decorrentes de “realização do capital”. Ou seja, a integralização de capital de uma pessoa jurídica com entrega de bens é imune ao ITBI, tenha ela atividade preponderantemente imobiliária ou não.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t-BR" sz="20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1600" dirty="0" err="1"/>
              <a:t>Art</a:t>
            </a:r>
            <a:r>
              <a:rPr lang="pt-BR" sz="1600" dirty="0"/>
              <a:t> 156 I - não incide sobre a transmissão de bens ou direitos incorporados ao patrimônio de pessoa jurídica em realização de capital, nem sobre a transmissão de bens ou direitos decorrente de fusão, incorporação, cisão ou extinção de pessoa jurídica, salvo se, nesses casos, a atividade preponderante do adquirente for a compra e venda desses bens ou direitos, locação de bens imóveis ou arrendamento mercantil;</a:t>
            </a:r>
          </a:p>
          <a:p>
            <a:pPr algn="just"/>
            <a:endParaRPr lang="pt-BR" sz="20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2000" dirty="0"/>
              <a:t>E os entes despersonificados? Qual o tratamento?</a:t>
            </a:r>
          </a:p>
          <a:p>
            <a:pPr algn="just"/>
            <a:endParaRPr lang="pt-BR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97D2E0F-F29B-ABD8-5AF1-9E34629628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91" y="970061"/>
            <a:ext cx="11457902" cy="646432"/>
          </a:xfrm>
        </p:spPr>
        <p:txBody>
          <a:bodyPr>
            <a:normAutofit/>
          </a:bodyPr>
          <a:lstStyle/>
          <a:p>
            <a:r>
              <a:rPr lang="pt-BR" sz="3600" b="1" dirty="0"/>
              <a:t>ITBI – Imunidade 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30622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45AFEBC8-E457-4652-7443-F902D934C149}"/>
              </a:ext>
            </a:extLst>
          </p:cNvPr>
          <p:cNvSpPr txBox="1">
            <a:spLocks/>
          </p:cNvSpPr>
          <p:nvPr/>
        </p:nvSpPr>
        <p:spPr>
          <a:xfrm>
            <a:off x="174424" y="1766704"/>
            <a:ext cx="11822106" cy="3077766"/>
          </a:xfrm>
          <a:prstGeom prst="rect">
            <a:avLst/>
          </a:prstGeom>
          <a:solidFill>
            <a:schemeClr val="bg1">
              <a:alpha val="47000"/>
            </a:schemeClr>
          </a:solidFill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0C234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pt-BR" sz="24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243510" y="1771795"/>
            <a:ext cx="117530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 Mandado de Segurança. ITBI. Integralização de capital. </a:t>
            </a:r>
            <a:r>
              <a:rPr lang="pt-BR" b="1" dirty="0"/>
              <a:t>Controvérsia relacionada ao reconhecimento da imunidade tributária da impetrante em relação à cobrança de ITBI lançado sobre integralização de capital social de pessoa jurídica (fundo de investimento). A imunidade constitucional do art. 156, §2º, I, da CF não é aplicável a contribuintes cuja atividade preponderante seja a compra e venda ou locação de bens imóveis. </a:t>
            </a:r>
            <a:r>
              <a:rPr lang="pt-BR" dirty="0"/>
              <a:t>Admissão da recorrente no sentido de que a atividade principal do Fundo para o qual fora integralizado capital social mediante bem imóvel é justamente a locação e compra e venda dos bens imóveis que possui. Ausência de viabilidade jurídica para concessão da ordem pretendida, devendo a sentença ser mantida por seus próprios fundamentos. Outrossim, importante mencionar que o precedente do STF citado pela agravante (RE 796376 / SC) trata de matéria diversa daquela debatida nos presente autos. Manutenção da sentença de rigor. Nega-se provimento ao recurso.  (TJSP;  Apelação Cível 1046593-13.2020.8.26.0053; Relator (a): Beatriz Braga; Órgão Julgador: 18ª Câmara de Direito Público; Foro Central - Fazenda Pública/Acidentes - 7ª Vara de Fazenda Pública; Data do Julgamento: 26/01/2021; Data de Registro: 26/01/2021)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3A6E2BC-DC25-39B0-5EF8-7153C4207F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91" y="970061"/>
            <a:ext cx="11457902" cy="646432"/>
          </a:xfrm>
        </p:spPr>
        <p:txBody>
          <a:bodyPr>
            <a:normAutofit/>
          </a:bodyPr>
          <a:lstStyle/>
          <a:p>
            <a:r>
              <a:rPr lang="pt-BR" sz="3600" b="1" dirty="0"/>
              <a:t>ITBI – Fundos de Investimentos Imobiliários</a:t>
            </a:r>
            <a:endParaRPr lang="pt-BR" sz="3600" dirty="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818521E7-080B-5ED6-F5E1-48628AA31FC6}"/>
              </a:ext>
            </a:extLst>
          </p:cNvPr>
          <p:cNvSpPr txBox="1">
            <a:spLocks/>
          </p:cNvSpPr>
          <p:nvPr/>
        </p:nvSpPr>
        <p:spPr>
          <a:xfrm>
            <a:off x="168968" y="4994681"/>
            <a:ext cx="11753019" cy="1376302"/>
          </a:xfrm>
          <a:prstGeom prst="rect">
            <a:avLst/>
          </a:prstGeom>
          <a:solidFill>
            <a:schemeClr val="bg1">
              <a:alpha val="47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0C234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36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1A92881-CE64-39A0-0E0D-5BF55839D47D}"/>
              </a:ext>
            </a:extLst>
          </p:cNvPr>
          <p:cNvSpPr txBox="1"/>
          <p:nvPr/>
        </p:nvSpPr>
        <p:spPr>
          <a:xfrm>
            <a:off x="243510" y="5106913"/>
            <a:ext cx="1167847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000" dirty="0"/>
              <a:t>Ocorreria o Fato Gerador - </a:t>
            </a:r>
            <a:r>
              <a:rPr lang="pt-BR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imóveis integrantes do patrimônio dos FI são mantidos sob propriedade fiduciária da instituição administradora;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000" dirty="0"/>
              <a:t>Fundos Exclusivos?</a:t>
            </a:r>
            <a:endParaRPr lang="pt-BR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000" dirty="0"/>
              <a:t>Entretanto com a Subscrição de cotas – deveria ser alcançado pela imunidade</a:t>
            </a:r>
          </a:p>
        </p:txBody>
      </p:sp>
    </p:spTree>
    <p:extLst>
      <p:ext uri="{BB962C8B-B14F-4D97-AF65-F5344CB8AC3E}">
        <p14:creationId xmlns:p14="http://schemas.microsoft.com/office/powerpoint/2010/main" val="1885991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45AFEBC8-E457-4652-7443-F902D934C149}"/>
              </a:ext>
            </a:extLst>
          </p:cNvPr>
          <p:cNvSpPr txBox="1">
            <a:spLocks/>
          </p:cNvSpPr>
          <p:nvPr/>
        </p:nvSpPr>
        <p:spPr>
          <a:xfrm>
            <a:off x="174424" y="1766703"/>
            <a:ext cx="11822106" cy="4425375"/>
          </a:xfrm>
          <a:prstGeom prst="rect">
            <a:avLst/>
          </a:prstGeom>
          <a:solidFill>
            <a:schemeClr val="bg1">
              <a:alpha val="47000"/>
            </a:schemeClr>
          </a:solidFill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0C234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pt-BR" sz="2000" dirty="0"/>
              <a:t>Nos caso dos fundos de pensão o patrimônio já era de afetação e pertencia aos planos de benefícios – LC 109/2001– eles possuíam um CNPB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pt-BR" sz="2000" dirty="0"/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pt-BR" sz="2000" dirty="0"/>
              <a:t>Cada plano de benefícios já possuía uma patrimônio própria que lhe pertencia e mesmo na hipótese de segregação virtual dos ativos eles possuíam uma cota parte dos imóveis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pt-BR" sz="2000" dirty="0"/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pt-BR" sz="2000" dirty="0"/>
              <a:t>Obrigatoriedade de </a:t>
            </a:r>
            <a:r>
              <a:rPr lang="pt-BR" sz="2000" dirty="0" err="1"/>
              <a:t>alinenação</a:t>
            </a:r>
            <a:r>
              <a:rPr lang="pt-BR" sz="2000" dirty="0"/>
              <a:t> da carteira de </a:t>
            </a:r>
            <a:r>
              <a:rPr lang="pt-BR" sz="2000" dirty="0" err="1"/>
              <a:t>imoveis</a:t>
            </a:r>
            <a:r>
              <a:rPr lang="pt-BR" sz="2000" dirty="0"/>
              <a:t> em 12 anos (05/2030) sendo permitida a constituição de FII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pt-BR" sz="2000" dirty="0"/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pt-BR" sz="2000" dirty="0"/>
              <a:t>Com a mudança da legislação os planos passam a ter CNPJ, para fins de maior garantia da não contaminação entre planos de benefícios, inclusive os </a:t>
            </a:r>
            <a:r>
              <a:rPr lang="pt-BR" sz="2000" dirty="0" err="1"/>
              <a:t>CNPB’s</a:t>
            </a:r>
            <a:r>
              <a:rPr lang="pt-BR" sz="2000" dirty="0"/>
              <a:t> continuam a existir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pt-BR" sz="2000" dirty="0"/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pt-BR" sz="2000" dirty="0"/>
              <a:t>Não ocorre nem mesmo Fato Gerador - </a:t>
            </a:r>
            <a:r>
              <a:rPr lang="pt-BR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transmissão, a qualquer título, de direitos reais sobre imóveis, exceto os direitos reais de garantia;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pt-BR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Inexiste a troca de transmissão de direitos reais sobre os imóveis – típico caso de não incidência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pt-BR" sz="2000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3A6E2BC-DC25-39B0-5EF8-7153C4207F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91" y="970061"/>
            <a:ext cx="11457902" cy="646432"/>
          </a:xfrm>
        </p:spPr>
        <p:txBody>
          <a:bodyPr>
            <a:normAutofit/>
          </a:bodyPr>
          <a:lstStyle/>
          <a:p>
            <a:r>
              <a:rPr lang="pt-BR" sz="3600" b="1" dirty="0"/>
              <a:t>ITBI – Plano de Benefícios dos Fundos de Pensão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914296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45AFEBC8-E457-4652-7443-F902D934C149}"/>
              </a:ext>
            </a:extLst>
          </p:cNvPr>
          <p:cNvSpPr txBox="1">
            <a:spLocks/>
          </p:cNvSpPr>
          <p:nvPr/>
        </p:nvSpPr>
        <p:spPr>
          <a:xfrm>
            <a:off x="1818861" y="2949262"/>
            <a:ext cx="8666922" cy="2194237"/>
          </a:xfrm>
          <a:prstGeom prst="rect">
            <a:avLst/>
          </a:prstGeom>
          <a:solidFill>
            <a:schemeClr val="bg1">
              <a:alpha val="47000"/>
            </a:schemeClr>
          </a:solidFill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0C234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pt-BR" sz="24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1903343" y="3043899"/>
            <a:ext cx="8378687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/>
              <a:t>MUITO OBRIGADO!</a:t>
            </a:r>
          </a:p>
          <a:p>
            <a:endParaRPr lang="pt-BR" sz="1600" dirty="0"/>
          </a:p>
          <a:p>
            <a:endParaRPr lang="pt-BR" sz="1600" dirty="0"/>
          </a:p>
          <a:p>
            <a:endParaRPr lang="pt-BR" sz="1600" dirty="0"/>
          </a:p>
          <a:p>
            <a:pPr algn="r"/>
            <a:r>
              <a:rPr lang="pt-BR" sz="1600" dirty="0"/>
              <a:t>Fábio Junqueira de Carvalho</a:t>
            </a:r>
          </a:p>
          <a:p>
            <a:pPr algn="r"/>
            <a:r>
              <a:rPr lang="pt-BR" sz="1600" dirty="0">
                <a:hlinkClick r:id="rId2"/>
              </a:rPr>
              <a:t>fabio@jcmconsultores.com.br</a:t>
            </a:r>
            <a:endParaRPr lang="pt-BR" sz="1600" dirty="0"/>
          </a:p>
          <a:p>
            <a:pPr algn="r"/>
            <a:r>
              <a:rPr lang="pt-BR" sz="1600" dirty="0"/>
              <a:t>(31) 99296-2410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20144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1008</TotalTime>
  <Words>879</Words>
  <Application>Microsoft Office PowerPoint</Application>
  <PresentationFormat>Widescreen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Tema do Office</vt:lpstr>
      <vt:lpstr>ITBI NAS OPERAÇÕES DE ENTES SEM PERSONALIDADE JURÍDICA</vt:lpstr>
      <vt:lpstr>Entes Despersonalizados</vt:lpstr>
      <vt:lpstr>Entes Despersonalizados</vt:lpstr>
      <vt:lpstr>ITBI – Imunidade </vt:lpstr>
      <vt:lpstr>ITBI – Fundos de Investimentos Imobiliários</vt:lpstr>
      <vt:lpstr>ITBI – Plano de Benefícios dos Fundos de Pensão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Caca de Oliveira</dc:creator>
  <cp:lastModifiedBy>Congresso IBET</cp:lastModifiedBy>
  <cp:revision>20</cp:revision>
  <dcterms:created xsi:type="dcterms:W3CDTF">2022-11-18T18:20:41Z</dcterms:created>
  <dcterms:modified xsi:type="dcterms:W3CDTF">2022-12-07T11:45:07Z</dcterms:modified>
</cp:coreProperties>
</file>