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72" r:id="rId6"/>
    <p:sldId id="257" r:id="rId7"/>
    <p:sldId id="258" r:id="rId8"/>
    <p:sldId id="273" r:id="rId9"/>
    <p:sldId id="260" r:id="rId10"/>
    <p:sldId id="261" r:id="rId11"/>
    <p:sldId id="262" r:id="rId12"/>
    <p:sldId id="275" r:id="rId13"/>
    <p:sldId id="263" r:id="rId14"/>
    <p:sldId id="264" r:id="rId15"/>
    <p:sldId id="265" r:id="rId16"/>
    <p:sldId id="266" r:id="rId17"/>
    <p:sldId id="267" r:id="rId18"/>
    <p:sldId id="276" r:id="rId19"/>
    <p:sldId id="277" r:id="rId20"/>
    <p:sldId id="268" r:id="rId21"/>
    <p:sldId id="269" r:id="rId2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9B9DB4-37B9-0E61-BF34-4E7A00D6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E12F-A1AA-445D-B1AF-C9927BD149AD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3A379-73BC-C117-22C7-BBD54E27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1399B1-C70B-193A-1666-983AB60C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563F-069C-4EFE-BF30-BF49CD918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2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11FCEF-7F61-98B6-B02E-C80B0F6C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FC38-BB90-4431-AF3E-6AA36F106CCE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352BA-429E-D88A-B8E2-370B5EDE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91B07B-6575-223E-F69F-C2E6D30E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3A5E-32EB-4F36-97E9-076F4214DF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76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9EDA91-8F20-E23E-C4DC-B684D9C1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E0CD-8A2A-461F-8B68-6C30138A6BCA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611337-94F4-28A7-DECF-B2B0E909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643BC9-9AC7-8E90-7270-E453C6BE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9C11-1DF2-4388-AC96-DFFF7A26AD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32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A0EFE-84E6-1142-9C4C-0BEF71BB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A617-B9CE-4FBC-B3BF-C9B290056B9E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60B861-65EE-A75E-A00B-F3BE9BD9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99CDFA-E2DD-CF50-5847-2FAFC049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FBC9-9778-4AA1-9491-B862810525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4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50947A-909A-8F9B-0DF9-B9B01CE1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EE43-6AB7-4AD5-A323-4F7D9C40D6D5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256093-A0F1-A792-89F1-01663334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D3FFA-80F6-2225-42D4-3AD15FEA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B2A-98E5-49B3-9E99-32F1A8D565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32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36B943-F884-6D2C-1A17-47C76A8D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B22F-96BB-4512-8D48-847EE4E415CB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6FC97C-56BE-5C07-3AA3-B18AC4BA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B4F2D6-652C-ECC6-BE07-F72DA186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07F1-0ACF-4785-9297-7286751413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86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27A039-157D-FDF4-F6D8-290A4A95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7ECE-9D11-408A-AD2B-1859A5EEF57D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AC1FC8-B20F-F454-9DE9-FA43AC28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9E40FE-65C4-33FA-2BA3-5E63BB0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1232-B03F-44EB-B4A9-F00A29B7D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DDAC633-DE72-E444-5858-A6FFE4A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7DD7-88C4-4DCD-B385-88DE58EB26B3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53704EC-00CB-53D1-DA43-EB895C72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9C766C3-F051-DB90-575E-E89A9279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6C24-BA55-40B5-AC8A-E06B4605C5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81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5D1979C-9ACD-A9CB-4D0F-73AA287D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7B94-1556-4C1D-9322-A56279192DCA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87DFACA-2FCE-505B-FDBB-D8048DD5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76C00D9-8F69-24D3-3DA3-186B0D5D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CD3A-F354-400D-93D8-9421A0648B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6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B8185CF-005E-DFA8-B8AD-1E2A278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1496-4D85-406E-926A-FF302D1C9B77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9FF7DDD-5849-C4B7-504A-8FB6CCFF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66E2BEB-D566-DA4C-B56C-8C8B7013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FD70-5758-4609-99BD-D29D561E91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66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75C2242-CA03-1D3F-44A5-617D11D1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A331-B140-476A-B482-B1AB5ABC63BF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F62C20B-E9EA-7A7D-280E-23E44D2D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072BAB-2158-342F-4AD3-C68525F2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3AF8-9072-434F-9D66-5F29EF6659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01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F0A0385-5CD3-92AB-5167-86B4A2A8F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10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43AF287-2A8E-495B-0FEF-D3ABA82D0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E4FFDF-79FE-C59F-ECD8-FFAE02B24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280182-7154-437E-B50A-9A00045C1353}" type="datetimeFigureOut">
              <a:rPr lang="pt-BR"/>
              <a:pPr>
                <a:defRPr/>
              </a:pPr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B4D94E-79E4-E02B-CE96-E1E31D85A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A0DBE2-7B1A-CE93-0D84-EE399511C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AFEBB-DFAB-4543-9A9F-14025A7CD5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06" r:id="rId3"/>
    <p:sldLayoutId id="2147483714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0A482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865A1-F477-C7D0-3102-ECD772FD0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5200"/>
            <a:ext cx="9144000" cy="2130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Não incidência do ICMS sobre a parcela relativa à TUSD e TUST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AAF7E4-F00B-9666-704F-9C14DCAE1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163"/>
            <a:ext cx="9144000" cy="1655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/>
              <a:t>Fernanda Mara </a:t>
            </a:r>
            <a:r>
              <a:rPr lang="pt-BR" sz="3600" b="1" i="1" dirty="0" err="1"/>
              <a:t>Pacobahyba</a:t>
            </a:r>
            <a:endParaRPr lang="pt-BR" sz="3600" b="1" i="1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/>
              <a:t>Doutora em Direito Tributário PUC-SP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/>
              <a:t>Secretária da Fazenda do Estado do Ceará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>
            <a:extLst>
              <a:ext uri="{FF2B5EF4-FFF2-40B4-BE49-F238E27FC236}">
                <a16:creationId xmlns:a16="http://schemas.microsoft.com/office/drawing/2014/main" id="{62BB9F9E-0106-45FC-D3D7-D148D43F9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2530" name="Espaço Reservado para Conteúdo 2">
            <a:extLst>
              <a:ext uri="{FF2B5EF4-FFF2-40B4-BE49-F238E27FC236}">
                <a16:creationId xmlns:a16="http://schemas.microsoft.com/office/drawing/2014/main" id="{30342FF2-4FEC-A9F8-111D-BFD0E88148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2531" name="Picture 4" descr="Dicionário ilustrado da tortura no Brasil | Livre Pensamento">
            <a:extLst>
              <a:ext uri="{FF2B5EF4-FFF2-40B4-BE49-F238E27FC236}">
                <a16:creationId xmlns:a16="http://schemas.microsoft.com/office/drawing/2014/main" id="{3B95EC1A-99B6-7C2E-DC99-F2E00FAF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>
            <a:extLst>
              <a:ext uri="{FF2B5EF4-FFF2-40B4-BE49-F238E27FC236}">
                <a16:creationId xmlns:a16="http://schemas.microsoft.com/office/drawing/2014/main" id="{AA1A4018-22C1-E19B-D22E-4D689EE58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3554" name="Espaço Reservado para Conteúdo 2">
            <a:extLst>
              <a:ext uri="{FF2B5EF4-FFF2-40B4-BE49-F238E27FC236}">
                <a16:creationId xmlns:a16="http://schemas.microsoft.com/office/drawing/2014/main" id="{33ABE355-0C16-52B6-5034-A2FCC966F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9325CE-67A9-6E12-31F1-FCD60480D2BA}"/>
              </a:ext>
            </a:extLst>
          </p:cNvPr>
          <p:cNvSpPr/>
          <p:nvPr/>
        </p:nvSpPr>
        <p:spPr>
          <a:xfrm>
            <a:off x="0" y="0"/>
            <a:ext cx="12192000" cy="7832725"/>
          </a:xfrm>
          <a:prstGeom prst="rect">
            <a:avLst/>
          </a:prstGeom>
          <a:solidFill>
            <a:srgbClr val="D00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F94438-0508-AE42-1F01-91D49705555A}"/>
              </a:ext>
            </a:extLst>
          </p:cNvPr>
          <p:cNvSpPr/>
          <p:nvPr/>
        </p:nvSpPr>
        <p:spPr>
          <a:xfrm>
            <a:off x="3140075" y="1179513"/>
            <a:ext cx="5402263" cy="48720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lain"/>
              <a:defRPr/>
            </a:pPr>
            <a:r>
              <a:rPr lang="pt-BR" sz="5400" b="1" dirty="0"/>
              <a:t>        2         3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23557" name="CaixaDeTexto 5">
            <a:extLst>
              <a:ext uri="{FF2B5EF4-FFF2-40B4-BE49-F238E27FC236}">
                <a16:creationId xmlns:a16="http://schemas.microsoft.com/office/drawing/2014/main" id="{86762DC0-AB95-B27E-E08A-EABB54BC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681038"/>
            <a:ext cx="1179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7200"/>
              <a:t>P</a:t>
            </a:r>
          </a:p>
        </p:txBody>
      </p:sp>
      <p:sp>
        <p:nvSpPr>
          <p:cNvPr id="23558" name="CaixaDeTexto 6">
            <a:extLst>
              <a:ext uri="{FF2B5EF4-FFF2-40B4-BE49-F238E27FC236}">
                <a16:creationId xmlns:a16="http://schemas.microsoft.com/office/drawing/2014/main" id="{0FEDF341-2D83-0736-23FA-87DC4F76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5473700"/>
            <a:ext cx="306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FFFF00"/>
                </a:solidFill>
              </a:rPr>
              <a:t>4     5     6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Conteúdo 2">
            <a:extLst>
              <a:ext uri="{FF2B5EF4-FFF2-40B4-BE49-F238E27FC236}">
                <a16:creationId xmlns:a16="http://schemas.microsoft.com/office/drawing/2014/main" id="{25D8FC9F-D277-4F48-8EB3-D9AEEAFD15F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4578" name="Picture 2" descr="Estranho Encontro: Bonitinha Mas Ordinária">
            <a:extLst>
              <a:ext uri="{FF2B5EF4-FFF2-40B4-BE49-F238E27FC236}">
                <a16:creationId xmlns:a16="http://schemas.microsoft.com/office/drawing/2014/main" id="{57C49D47-3504-35C4-2A0A-BCC0629D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Bonitinha, mas Ordinária – Wikipédia, a enciclopédia livre">
            <a:extLst>
              <a:ext uri="{FF2B5EF4-FFF2-40B4-BE49-F238E27FC236}">
                <a16:creationId xmlns:a16="http://schemas.microsoft.com/office/drawing/2014/main" id="{F0CC0D52-4D69-2AE4-21FE-3C70A6308B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0" y="1825625"/>
            <a:ext cx="4340225" cy="439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>
            <a:extLst>
              <a:ext uri="{FF2B5EF4-FFF2-40B4-BE49-F238E27FC236}">
                <a16:creationId xmlns:a16="http://schemas.microsoft.com/office/drawing/2014/main" id="{59BDC0BC-5D59-A718-56D0-618475190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73088"/>
            <a:ext cx="10515600" cy="1325562"/>
          </a:xfrm>
        </p:spPr>
        <p:txBody>
          <a:bodyPr/>
          <a:lstStyle/>
          <a:p>
            <a:pPr algn="ctr"/>
            <a:r>
              <a:rPr lang="pt-BR" altLang="pt-BR" b="1"/>
              <a:t>ADCT</a:t>
            </a:r>
          </a:p>
        </p:txBody>
      </p:sp>
      <p:sp>
        <p:nvSpPr>
          <p:cNvPr id="25602" name="Espaço Reservado para Conteúdo 2">
            <a:extLst>
              <a:ext uri="{FF2B5EF4-FFF2-40B4-BE49-F238E27FC236}">
                <a16:creationId xmlns:a16="http://schemas.microsoft.com/office/drawing/2014/main" id="{D19CE053-0A1A-5315-44A9-B08E8A6543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81163"/>
            <a:ext cx="10515600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Art. 34. (...)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/>
              <a:t>§9º 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Até que lei complementar disponha sobre a matéria</a:t>
            </a:r>
            <a:r>
              <a:rPr lang="pt-BR" altLang="pt-BR">
                <a:latin typeface="Arial" panose="020B0604020202020204" pitchFamily="34" charset="0"/>
              </a:rPr>
              <a:t>, as empresas distribuidoras de energia elétrica, na condição de contribuintes ou de substitutos tributários, serão as responsáveis, por ocasião da saída do produto de seus estabelecimentos, ainda que destinado a outra unidade da Federação, pelo pagamento do imposto sobre operações relativas à circulação de mercadorias incidente sobre energia elétrica, desde a produção ou importação até a última operação,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calculado o imposto sobre o preço então praticado na operação final</a:t>
            </a:r>
            <a:r>
              <a:rPr lang="pt-BR" altLang="pt-BR">
                <a:latin typeface="Arial" panose="020B0604020202020204" pitchFamily="34" charset="0"/>
              </a:rPr>
              <a:t> e assegurado seu recolhimento ao Estado ou ao Distrito Federal, conforme o local onde deva ocorrer essa operação.</a:t>
            </a:r>
            <a:endParaRPr lang="pt-BR" alt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>
            <a:extLst>
              <a:ext uri="{FF2B5EF4-FFF2-40B4-BE49-F238E27FC236}">
                <a16:creationId xmlns:a16="http://schemas.microsoft.com/office/drawing/2014/main" id="{E9C42F64-594A-5512-6AD9-7E0AA7593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6626" name="Espaço Reservado para Conteúdo 2">
            <a:extLst>
              <a:ext uri="{FF2B5EF4-FFF2-40B4-BE49-F238E27FC236}">
                <a16:creationId xmlns:a16="http://schemas.microsoft.com/office/drawing/2014/main" id="{05F823B5-9251-B977-BDD7-E30FF2FE4A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6627" name="Picture 2" descr="Como fazer caipirinha - TudoGostoso">
            <a:extLst>
              <a:ext uri="{FF2B5EF4-FFF2-40B4-BE49-F238E27FC236}">
                <a16:creationId xmlns:a16="http://schemas.microsoft.com/office/drawing/2014/main" id="{183576CB-8138-04F0-1712-1780A8DD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>
            <a:extLst>
              <a:ext uri="{FF2B5EF4-FFF2-40B4-BE49-F238E27FC236}">
                <a16:creationId xmlns:a16="http://schemas.microsoft.com/office/drawing/2014/main" id="{4318AE12-A28B-3789-F9FF-8B6A740FC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7650" name="Espaço Reservado para Conteúdo 2">
            <a:extLst>
              <a:ext uri="{FF2B5EF4-FFF2-40B4-BE49-F238E27FC236}">
                <a16:creationId xmlns:a16="http://schemas.microsoft.com/office/drawing/2014/main" id="{F0487A4A-1F03-AC2E-5699-518F0F12F1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1" name="Picture 2" descr="Seis motivos para não tomar banho todos os dias">
            <a:extLst>
              <a:ext uri="{FF2B5EF4-FFF2-40B4-BE49-F238E27FC236}">
                <a16:creationId xmlns:a16="http://schemas.microsoft.com/office/drawing/2014/main" id="{E21202F9-2FE2-F612-7170-75AA1D8C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>
            <a:extLst>
              <a:ext uri="{FF2B5EF4-FFF2-40B4-BE49-F238E27FC236}">
                <a16:creationId xmlns:a16="http://schemas.microsoft.com/office/drawing/2014/main" id="{046F0BA8-83FD-2937-0DAD-30B2690B2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8674" name="Espaço Reservado para Conteúdo 2">
            <a:extLst>
              <a:ext uri="{FF2B5EF4-FFF2-40B4-BE49-F238E27FC236}">
                <a16:creationId xmlns:a16="http://schemas.microsoft.com/office/drawing/2014/main" id="{DF9E748F-1810-80AB-8836-0B1CA9F2C3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5" name="Picture 2" descr="História do Forró: origem e características - Toda Matéria">
            <a:extLst>
              <a:ext uri="{FF2B5EF4-FFF2-40B4-BE49-F238E27FC236}">
                <a16:creationId xmlns:a16="http://schemas.microsoft.com/office/drawing/2014/main" id="{8464909D-A03E-1CB1-5C51-E3E500E0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>
            <a:extLst>
              <a:ext uri="{FF2B5EF4-FFF2-40B4-BE49-F238E27FC236}">
                <a16:creationId xmlns:a16="http://schemas.microsoft.com/office/drawing/2014/main" id="{0F6DED23-8E86-34D5-A6B3-170945528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9698" name="Espaço Reservado para Conteúdo 2">
            <a:extLst>
              <a:ext uri="{FF2B5EF4-FFF2-40B4-BE49-F238E27FC236}">
                <a16:creationId xmlns:a16="http://schemas.microsoft.com/office/drawing/2014/main" id="{0AD9BB94-4144-348A-AF83-645CF304D8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991BEE-5852-DC8B-080E-238AF2C89A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600" b="1" dirty="0">
                <a:solidFill>
                  <a:srgbClr val="D000C3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O que temos pra hoje?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>
            <a:extLst>
              <a:ext uri="{FF2B5EF4-FFF2-40B4-BE49-F238E27FC236}">
                <a16:creationId xmlns:a16="http://schemas.microsoft.com/office/drawing/2014/main" id="{5826FAE9-369E-FACE-E740-4D430D5E6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35842" name="Espaço Reservado para Conteúdo 2">
            <a:extLst>
              <a:ext uri="{FF2B5EF4-FFF2-40B4-BE49-F238E27FC236}">
                <a16:creationId xmlns:a16="http://schemas.microsoft.com/office/drawing/2014/main" id="{EE01FCCB-FE77-9EEA-E4C5-F38D8469C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8E781A-FB02-FCC7-02F6-A85CF73FA5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0" b="1" dirty="0">
                <a:solidFill>
                  <a:schemeClr val="tx1"/>
                </a:solidFill>
                <a:cs typeface="APPLE CHANCERY" panose="03020702040506060504" pitchFamily="66" charset="-79"/>
              </a:rPr>
              <a:t>ADI 7195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>
            <a:extLst>
              <a:ext uri="{FF2B5EF4-FFF2-40B4-BE49-F238E27FC236}">
                <a16:creationId xmlns:a16="http://schemas.microsoft.com/office/drawing/2014/main" id="{E70D6385-6C2F-6F0C-45A7-E519B27D6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36866" name="Espaço Reservado para Conteúdo 2">
            <a:extLst>
              <a:ext uri="{FF2B5EF4-FFF2-40B4-BE49-F238E27FC236}">
                <a16:creationId xmlns:a16="http://schemas.microsoft.com/office/drawing/2014/main" id="{AAC5E057-F232-1D41-DC67-B787966AEE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EA9427-14E9-8F9F-34A8-2FE08C38DA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0" b="1" dirty="0">
                <a:solidFill>
                  <a:srgbClr val="00B050"/>
                </a:solidFill>
                <a:cs typeface="APPLE CHANCERY" panose="03020702040506060504" pitchFamily="66" charset="-79"/>
              </a:rPr>
              <a:t>ACORDO </a:t>
            </a:r>
          </a:p>
          <a:p>
            <a:pPr algn="ctr">
              <a:defRPr/>
            </a:pPr>
            <a:r>
              <a:rPr lang="pt-BR" sz="12000" b="1" dirty="0">
                <a:solidFill>
                  <a:srgbClr val="00B050"/>
                </a:solidFill>
                <a:cs typeface="APPLE CHANCERY" panose="03020702040506060504" pitchFamily="66" charset="-79"/>
              </a:rPr>
              <a:t>ADPF 984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6F283-B34F-C078-DAF6-E1A69EAAC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0925"/>
            <a:ext cx="9144000" cy="2130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Memórias de um jabuti</a:t>
            </a:r>
            <a:r>
              <a:rPr lang="pt-BR" b="1" dirty="0"/>
              <a:t>: Não incidência do ICMS sobre a parcela relativa à TUSD e TUST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B08592-0CF1-7C3D-8675-A3046BDB4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163"/>
            <a:ext cx="9144000" cy="1655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/>
              <a:t>Fernanda Mara </a:t>
            </a:r>
            <a:r>
              <a:rPr lang="pt-BR" sz="3600" b="1" i="1" dirty="0" err="1"/>
              <a:t>Pacobahyba</a:t>
            </a:r>
            <a:endParaRPr lang="pt-BR" sz="3600" b="1" i="1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/>
              <a:t>Doutora em Direito Tributário PUC-SP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/>
              <a:t>Secretária da Fazenda do Estado do Ceará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>
            <a:extLst>
              <a:ext uri="{FF2B5EF4-FFF2-40B4-BE49-F238E27FC236}">
                <a16:creationId xmlns:a16="http://schemas.microsoft.com/office/drawing/2014/main" id="{474F7DDF-4711-39D2-7699-8604595D5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3" name="Waldonys2.mp4">
            <a:hlinkClick r:id="" action="ppaction://media"/>
            <a:extLst>
              <a:ext uri="{FF2B5EF4-FFF2-40B4-BE49-F238E27FC236}">
                <a16:creationId xmlns:a16="http://schemas.microsoft.com/office/drawing/2014/main" id="{BC3530F7-90D8-5393-6477-09F0ABB43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>
            <a:extLst>
              <a:ext uri="{FF2B5EF4-FFF2-40B4-BE49-F238E27FC236}">
                <a16:creationId xmlns:a16="http://schemas.microsoft.com/office/drawing/2014/main" id="{2C5B22F3-6418-5FEE-7717-45F6A6C0F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Muito obrigada!!!!!</a:t>
            </a:r>
          </a:p>
        </p:txBody>
      </p:sp>
      <p:sp>
        <p:nvSpPr>
          <p:cNvPr id="31746" name="Espaço Reservado para Texto 2">
            <a:extLst>
              <a:ext uri="{FF2B5EF4-FFF2-40B4-BE49-F238E27FC236}">
                <a16:creationId xmlns:a16="http://schemas.microsoft.com/office/drawing/2014/main" id="{A33DA850-DC50-67C4-CEEF-630D7EA6E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altLang="pt-BR" sz="3600">
                <a:solidFill>
                  <a:schemeClr val="bg1"/>
                </a:solidFill>
              </a:rPr>
              <a:t>@fernandapaco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altLang="pt-BR" sz="3600">
                <a:solidFill>
                  <a:schemeClr val="bg1"/>
                </a:solidFill>
              </a:rPr>
              <a:t>@sefazceara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>
            <a:extLst>
              <a:ext uri="{FF2B5EF4-FFF2-40B4-BE49-F238E27FC236}">
                <a16:creationId xmlns:a16="http://schemas.microsoft.com/office/drawing/2014/main" id="{BFF03E1D-EB2F-46C1-309F-1D1C17ABA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15362" name="Espaço Reservado para Conteúdo 2">
            <a:extLst>
              <a:ext uri="{FF2B5EF4-FFF2-40B4-BE49-F238E27FC236}">
                <a16:creationId xmlns:a16="http://schemas.microsoft.com/office/drawing/2014/main" id="{F4D53FE4-D6F7-F2A5-A234-2E9BB73AD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5363" name="Picture 2" descr="História e natureza: os seres humanos não são formigas - Jornal Tornado">
            <a:extLst>
              <a:ext uri="{FF2B5EF4-FFF2-40B4-BE49-F238E27FC236}">
                <a16:creationId xmlns:a16="http://schemas.microsoft.com/office/drawing/2014/main" id="{9E0D7670-8569-7EC8-2C22-AF9FD9B8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75D80355-78F9-06FA-667A-B24CFC95F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16386" name="Espaço Reservado para Conteúdo 2">
            <a:extLst>
              <a:ext uri="{FF2B5EF4-FFF2-40B4-BE49-F238E27FC236}">
                <a16:creationId xmlns:a16="http://schemas.microsoft.com/office/drawing/2014/main" id="{7BC5CE07-EF33-939E-5565-010AAB08F5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6387" name="Picture 2" descr="Vamos falar sobre gritos? – Céres Felski">
            <a:extLst>
              <a:ext uri="{FF2B5EF4-FFF2-40B4-BE49-F238E27FC236}">
                <a16:creationId xmlns:a16="http://schemas.microsoft.com/office/drawing/2014/main" id="{0140C9C0-B283-B5F7-67D1-7852F364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6C2B8FF7-4C2C-A0EC-5F10-64E5B14AD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7410" name="Picture 2" descr="Neurocientista explica o que há por trás de &quot;explosões&quot; de raiva - Revista  Galileu | Ciência">
            <a:extLst>
              <a:ext uri="{FF2B5EF4-FFF2-40B4-BE49-F238E27FC236}">
                <a16:creationId xmlns:a16="http://schemas.microsoft.com/office/drawing/2014/main" id="{0830F550-41B5-2E5E-D372-60D2E00ED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1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CED93DDB-80B3-C9FD-D6B0-E10387D7E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id="{A856CE10-E7D7-B49B-8D46-32A2C823E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8435" name="Picture 4" descr="Jabuti-piranga - BIO Curiosidades">
            <a:extLst>
              <a:ext uri="{FF2B5EF4-FFF2-40B4-BE49-F238E27FC236}">
                <a16:creationId xmlns:a16="http://schemas.microsoft.com/office/drawing/2014/main" id="{74E04448-588E-4F49-DCD1-FD2843E6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3EC4739-A4E8-1F09-7007-3058EEE3A574}"/>
              </a:ext>
            </a:extLst>
          </p:cNvPr>
          <p:cNvSpPr/>
          <p:nvPr/>
        </p:nvSpPr>
        <p:spPr>
          <a:xfrm>
            <a:off x="7791450" y="5072063"/>
            <a:ext cx="4192588" cy="1389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200" b="1" dirty="0"/>
              <a:t>jabuti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188C406E-159E-F849-3481-EAC490AB3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9458" name="Espaço Reservado para Conteúdo 2">
            <a:extLst>
              <a:ext uri="{FF2B5EF4-FFF2-40B4-BE49-F238E27FC236}">
                <a16:creationId xmlns:a16="http://schemas.microsoft.com/office/drawing/2014/main" id="{FFAD108F-A177-EA48-AD51-D8C6B0F52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9459" name="Picture 8" descr="Proverbio Portugues: Jabuti não sobe em árvore.">
            <a:extLst>
              <a:ext uri="{FF2B5EF4-FFF2-40B4-BE49-F238E27FC236}">
                <a16:creationId xmlns:a16="http://schemas.microsoft.com/office/drawing/2014/main" id="{018509F7-F1A6-352A-A556-77386DC0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FDACA9-DF97-7B4F-A0C9-E4052A68A39C}"/>
              </a:ext>
            </a:extLst>
          </p:cNvPr>
          <p:cNvSpPr/>
          <p:nvPr/>
        </p:nvSpPr>
        <p:spPr>
          <a:xfrm>
            <a:off x="6096000" y="5619750"/>
            <a:ext cx="5778500" cy="12334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E3BB41-09A2-30CA-6BF2-1B8DEFC2C525}"/>
              </a:ext>
            </a:extLst>
          </p:cNvPr>
          <p:cNvSpPr/>
          <p:nvPr/>
        </p:nvSpPr>
        <p:spPr>
          <a:xfrm>
            <a:off x="401638" y="6022975"/>
            <a:ext cx="3792537" cy="731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8C26D3D3-1209-64A0-FA41-AEBE169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0482" name="Espaço Reservado para Conteúdo 2">
            <a:extLst>
              <a:ext uri="{FF2B5EF4-FFF2-40B4-BE49-F238E27FC236}">
                <a16:creationId xmlns:a16="http://schemas.microsoft.com/office/drawing/2014/main" id="{B8D2255E-C89E-D7AB-D31A-6FA9573F9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0483" name="Picture 4" descr="Jabuti-piranga - BIO Curiosidades">
            <a:extLst>
              <a:ext uri="{FF2B5EF4-FFF2-40B4-BE49-F238E27FC236}">
                <a16:creationId xmlns:a16="http://schemas.microsoft.com/office/drawing/2014/main" id="{EBFC34FB-24C9-DDFF-7EAA-C13086BC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13128B-EDC1-FCB9-CC69-369B5F987AFC}"/>
              </a:ext>
            </a:extLst>
          </p:cNvPr>
          <p:cNvSpPr/>
          <p:nvPr/>
        </p:nvSpPr>
        <p:spPr>
          <a:xfrm>
            <a:off x="7791450" y="5072063"/>
            <a:ext cx="4192588" cy="1389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200" b="1" dirty="0"/>
              <a:t>jabuti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>
            <a:extLst>
              <a:ext uri="{FF2B5EF4-FFF2-40B4-BE49-F238E27FC236}">
                <a16:creationId xmlns:a16="http://schemas.microsoft.com/office/drawing/2014/main" id="{E2072DBB-1A69-E37F-6D92-545C24DAB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10515600" cy="1325562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E1F6197D-3FA3-EE72-D552-88CEB09BC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1507" name="Picture 2" descr="A volta do pires na mão! - ac24horas.com - Notícias do Acre A volta do pires  na mão!">
            <a:extLst>
              <a:ext uri="{FF2B5EF4-FFF2-40B4-BE49-F238E27FC236}">
                <a16:creationId xmlns:a16="http://schemas.microsoft.com/office/drawing/2014/main" id="{FAC0E848-23BC-97A9-C7F2-3DDC56F2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200</Words>
  <Application>Microsoft Office PowerPoint</Application>
  <PresentationFormat>Widescreen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Calibri</vt:lpstr>
      <vt:lpstr>Arial</vt:lpstr>
      <vt:lpstr>Calibri Light</vt:lpstr>
      <vt:lpstr>APPLE CHANCERY</vt:lpstr>
      <vt:lpstr>Tema do Office</vt:lpstr>
      <vt:lpstr>Não incidência do ICMS sobre a parcela relativa à TUSD e TUST</vt:lpstr>
      <vt:lpstr>Memórias de um jabuti: Não incidência do ICMS sobre a parcela relativa à TUSD e TUST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ADCT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24</cp:revision>
  <dcterms:created xsi:type="dcterms:W3CDTF">2022-11-18T18:20:41Z</dcterms:created>
  <dcterms:modified xsi:type="dcterms:W3CDTF">2022-12-07T12:57:45Z</dcterms:modified>
</cp:coreProperties>
</file>