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56" r:id="rId2"/>
    <p:sldId id="257" r:id="rId3"/>
    <p:sldId id="258" r:id="rId4"/>
    <p:sldId id="260" r:id="rId5"/>
    <p:sldId id="261" r:id="rId6"/>
    <p:sldId id="262" r:id="rId7"/>
    <p:sldId id="263" r:id="rId8"/>
    <p:sldId id="271" r:id="rId9"/>
    <p:sldId id="270" r:id="rId10"/>
    <p:sldId id="264" r:id="rId11"/>
    <p:sldId id="284" r:id="rId12"/>
    <p:sldId id="265" r:id="rId13"/>
    <p:sldId id="267" r:id="rId14"/>
    <p:sldId id="266" r:id="rId15"/>
    <p:sldId id="272" r:id="rId16"/>
    <p:sldId id="273" r:id="rId17"/>
    <p:sldId id="268" r:id="rId18"/>
    <p:sldId id="274" r:id="rId19"/>
    <p:sldId id="277" r:id="rId20"/>
    <p:sldId id="276" r:id="rId21"/>
    <p:sldId id="281" r:id="rId22"/>
    <p:sldId id="278" r:id="rId23"/>
    <p:sldId id="283" r:id="rId24"/>
    <p:sldId id="282" r:id="rId25"/>
    <p:sldId id="279" r:id="rId26"/>
    <p:sldId id="259" r:id="rId2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2"/>
    <a:srgbClr val="0B233F"/>
    <a:srgbClr val="D0A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1482D9-1FC8-4F37-A1B8-82476EA6FD8E}" type="datetimeFigureOut">
              <a:rPr lang="pt-BR" smtClean="0"/>
              <a:t>07/12/2022</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5C1469-3C7A-4748-B438-E1DA3E56DD1C}" type="slidenum">
              <a:rPr lang="pt-BR" smtClean="0"/>
              <a:t>‹nº›</a:t>
            </a:fld>
            <a:endParaRPr lang="pt-BR"/>
          </a:p>
        </p:txBody>
      </p:sp>
    </p:spTree>
    <p:extLst>
      <p:ext uri="{BB962C8B-B14F-4D97-AF65-F5344CB8AC3E}">
        <p14:creationId xmlns:p14="http://schemas.microsoft.com/office/powerpoint/2010/main" val="2347238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CB5E9E-5012-0EE1-2798-4673F9DFB373}"/>
              </a:ext>
            </a:extLst>
          </p:cNvPr>
          <p:cNvSpPr>
            <a:spLocks noGrp="1"/>
          </p:cNvSpPr>
          <p:nvPr>
            <p:ph type="ctrTitle"/>
          </p:nvPr>
        </p:nvSpPr>
        <p:spPr>
          <a:xfrm>
            <a:off x="1524000" y="1122363"/>
            <a:ext cx="9144000" cy="2387600"/>
          </a:xfrm>
          <a:solidFill>
            <a:schemeClr val="bg1">
              <a:alpha val="47000"/>
            </a:schemeClr>
          </a:solidFill>
        </p:spPr>
        <p:txBody>
          <a:bodyPr anchor="b"/>
          <a:lstStyle>
            <a:lvl1pPr algn="ctr">
              <a:defRPr sz="6000">
                <a:solidFill>
                  <a:srgbClr val="0C2342"/>
                </a:solidFill>
              </a:defRPr>
            </a:lvl1pPr>
          </a:lstStyle>
          <a:p>
            <a:r>
              <a:rPr lang="pt-BR" dirty="0"/>
              <a:t>Clique para editar o título Mestre</a:t>
            </a:r>
          </a:p>
        </p:txBody>
      </p:sp>
      <p:sp>
        <p:nvSpPr>
          <p:cNvPr id="3" name="Subtítulo 2">
            <a:extLst>
              <a:ext uri="{FF2B5EF4-FFF2-40B4-BE49-F238E27FC236}">
                <a16:creationId xmlns:a16="http://schemas.microsoft.com/office/drawing/2014/main" id="{E1633A5C-2ED7-F24E-B940-CDE0C455A413}"/>
              </a:ext>
            </a:extLst>
          </p:cNvPr>
          <p:cNvSpPr>
            <a:spLocks noGrp="1"/>
          </p:cNvSpPr>
          <p:nvPr>
            <p:ph type="subTitle" idx="1"/>
          </p:nvPr>
        </p:nvSpPr>
        <p:spPr>
          <a:xfrm>
            <a:off x="1524000" y="3602038"/>
            <a:ext cx="9144000" cy="1655762"/>
          </a:xfrm>
          <a:solidFill>
            <a:schemeClr val="bg1">
              <a:alpha val="49000"/>
            </a:schemeClr>
          </a:solidFill>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dirty="0"/>
              <a:t>Clique para editar o estilo do subtítulo Mestre</a:t>
            </a:r>
          </a:p>
        </p:txBody>
      </p:sp>
      <p:sp>
        <p:nvSpPr>
          <p:cNvPr id="4" name="Espaço Reservado para Data 3">
            <a:extLst>
              <a:ext uri="{FF2B5EF4-FFF2-40B4-BE49-F238E27FC236}">
                <a16:creationId xmlns:a16="http://schemas.microsoft.com/office/drawing/2014/main" id="{11CA8E0A-BBBE-ED7D-2ABA-D3E5EF124856}"/>
              </a:ext>
            </a:extLst>
          </p:cNvPr>
          <p:cNvSpPr>
            <a:spLocks noGrp="1"/>
          </p:cNvSpPr>
          <p:nvPr>
            <p:ph type="dt" sz="half" idx="10"/>
          </p:nvPr>
        </p:nvSpPr>
        <p:spPr/>
        <p:txBody>
          <a:bodyPr/>
          <a:lstStyle/>
          <a:p>
            <a:fld id="{EB093EB4-881B-455A-A2F5-AD052D2FE8F0}" type="datetime1">
              <a:rPr lang="pt-BR" smtClean="0"/>
              <a:t>07/12/2022</a:t>
            </a:fld>
            <a:endParaRPr lang="pt-BR"/>
          </a:p>
        </p:txBody>
      </p:sp>
      <p:sp>
        <p:nvSpPr>
          <p:cNvPr id="5" name="Espaço Reservado para Rodapé 4">
            <a:extLst>
              <a:ext uri="{FF2B5EF4-FFF2-40B4-BE49-F238E27FC236}">
                <a16:creationId xmlns:a16="http://schemas.microsoft.com/office/drawing/2014/main" id="{4892F5CA-113D-7460-F203-A165BB28224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AD67A33-DD1A-7DFD-A633-733E634A9CCA}"/>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4738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AAA2B-5609-DC53-3642-B0E14B05807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FB11D44-EF41-D28E-3F68-F0F062CF104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4AB3CD6-B193-ACC4-17DD-1A836E977A3E}"/>
              </a:ext>
            </a:extLst>
          </p:cNvPr>
          <p:cNvSpPr>
            <a:spLocks noGrp="1"/>
          </p:cNvSpPr>
          <p:nvPr>
            <p:ph type="dt" sz="half" idx="10"/>
          </p:nvPr>
        </p:nvSpPr>
        <p:spPr/>
        <p:txBody>
          <a:bodyPr/>
          <a:lstStyle/>
          <a:p>
            <a:fld id="{C3995CCF-F477-4D5D-A738-EB3F8B9C3BFE}" type="datetime1">
              <a:rPr lang="pt-BR" smtClean="0"/>
              <a:t>07/12/2022</a:t>
            </a:fld>
            <a:endParaRPr lang="pt-BR"/>
          </a:p>
        </p:txBody>
      </p:sp>
      <p:sp>
        <p:nvSpPr>
          <p:cNvPr id="5" name="Espaço Reservado para Rodapé 4">
            <a:extLst>
              <a:ext uri="{FF2B5EF4-FFF2-40B4-BE49-F238E27FC236}">
                <a16:creationId xmlns:a16="http://schemas.microsoft.com/office/drawing/2014/main" id="{C6E77051-19EF-ED79-A8AE-6075669495A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B7F2141-BDED-10B7-640B-022DDE8D4B36}"/>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5194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E3A0E7A-4631-D669-596D-C05B419AC96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C8EE6E0-92FB-E524-2C7D-10DAB64A54B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C3E123-2EC7-60C3-4A73-A24549BB1F21}"/>
              </a:ext>
            </a:extLst>
          </p:cNvPr>
          <p:cNvSpPr>
            <a:spLocks noGrp="1"/>
          </p:cNvSpPr>
          <p:nvPr>
            <p:ph type="dt" sz="half" idx="10"/>
          </p:nvPr>
        </p:nvSpPr>
        <p:spPr/>
        <p:txBody>
          <a:bodyPr/>
          <a:lstStyle/>
          <a:p>
            <a:fld id="{84D12F17-01C9-47AA-965E-2F370A396654}" type="datetime1">
              <a:rPr lang="pt-BR" smtClean="0"/>
              <a:t>07/12/2022</a:t>
            </a:fld>
            <a:endParaRPr lang="pt-BR"/>
          </a:p>
        </p:txBody>
      </p:sp>
      <p:sp>
        <p:nvSpPr>
          <p:cNvPr id="5" name="Espaço Reservado para Rodapé 4">
            <a:extLst>
              <a:ext uri="{FF2B5EF4-FFF2-40B4-BE49-F238E27FC236}">
                <a16:creationId xmlns:a16="http://schemas.microsoft.com/office/drawing/2014/main" id="{2FC4B891-71B0-29EA-8FEA-D3EE7FE88AB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472E7FC-E601-9455-8A09-9325FF285DDF}"/>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27132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8699C6-6167-B96D-F3D1-E2D9F5DC89DA}"/>
              </a:ext>
            </a:extLst>
          </p:cNvPr>
          <p:cNvSpPr>
            <a:spLocks noGrp="1"/>
          </p:cNvSpPr>
          <p:nvPr>
            <p:ph type="title"/>
          </p:nvPr>
        </p:nvSpPr>
        <p:spPr>
          <a:xfrm>
            <a:off x="838200" y="681037"/>
            <a:ext cx="10515600" cy="1325563"/>
          </a:xfrm>
        </p:spPr>
        <p:txBody>
          <a:bodyPr/>
          <a:lstStyle>
            <a:lvl1pPr>
              <a:defRPr>
                <a:solidFill>
                  <a:srgbClr val="0B233F"/>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5F551148-3B9E-2584-F9B3-135A7F3D5FF7}"/>
              </a:ext>
            </a:extLst>
          </p:cNvPr>
          <p:cNvSpPr>
            <a:spLocks noGrp="1"/>
          </p:cNvSpPr>
          <p:nvPr>
            <p:ph idx="1"/>
          </p:nvPr>
        </p:nvSpPr>
        <p:spPr>
          <a:solidFill>
            <a:schemeClr val="bg1">
              <a:alpha val="7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3F95C0E7-FF09-72EB-4332-D1E0696D102D}"/>
              </a:ext>
            </a:extLst>
          </p:cNvPr>
          <p:cNvSpPr>
            <a:spLocks noGrp="1"/>
          </p:cNvSpPr>
          <p:nvPr>
            <p:ph type="dt" sz="half" idx="10"/>
          </p:nvPr>
        </p:nvSpPr>
        <p:spPr/>
        <p:txBody>
          <a:bodyPr/>
          <a:lstStyle/>
          <a:p>
            <a:fld id="{BF3BDB79-AD63-4714-92A9-0B119FBBB249}" type="datetime1">
              <a:rPr lang="pt-BR" smtClean="0"/>
              <a:t>07/12/2022</a:t>
            </a:fld>
            <a:endParaRPr lang="pt-BR"/>
          </a:p>
        </p:txBody>
      </p:sp>
      <p:sp>
        <p:nvSpPr>
          <p:cNvPr id="5" name="Espaço Reservado para Rodapé 4">
            <a:extLst>
              <a:ext uri="{FF2B5EF4-FFF2-40B4-BE49-F238E27FC236}">
                <a16:creationId xmlns:a16="http://schemas.microsoft.com/office/drawing/2014/main" id="{DA2A6B57-AA43-4631-95E9-FB032EF43E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5F32F89-74CA-CE09-5F5E-6CB29B300C31}"/>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812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8F116-B2BC-A486-0906-778006F79039}"/>
              </a:ext>
            </a:extLst>
          </p:cNvPr>
          <p:cNvSpPr>
            <a:spLocks noGrp="1"/>
          </p:cNvSpPr>
          <p:nvPr>
            <p:ph type="title"/>
          </p:nvPr>
        </p:nvSpPr>
        <p:spPr>
          <a:xfrm>
            <a:off x="831850" y="1709738"/>
            <a:ext cx="10515600" cy="2852737"/>
          </a:xfrm>
        </p:spPr>
        <p:txBody>
          <a:bodyPr anchor="b"/>
          <a:lstStyle>
            <a:lvl1pPr>
              <a:defRPr sz="6000">
                <a:solidFill>
                  <a:srgbClr val="0C2342"/>
                </a:solidFill>
              </a:defRPr>
            </a:lvl1pPr>
          </a:lstStyle>
          <a:p>
            <a:r>
              <a:rPr lang="pt-BR" dirty="0"/>
              <a:t>Clique para editar o título Mestre</a:t>
            </a:r>
          </a:p>
        </p:txBody>
      </p:sp>
      <p:sp>
        <p:nvSpPr>
          <p:cNvPr id="3" name="Espaço Reservado para Texto 2">
            <a:extLst>
              <a:ext uri="{FF2B5EF4-FFF2-40B4-BE49-F238E27FC236}">
                <a16:creationId xmlns:a16="http://schemas.microsoft.com/office/drawing/2014/main" id="{1A2DE913-D2E5-F52F-845B-95FC8513B6C8}"/>
              </a:ext>
            </a:extLst>
          </p:cNvPr>
          <p:cNvSpPr>
            <a:spLocks noGrp="1"/>
          </p:cNvSpPr>
          <p:nvPr>
            <p:ph type="body" idx="1"/>
          </p:nvPr>
        </p:nvSpPr>
        <p:spPr>
          <a:xfrm>
            <a:off x="831850" y="4589463"/>
            <a:ext cx="10515600" cy="1500187"/>
          </a:xfrm>
          <a:solidFill>
            <a:schemeClr val="bg1">
              <a:alpha val="18000"/>
            </a:schemeClr>
          </a:solidFill>
        </p:spPr>
        <p:txBody>
          <a:bodyPr/>
          <a:lstStyle>
            <a:lvl1pPr marL="0" indent="0">
              <a:buNone/>
              <a:defRPr sz="2400">
                <a:solidFill>
                  <a:srgbClr val="0C234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C284E4B-2476-CE2C-5D5B-52770AB75B82}"/>
              </a:ext>
            </a:extLst>
          </p:cNvPr>
          <p:cNvSpPr>
            <a:spLocks noGrp="1"/>
          </p:cNvSpPr>
          <p:nvPr>
            <p:ph type="dt" sz="half" idx="10"/>
          </p:nvPr>
        </p:nvSpPr>
        <p:spPr/>
        <p:txBody>
          <a:bodyPr/>
          <a:lstStyle/>
          <a:p>
            <a:fld id="{ADB9BD2C-E0F2-4E24-90B5-403FCB15A166}" type="datetime1">
              <a:rPr lang="pt-BR" smtClean="0"/>
              <a:t>07/12/2022</a:t>
            </a:fld>
            <a:endParaRPr lang="pt-BR"/>
          </a:p>
        </p:txBody>
      </p:sp>
      <p:sp>
        <p:nvSpPr>
          <p:cNvPr id="5" name="Espaço Reservado para Rodapé 4">
            <a:extLst>
              <a:ext uri="{FF2B5EF4-FFF2-40B4-BE49-F238E27FC236}">
                <a16:creationId xmlns:a16="http://schemas.microsoft.com/office/drawing/2014/main" id="{7FE8FECE-A252-D22F-B9AB-2CE7F045458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8C55A3C-28BE-F91F-5D4F-9EF769A455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99843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98283A-799D-3223-274E-990E93374A3C}"/>
              </a:ext>
            </a:extLst>
          </p:cNvPr>
          <p:cNvSpPr>
            <a:spLocks noGrp="1"/>
          </p:cNvSpPr>
          <p:nvPr>
            <p:ph type="title"/>
          </p:nvPr>
        </p:nvSpPr>
        <p:spPr>
          <a:xfrm>
            <a:off x="838200" y="681037"/>
            <a:ext cx="10515600" cy="1325563"/>
          </a:xfrm>
        </p:spPr>
        <p:txBody>
          <a:bodyPr/>
          <a:lstStyle>
            <a:lvl1pPr>
              <a:defRPr>
                <a:solidFill>
                  <a:srgbClr val="0C2342"/>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CEFEF5CC-E4D5-A79A-3435-837AEE2B38A3}"/>
              </a:ext>
            </a:extLst>
          </p:cNvPr>
          <p:cNvSpPr>
            <a:spLocks noGrp="1"/>
          </p:cNvSpPr>
          <p:nvPr>
            <p:ph sz="half" idx="1"/>
          </p:nvPr>
        </p:nvSpPr>
        <p:spPr>
          <a:xfrm>
            <a:off x="838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a:extLst>
              <a:ext uri="{FF2B5EF4-FFF2-40B4-BE49-F238E27FC236}">
                <a16:creationId xmlns:a16="http://schemas.microsoft.com/office/drawing/2014/main" id="{E1B75CC1-321C-46F2-D1B8-2F31DD1EF64E}"/>
              </a:ext>
            </a:extLst>
          </p:cNvPr>
          <p:cNvSpPr>
            <a:spLocks noGrp="1"/>
          </p:cNvSpPr>
          <p:nvPr>
            <p:ph sz="half" idx="2"/>
          </p:nvPr>
        </p:nvSpPr>
        <p:spPr>
          <a:xfrm>
            <a:off x="6172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Data 4">
            <a:extLst>
              <a:ext uri="{FF2B5EF4-FFF2-40B4-BE49-F238E27FC236}">
                <a16:creationId xmlns:a16="http://schemas.microsoft.com/office/drawing/2014/main" id="{588104CB-EEFA-FB6F-1D8F-63FF2F93DFE6}"/>
              </a:ext>
            </a:extLst>
          </p:cNvPr>
          <p:cNvSpPr>
            <a:spLocks noGrp="1"/>
          </p:cNvSpPr>
          <p:nvPr>
            <p:ph type="dt" sz="half" idx="10"/>
          </p:nvPr>
        </p:nvSpPr>
        <p:spPr/>
        <p:txBody>
          <a:bodyPr/>
          <a:lstStyle/>
          <a:p>
            <a:fld id="{228BE3D6-2B40-4351-A725-8BB25E4CC633}" type="datetime1">
              <a:rPr lang="pt-BR" smtClean="0"/>
              <a:t>07/12/2022</a:t>
            </a:fld>
            <a:endParaRPr lang="pt-BR"/>
          </a:p>
        </p:txBody>
      </p:sp>
      <p:sp>
        <p:nvSpPr>
          <p:cNvPr id="6" name="Espaço Reservado para Rodapé 5">
            <a:extLst>
              <a:ext uri="{FF2B5EF4-FFF2-40B4-BE49-F238E27FC236}">
                <a16:creationId xmlns:a16="http://schemas.microsoft.com/office/drawing/2014/main" id="{0F150189-76E6-804A-A58D-17C3A5F4E63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242C353-D14E-B424-AD59-919347BD566E}"/>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8294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8E56F9-70ED-764B-A60E-7CD502AF5EBB}"/>
              </a:ext>
            </a:extLst>
          </p:cNvPr>
          <p:cNvSpPr>
            <a:spLocks noGrp="1"/>
          </p:cNvSpPr>
          <p:nvPr>
            <p:ph type="title"/>
          </p:nvPr>
        </p:nvSpPr>
        <p:spPr>
          <a:xfrm>
            <a:off x="827088" y="661377"/>
            <a:ext cx="10515600" cy="1325563"/>
          </a:xfrm>
        </p:spPr>
        <p:txBody>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27001727-529D-7DD8-EF63-1CBF92949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E869AC5-8F8A-5BE4-459E-CD26B47A283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D0BBFE8-D50B-F5E5-380F-26FA4FEC8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30F9F57-9CB9-3ED1-75ED-05B2327C488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8E6E5DF-B7CA-BB69-409D-3F9962E79D88}"/>
              </a:ext>
            </a:extLst>
          </p:cNvPr>
          <p:cNvSpPr>
            <a:spLocks noGrp="1"/>
          </p:cNvSpPr>
          <p:nvPr>
            <p:ph type="dt" sz="half" idx="10"/>
          </p:nvPr>
        </p:nvSpPr>
        <p:spPr/>
        <p:txBody>
          <a:bodyPr/>
          <a:lstStyle/>
          <a:p>
            <a:fld id="{0DC3993D-3C5C-4444-B96F-490BFBBC2FCB}" type="datetime1">
              <a:rPr lang="pt-BR" smtClean="0"/>
              <a:t>07/12/2022</a:t>
            </a:fld>
            <a:endParaRPr lang="pt-BR"/>
          </a:p>
        </p:txBody>
      </p:sp>
      <p:sp>
        <p:nvSpPr>
          <p:cNvPr id="8" name="Espaço Reservado para Rodapé 7">
            <a:extLst>
              <a:ext uri="{FF2B5EF4-FFF2-40B4-BE49-F238E27FC236}">
                <a16:creationId xmlns:a16="http://schemas.microsoft.com/office/drawing/2014/main" id="{C0AE13A9-0CBA-EB1C-C4D3-BD14ECD319B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F5FE3474-0686-8F78-335B-E66B54532057}"/>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9230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18340-868C-2C34-0C49-BF0993DDED3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9CFE7F4-8F6C-7C93-EA5D-65700B57F063}"/>
              </a:ext>
            </a:extLst>
          </p:cNvPr>
          <p:cNvSpPr>
            <a:spLocks noGrp="1"/>
          </p:cNvSpPr>
          <p:nvPr>
            <p:ph type="dt" sz="half" idx="10"/>
          </p:nvPr>
        </p:nvSpPr>
        <p:spPr/>
        <p:txBody>
          <a:bodyPr/>
          <a:lstStyle/>
          <a:p>
            <a:fld id="{1F2F3478-D87D-4982-8478-0F904DB7ABBA}" type="datetime1">
              <a:rPr lang="pt-BR" smtClean="0"/>
              <a:t>07/12/2022</a:t>
            </a:fld>
            <a:endParaRPr lang="pt-BR"/>
          </a:p>
        </p:txBody>
      </p:sp>
      <p:sp>
        <p:nvSpPr>
          <p:cNvPr id="4" name="Espaço Reservado para Rodapé 3">
            <a:extLst>
              <a:ext uri="{FF2B5EF4-FFF2-40B4-BE49-F238E27FC236}">
                <a16:creationId xmlns:a16="http://schemas.microsoft.com/office/drawing/2014/main" id="{FF3D936A-693B-5491-0B53-45ACE1DF954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83A97424-DA7A-57F0-439E-D66424AD5C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74371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D399CD9-0248-BD48-19E3-DBFD5B923F45}"/>
              </a:ext>
            </a:extLst>
          </p:cNvPr>
          <p:cNvSpPr>
            <a:spLocks noGrp="1"/>
          </p:cNvSpPr>
          <p:nvPr>
            <p:ph type="dt" sz="half" idx="10"/>
          </p:nvPr>
        </p:nvSpPr>
        <p:spPr/>
        <p:txBody>
          <a:bodyPr/>
          <a:lstStyle/>
          <a:p>
            <a:fld id="{416263BC-9832-4EC9-ABA8-F556C49B2793}" type="datetime1">
              <a:rPr lang="pt-BR" smtClean="0"/>
              <a:t>07/12/2022</a:t>
            </a:fld>
            <a:endParaRPr lang="pt-BR"/>
          </a:p>
        </p:txBody>
      </p:sp>
      <p:sp>
        <p:nvSpPr>
          <p:cNvPr id="3" name="Espaço Reservado para Rodapé 2">
            <a:extLst>
              <a:ext uri="{FF2B5EF4-FFF2-40B4-BE49-F238E27FC236}">
                <a16:creationId xmlns:a16="http://schemas.microsoft.com/office/drawing/2014/main" id="{56D5284F-E431-EC75-38EA-6E90314A5AE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1D9E294A-FF84-7728-64A4-82287D146BAD}"/>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25324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F9F54-0B1E-07C2-42C6-0A796A2022E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9FD64FB-F5EF-7FBF-2DD0-AEBEB8D61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7D8ED09-AA1E-267C-629B-5653A4488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8D459DF-CF82-39F2-9F2C-10B19463CF3B}"/>
              </a:ext>
            </a:extLst>
          </p:cNvPr>
          <p:cNvSpPr>
            <a:spLocks noGrp="1"/>
          </p:cNvSpPr>
          <p:nvPr>
            <p:ph type="dt" sz="half" idx="10"/>
          </p:nvPr>
        </p:nvSpPr>
        <p:spPr/>
        <p:txBody>
          <a:bodyPr/>
          <a:lstStyle/>
          <a:p>
            <a:fld id="{0CDE5A27-D998-44F0-B250-1060BE0E90E6}" type="datetime1">
              <a:rPr lang="pt-BR" smtClean="0"/>
              <a:t>07/12/2022</a:t>
            </a:fld>
            <a:endParaRPr lang="pt-BR"/>
          </a:p>
        </p:txBody>
      </p:sp>
      <p:sp>
        <p:nvSpPr>
          <p:cNvPr id="6" name="Espaço Reservado para Rodapé 5">
            <a:extLst>
              <a:ext uri="{FF2B5EF4-FFF2-40B4-BE49-F238E27FC236}">
                <a16:creationId xmlns:a16="http://schemas.microsoft.com/office/drawing/2014/main" id="{40C91952-D97B-6D3C-6F0D-CE7DB9B3716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F90E08B-F15B-8D83-1BA8-D0AB35A7D59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97900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E4DD7-F45D-0CCC-9C1A-2B5BB6C5BC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246B81C-79D7-92D4-8BFD-91811F9D76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524B409-3477-CDFF-0D71-CC6CD7481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21D01DA-BCB4-0F14-8F03-9CECA7EC4181}"/>
              </a:ext>
            </a:extLst>
          </p:cNvPr>
          <p:cNvSpPr>
            <a:spLocks noGrp="1"/>
          </p:cNvSpPr>
          <p:nvPr>
            <p:ph type="dt" sz="half" idx="10"/>
          </p:nvPr>
        </p:nvSpPr>
        <p:spPr/>
        <p:txBody>
          <a:bodyPr/>
          <a:lstStyle/>
          <a:p>
            <a:fld id="{98642198-AB23-46B0-B307-FB1FD31D71EA}" type="datetime1">
              <a:rPr lang="pt-BR" smtClean="0"/>
              <a:t>07/12/2022</a:t>
            </a:fld>
            <a:endParaRPr lang="pt-BR"/>
          </a:p>
        </p:txBody>
      </p:sp>
      <p:sp>
        <p:nvSpPr>
          <p:cNvPr id="6" name="Espaço Reservado para Rodapé 5">
            <a:extLst>
              <a:ext uri="{FF2B5EF4-FFF2-40B4-BE49-F238E27FC236}">
                <a16:creationId xmlns:a16="http://schemas.microsoft.com/office/drawing/2014/main" id="{350989F1-9D25-73D7-28CC-34B35F9AF8C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A3EF11E-E18C-0021-4BFD-5C66863D6DA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72479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945E10AE-DE31-7BFB-3D98-6E0E01A10451}"/>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69F0DD0-A071-F5B8-70EA-4D5B0039F319}"/>
              </a:ext>
            </a:extLst>
          </p:cNvPr>
          <p:cNvSpPr>
            <a:spLocks noGrp="1"/>
          </p:cNvSpPr>
          <p:nvPr>
            <p:ph type="body" idx="1"/>
          </p:nvPr>
        </p:nvSpPr>
        <p:spPr>
          <a:xfrm>
            <a:off x="838200" y="1825625"/>
            <a:ext cx="10515600" cy="4351338"/>
          </a:xfrm>
          <a:prstGeom prst="rect">
            <a:avLst/>
          </a:prstGeom>
          <a:solidFill>
            <a:schemeClr val="bg1">
              <a:alpha val="54000"/>
            </a:schemeClr>
          </a:solidFill>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460B94AE-054E-E6E3-B08D-3C524D9E7B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30490-5052-4664-96AE-9AF340106CDE}" type="datetime1">
              <a:rPr lang="pt-BR" smtClean="0"/>
              <a:t>07/12/2022</a:t>
            </a:fld>
            <a:endParaRPr lang="pt-BR"/>
          </a:p>
        </p:txBody>
      </p:sp>
      <p:sp>
        <p:nvSpPr>
          <p:cNvPr id="5" name="Espaço Reservado para Rodapé 4">
            <a:extLst>
              <a:ext uri="{FF2B5EF4-FFF2-40B4-BE49-F238E27FC236}">
                <a16:creationId xmlns:a16="http://schemas.microsoft.com/office/drawing/2014/main" id="{8D42742E-872B-CD29-F097-B8FB9626B3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D742C15F-A720-A04D-F684-267B334B6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DC0EC-6908-4C41-9A73-E4F37BF7A866}" type="slidenum">
              <a:rPr lang="pt-BR" smtClean="0"/>
              <a:t>‹nº›</a:t>
            </a:fld>
            <a:endParaRPr lang="pt-BR"/>
          </a:p>
        </p:txBody>
      </p:sp>
    </p:spTree>
    <p:extLst>
      <p:ext uri="{BB962C8B-B14F-4D97-AF65-F5344CB8AC3E}">
        <p14:creationId xmlns:p14="http://schemas.microsoft.com/office/powerpoint/2010/main" val="211070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rgbClr val="0C234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FEBC8-E457-4652-7443-F902D934C149}"/>
              </a:ext>
            </a:extLst>
          </p:cNvPr>
          <p:cNvSpPr>
            <a:spLocks noGrp="1"/>
          </p:cNvSpPr>
          <p:nvPr>
            <p:ph type="ctrTitle"/>
          </p:nvPr>
        </p:nvSpPr>
        <p:spPr>
          <a:xfrm>
            <a:off x="1293092" y="1170709"/>
            <a:ext cx="9587345" cy="2387600"/>
          </a:xfrm>
        </p:spPr>
        <p:txBody>
          <a:bodyPr anchor="ctr">
            <a:normAutofit/>
          </a:bodyPr>
          <a:lstStyle/>
          <a:p>
            <a:r>
              <a:rPr lang="pt-BR" sz="4800" b="1" dirty="0">
                <a:effectLst>
                  <a:outerShdw blurRad="38100" dist="38100" dir="2700000" algn="tl">
                    <a:srgbClr val="000000">
                      <a:alpha val="43137"/>
                    </a:srgbClr>
                  </a:outerShdw>
                </a:effectLst>
              </a:rPr>
              <a:t>Não incidência do ITBI sobre a meação na dissolução da sociedade conjugal	</a:t>
            </a:r>
          </a:p>
        </p:txBody>
      </p:sp>
      <p:sp>
        <p:nvSpPr>
          <p:cNvPr id="3" name="Subtítulo 2">
            <a:extLst>
              <a:ext uri="{FF2B5EF4-FFF2-40B4-BE49-F238E27FC236}">
                <a16:creationId xmlns:a16="http://schemas.microsoft.com/office/drawing/2014/main" id="{432CE946-027A-C608-966E-4102197DA282}"/>
              </a:ext>
            </a:extLst>
          </p:cNvPr>
          <p:cNvSpPr>
            <a:spLocks noGrp="1"/>
          </p:cNvSpPr>
          <p:nvPr>
            <p:ph type="subTitle" idx="1"/>
          </p:nvPr>
        </p:nvSpPr>
        <p:spPr>
          <a:xfrm>
            <a:off x="1524000" y="3879274"/>
            <a:ext cx="9144000" cy="2602732"/>
          </a:xfrm>
        </p:spPr>
        <p:txBody>
          <a:bodyPr anchor="ctr">
            <a:normAutofit fontScale="55000" lnSpcReduction="20000"/>
          </a:bodyPr>
          <a:lstStyle/>
          <a:p>
            <a:pPr>
              <a:spcBef>
                <a:spcPts val="1200"/>
              </a:spcBef>
              <a:spcAft>
                <a:spcPts val="1800"/>
              </a:spcAft>
            </a:pPr>
            <a:r>
              <a:rPr lang="pt-BR" sz="7300" b="1" i="1" dirty="0">
                <a:solidFill>
                  <a:srgbClr val="0C2342"/>
                </a:solidFill>
                <a:latin typeface="+mj-lt"/>
                <a:ea typeface="+mj-ea"/>
                <a:cs typeface="+mj-cs"/>
              </a:rPr>
              <a:t>Francielli Honorato Alves</a:t>
            </a:r>
          </a:p>
          <a:p>
            <a:pPr>
              <a:spcBef>
                <a:spcPts val="600"/>
              </a:spcBef>
              <a:spcAft>
                <a:spcPts val="600"/>
              </a:spcAft>
            </a:pPr>
            <a:r>
              <a:rPr lang="pt-BR" sz="4400" i="1" dirty="0">
                <a:solidFill>
                  <a:srgbClr val="0C2342"/>
                </a:solidFill>
                <a:latin typeface="+mj-lt"/>
                <a:ea typeface="+mj-ea"/>
                <a:cs typeface="+mj-cs"/>
              </a:rPr>
              <a:t>Mestre em Direito pela USP,</a:t>
            </a:r>
          </a:p>
          <a:p>
            <a:pPr>
              <a:spcBef>
                <a:spcPts val="600"/>
              </a:spcBef>
              <a:spcAft>
                <a:spcPts val="600"/>
              </a:spcAft>
            </a:pPr>
            <a:r>
              <a:rPr lang="pt-BR" sz="4400" i="1" dirty="0">
                <a:solidFill>
                  <a:srgbClr val="0C2342"/>
                </a:solidFill>
                <a:latin typeface="+mj-lt"/>
                <a:ea typeface="+mj-ea"/>
                <a:cs typeface="+mj-cs"/>
              </a:rPr>
              <a:t>Especialista em Direito Tributário pelo IBET,</a:t>
            </a:r>
          </a:p>
          <a:p>
            <a:pPr>
              <a:spcBef>
                <a:spcPts val="600"/>
              </a:spcBef>
              <a:spcAft>
                <a:spcPts val="600"/>
              </a:spcAft>
            </a:pPr>
            <a:r>
              <a:rPr lang="pt-BR" sz="4400" i="1" dirty="0">
                <a:solidFill>
                  <a:srgbClr val="0C2342"/>
                </a:solidFill>
                <a:latin typeface="+mj-lt"/>
                <a:ea typeface="+mj-ea"/>
                <a:cs typeface="+mj-cs"/>
              </a:rPr>
              <a:t>Bacharel em Direito pela UNIRP, Licenciada em Letras pela UNESP e </a:t>
            </a:r>
          </a:p>
          <a:p>
            <a:pPr>
              <a:spcBef>
                <a:spcPts val="600"/>
              </a:spcBef>
              <a:spcAft>
                <a:spcPts val="600"/>
              </a:spcAft>
            </a:pPr>
            <a:r>
              <a:rPr lang="pt-BR" sz="4400" i="1" dirty="0">
                <a:solidFill>
                  <a:srgbClr val="0C2342"/>
                </a:solidFill>
                <a:latin typeface="+mj-lt"/>
                <a:ea typeface="+mj-ea"/>
                <a:cs typeface="+mj-cs"/>
              </a:rPr>
              <a:t>Graduada em Ciências Contábeis pela FIPECAFI</a:t>
            </a:r>
          </a:p>
        </p:txBody>
      </p:sp>
    </p:spTree>
    <p:extLst>
      <p:ext uri="{BB962C8B-B14F-4D97-AF65-F5344CB8AC3E}">
        <p14:creationId xmlns:p14="http://schemas.microsoft.com/office/powerpoint/2010/main" val="26290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35B11B-A18C-0B01-EDD3-66C50265882D}"/>
              </a:ext>
            </a:extLst>
          </p:cNvPr>
          <p:cNvSpPr>
            <a:spLocks noGrp="1"/>
          </p:cNvSpPr>
          <p:nvPr>
            <p:ph type="title"/>
          </p:nvPr>
        </p:nvSpPr>
        <p:spPr>
          <a:xfrm>
            <a:off x="838200" y="597910"/>
            <a:ext cx="10515600" cy="1325563"/>
          </a:xfrm>
        </p:spPr>
        <p:txBody>
          <a:bodyPr>
            <a:normAutofit/>
          </a:bodyPr>
          <a:lstStyle/>
          <a:p>
            <a:pPr algn="ctr"/>
            <a:r>
              <a:rPr lang="pt-BR" sz="3600" b="1" dirty="0"/>
              <a:t>Divórcio</a:t>
            </a:r>
          </a:p>
        </p:txBody>
      </p:sp>
      <p:sp>
        <p:nvSpPr>
          <p:cNvPr id="3" name="Espaço Reservado para Conteúdo 2">
            <a:extLst>
              <a:ext uri="{FF2B5EF4-FFF2-40B4-BE49-F238E27FC236}">
                <a16:creationId xmlns:a16="http://schemas.microsoft.com/office/drawing/2014/main" id="{AF1365C5-C7D9-C808-1B5C-09C7BDD0CB59}"/>
              </a:ext>
            </a:extLst>
          </p:cNvPr>
          <p:cNvSpPr>
            <a:spLocks noGrp="1"/>
          </p:cNvSpPr>
          <p:nvPr>
            <p:ph idx="1"/>
          </p:nvPr>
        </p:nvSpPr>
        <p:spPr>
          <a:xfrm>
            <a:off x="461817" y="1631658"/>
            <a:ext cx="11563928" cy="4351338"/>
          </a:xfrm>
        </p:spPr>
        <p:txBody>
          <a:bodyPr/>
          <a:lstStyle/>
          <a:p>
            <a:pPr>
              <a:lnSpc>
                <a:spcPct val="120000"/>
              </a:lnSpc>
              <a:spcBef>
                <a:spcPts val="600"/>
              </a:spcBef>
              <a:spcAft>
                <a:spcPts val="600"/>
              </a:spcAft>
            </a:pPr>
            <a:r>
              <a:rPr lang="pt-BR" b="1" dirty="0"/>
              <a:t>Existência de bens imóveis </a:t>
            </a:r>
            <a:r>
              <a:rPr lang="pt-BR" dirty="0"/>
              <a:t>que compõem o patrimônio comum do casal</a:t>
            </a:r>
          </a:p>
          <a:p>
            <a:pPr>
              <a:lnSpc>
                <a:spcPct val="120000"/>
              </a:lnSpc>
              <a:spcBef>
                <a:spcPts val="600"/>
              </a:spcBef>
              <a:spcAft>
                <a:spcPts val="600"/>
              </a:spcAft>
            </a:pPr>
            <a:r>
              <a:rPr lang="pt-BR" dirty="0"/>
              <a:t>Se a parte atribuída a um dos cônjuges for maior que a meação, configura-se a transmissão:</a:t>
            </a:r>
          </a:p>
          <a:p>
            <a:pPr indent="400050">
              <a:lnSpc>
                <a:spcPct val="120000"/>
              </a:lnSpc>
              <a:spcBef>
                <a:spcPts val="600"/>
              </a:spcBef>
              <a:spcAft>
                <a:spcPts val="600"/>
              </a:spcAft>
              <a:buFont typeface="Wingdings" panose="05000000000000000000" pitchFamily="2" charset="2"/>
              <a:buChar char="ü"/>
            </a:pPr>
            <a:r>
              <a:rPr lang="pt-BR" dirty="0"/>
              <a:t>Se houver pagamento (onerosidade): ITBI</a:t>
            </a:r>
          </a:p>
          <a:p>
            <a:pPr indent="400050">
              <a:lnSpc>
                <a:spcPct val="120000"/>
              </a:lnSpc>
              <a:spcBef>
                <a:spcPts val="600"/>
              </a:spcBef>
              <a:spcAft>
                <a:spcPts val="600"/>
              </a:spcAft>
              <a:buFont typeface="Wingdings" panose="05000000000000000000" pitchFamily="2" charset="2"/>
              <a:buChar char="ü"/>
            </a:pPr>
            <a:r>
              <a:rPr lang="pt-BR" dirty="0"/>
              <a:t>Se não houver pagamento (gratuita): ITCMD</a:t>
            </a:r>
          </a:p>
          <a:p>
            <a:pPr indent="0">
              <a:lnSpc>
                <a:spcPct val="120000"/>
              </a:lnSpc>
              <a:spcBef>
                <a:spcPts val="600"/>
              </a:spcBef>
              <a:spcAft>
                <a:spcPts val="600"/>
              </a:spcAft>
              <a:buNone/>
            </a:pPr>
            <a:endParaRPr lang="pt-BR" dirty="0"/>
          </a:p>
        </p:txBody>
      </p:sp>
      <p:sp>
        <p:nvSpPr>
          <p:cNvPr id="4" name="Espaço Reservado para Número de Slide 3">
            <a:extLst>
              <a:ext uri="{FF2B5EF4-FFF2-40B4-BE49-F238E27FC236}">
                <a16:creationId xmlns:a16="http://schemas.microsoft.com/office/drawing/2014/main" id="{143AAE46-583D-E73C-E3CF-386B129C8683}"/>
              </a:ext>
            </a:extLst>
          </p:cNvPr>
          <p:cNvSpPr>
            <a:spLocks noGrp="1"/>
          </p:cNvSpPr>
          <p:nvPr>
            <p:ph type="sldNum" sz="quarter" idx="12"/>
          </p:nvPr>
        </p:nvSpPr>
        <p:spPr/>
        <p:txBody>
          <a:bodyPr/>
          <a:lstStyle/>
          <a:p>
            <a:fld id="{6B9DC0EC-6908-4C41-9A73-E4F37BF7A866}" type="slidenum">
              <a:rPr lang="pt-BR" smtClean="0"/>
              <a:t>10</a:t>
            </a:fld>
            <a:endParaRPr lang="pt-BR"/>
          </a:p>
        </p:txBody>
      </p:sp>
    </p:spTree>
    <p:extLst>
      <p:ext uri="{BB962C8B-B14F-4D97-AF65-F5344CB8AC3E}">
        <p14:creationId xmlns:p14="http://schemas.microsoft.com/office/powerpoint/2010/main" val="1060037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35B11B-A18C-0B01-EDD3-66C50265882D}"/>
              </a:ext>
            </a:extLst>
          </p:cNvPr>
          <p:cNvSpPr>
            <a:spLocks noGrp="1"/>
          </p:cNvSpPr>
          <p:nvPr>
            <p:ph type="title"/>
          </p:nvPr>
        </p:nvSpPr>
        <p:spPr>
          <a:xfrm>
            <a:off x="838200" y="597910"/>
            <a:ext cx="10515600" cy="1325563"/>
          </a:xfrm>
        </p:spPr>
        <p:txBody>
          <a:bodyPr>
            <a:normAutofit/>
          </a:bodyPr>
          <a:lstStyle/>
          <a:p>
            <a:pPr algn="ctr"/>
            <a:r>
              <a:rPr lang="pt-BR" sz="3600" b="1" dirty="0"/>
              <a:t>Divórcio</a:t>
            </a:r>
          </a:p>
        </p:txBody>
      </p:sp>
      <p:sp>
        <p:nvSpPr>
          <p:cNvPr id="3" name="Espaço Reservado para Conteúdo 2">
            <a:extLst>
              <a:ext uri="{FF2B5EF4-FFF2-40B4-BE49-F238E27FC236}">
                <a16:creationId xmlns:a16="http://schemas.microsoft.com/office/drawing/2014/main" id="{AF1365C5-C7D9-C808-1B5C-09C7BDD0CB59}"/>
              </a:ext>
            </a:extLst>
          </p:cNvPr>
          <p:cNvSpPr>
            <a:spLocks noGrp="1"/>
          </p:cNvSpPr>
          <p:nvPr>
            <p:ph idx="1"/>
          </p:nvPr>
        </p:nvSpPr>
        <p:spPr>
          <a:xfrm>
            <a:off x="471053" y="1622425"/>
            <a:ext cx="11563928" cy="4351338"/>
          </a:xfrm>
        </p:spPr>
        <p:txBody>
          <a:bodyPr>
            <a:normAutofit/>
          </a:bodyPr>
          <a:lstStyle/>
          <a:p>
            <a:pPr marL="0" indent="0">
              <a:lnSpc>
                <a:spcPct val="120000"/>
              </a:lnSpc>
              <a:spcBef>
                <a:spcPts val="600"/>
              </a:spcBef>
              <a:spcAft>
                <a:spcPts val="600"/>
              </a:spcAft>
              <a:buNone/>
            </a:pPr>
            <a:r>
              <a:rPr lang="pt-BR" sz="2400" dirty="0"/>
              <a:t>TRIBUTÁRIO IMPOSTO DE TRANSMISSÃO POR DOAÇÃO SEPARAÇÃO JUDICIAL MEAÇÃO. </a:t>
            </a:r>
          </a:p>
          <a:p>
            <a:pPr marL="0" indent="0">
              <a:lnSpc>
                <a:spcPct val="120000"/>
              </a:lnSpc>
              <a:spcBef>
                <a:spcPts val="600"/>
              </a:spcBef>
              <a:spcAft>
                <a:spcPts val="600"/>
              </a:spcAft>
              <a:buNone/>
            </a:pPr>
            <a:r>
              <a:rPr lang="pt-BR" sz="2400" dirty="0"/>
              <a:t>1. Na separação judicial, a legalização dos bens da meação não está sujeita a tributação. </a:t>
            </a:r>
          </a:p>
          <a:p>
            <a:pPr marL="0" indent="0">
              <a:lnSpc>
                <a:spcPct val="120000"/>
              </a:lnSpc>
              <a:spcBef>
                <a:spcPts val="600"/>
              </a:spcBef>
              <a:spcAft>
                <a:spcPts val="600"/>
              </a:spcAft>
              <a:buNone/>
            </a:pPr>
            <a:r>
              <a:rPr lang="pt-BR" sz="2400" dirty="0"/>
              <a:t>2. </a:t>
            </a:r>
            <a:r>
              <a:rPr lang="pt-BR" sz="2400" b="1" dirty="0"/>
              <a:t>Em havendo a entrega a um dos cônjuges de bens de valores superiores à meação, sem indícios de compensação pecuniária, entende-se que ocorreu doação</a:t>
            </a:r>
            <a:r>
              <a:rPr lang="pt-BR" sz="2400" dirty="0"/>
              <a:t>, passando a incidir, sobre o que ultrapassar a meação, o Imposto de Transmissão por Doação, de competência dos Estados (art. 155, I, da CF). </a:t>
            </a:r>
          </a:p>
          <a:p>
            <a:pPr marL="0" indent="0">
              <a:lnSpc>
                <a:spcPct val="120000"/>
              </a:lnSpc>
              <a:spcBef>
                <a:spcPts val="600"/>
              </a:spcBef>
              <a:spcAft>
                <a:spcPts val="600"/>
              </a:spcAft>
              <a:buNone/>
            </a:pPr>
            <a:r>
              <a:rPr lang="pt-BR" sz="2400" dirty="0"/>
              <a:t>3. Recurso especial conhecido e provido. </a:t>
            </a:r>
          </a:p>
          <a:p>
            <a:pPr marL="0" indent="0">
              <a:lnSpc>
                <a:spcPct val="120000"/>
              </a:lnSpc>
              <a:spcBef>
                <a:spcPts val="600"/>
              </a:spcBef>
              <a:spcAft>
                <a:spcPts val="600"/>
              </a:spcAft>
              <a:buNone/>
            </a:pPr>
            <a:r>
              <a:rPr lang="pt-BR" sz="2200" i="1" dirty="0"/>
              <a:t>(</a:t>
            </a:r>
            <a:r>
              <a:rPr lang="pt-BR" sz="2200" i="1" dirty="0">
                <a:effectLst>
                  <a:outerShdw blurRad="38100" dist="38100" dir="2700000" algn="tl">
                    <a:srgbClr val="000000">
                      <a:alpha val="43137"/>
                    </a:srgbClr>
                  </a:outerShdw>
                </a:effectLst>
              </a:rPr>
              <a:t>STJ</a:t>
            </a:r>
            <a:r>
              <a:rPr lang="pt-BR" sz="2200" i="1" dirty="0"/>
              <a:t>, </a:t>
            </a:r>
            <a:r>
              <a:rPr lang="pt-BR" sz="2200" i="1" dirty="0" err="1"/>
              <a:t>REsp</a:t>
            </a:r>
            <a:r>
              <a:rPr lang="pt-BR" sz="2200" i="1" dirty="0"/>
              <a:t> 723.587/RJ, Segunda Turma, Rel. Min. Eliana Calmon, j. 05/05/2005, DJ 06/06/2005)</a:t>
            </a:r>
          </a:p>
        </p:txBody>
      </p:sp>
      <p:sp>
        <p:nvSpPr>
          <p:cNvPr id="4" name="Espaço Reservado para Número de Slide 3">
            <a:extLst>
              <a:ext uri="{FF2B5EF4-FFF2-40B4-BE49-F238E27FC236}">
                <a16:creationId xmlns:a16="http://schemas.microsoft.com/office/drawing/2014/main" id="{143AAE46-583D-E73C-E3CF-386B129C8683}"/>
              </a:ext>
            </a:extLst>
          </p:cNvPr>
          <p:cNvSpPr>
            <a:spLocks noGrp="1"/>
          </p:cNvSpPr>
          <p:nvPr>
            <p:ph type="sldNum" sz="quarter" idx="12"/>
          </p:nvPr>
        </p:nvSpPr>
        <p:spPr/>
        <p:txBody>
          <a:bodyPr/>
          <a:lstStyle/>
          <a:p>
            <a:fld id="{6B9DC0EC-6908-4C41-9A73-E4F37BF7A866}" type="slidenum">
              <a:rPr lang="pt-BR" smtClean="0"/>
              <a:t>11</a:t>
            </a:fld>
            <a:endParaRPr lang="pt-BR"/>
          </a:p>
        </p:txBody>
      </p:sp>
    </p:spTree>
    <p:extLst>
      <p:ext uri="{BB962C8B-B14F-4D97-AF65-F5344CB8AC3E}">
        <p14:creationId xmlns:p14="http://schemas.microsoft.com/office/powerpoint/2010/main" val="112341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35B11B-A18C-0B01-EDD3-66C50265882D}"/>
              </a:ext>
            </a:extLst>
          </p:cNvPr>
          <p:cNvSpPr>
            <a:spLocks noGrp="1"/>
          </p:cNvSpPr>
          <p:nvPr>
            <p:ph type="title"/>
          </p:nvPr>
        </p:nvSpPr>
        <p:spPr/>
        <p:txBody>
          <a:bodyPr/>
          <a:lstStyle/>
          <a:p>
            <a:pPr algn="ctr"/>
            <a:r>
              <a:rPr lang="pt-BR" b="1" dirty="0"/>
              <a:t>Divórcio</a:t>
            </a:r>
          </a:p>
        </p:txBody>
      </p:sp>
      <p:sp>
        <p:nvSpPr>
          <p:cNvPr id="3" name="Espaço Reservado para Conteúdo 2">
            <a:extLst>
              <a:ext uri="{FF2B5EF4-FFF2-40B4-BE49-F238E27FC236}">
                <a16:creationId xmlns:a16="http://schemas.microsoft.com/office/drawing/2014/main" id="{AF1365C5-C7D9-C808-1B5C-09C7BDD0CB59}"/>
              </a:ext>
            </a:extLst>
          </p:cNvPr>
          <p:cNvSpPr>
            <a:spLocks noGrp="1"/>
          </p:cNvSpPr>
          <p:nvPr>
            <p:ph idx="1"/>
          </p:nvPr>
        </p:nvSpPr>
        <p:spPr>
          <a:xfrm>
            <a:off x="443345" y="1825625"/>
            <a:ext cx="11563928" cy="4351338"/>
          </a:xfrm>
        </p:spPr>
        <p:txBody>
          <a:bodyPr>
            <a:normAutofit/>
          </a:bodyPr>
          <a:lstStyle/>
          <a:p>
            <a:pPr>
              <a:lnSpc>
                <a:spcPct val="120000"/>
              </a:lnSpc>
              <a:spcBef>
                <a:spcPts val="600"/>
              </a:spcBef>
              <a:spcAft>
                <a:spcPts val="600"/>
              </a:spcAft>
            </a:pPr>
            <a:r>
              <a:rPr lang="pt-BR" dirty="0"/>
              <a:t>Se a parte atribuída a cada cônjuge for </a:t>
            </a:r>
            <a:r>
              <a:rPr lang="pt-BR" b="1" dirty="0"/>
              <a:t>exatamente o valor da meação</a:t>
            </a:r>
            <a:r>
              <a:rPr lang="pt-BR" dirty="0"/>
              <a:t>, não há transmissão</a:t>
            </a:r>
          </a:p>
          <a:p>
            <a:pPr indent="400050">
              <a:lnSpc>
                <a:spcPct val="120000"/>
              </a:lnSpc>
              <a:spcBef>
                <a:spcPts val="600"/>
              </a:spcBef>
              <a:spcAft>
                <a:spcPts val="600"/>
              </a:spcAft>
              <a:buFont typeface="Wingdings" panose="05000000000000000000" pitchFamily="2" charset="2"/>
              <a:buChar char="ü"/>
            </a:pPr>
            <a:r>
              <a:rPr lang="pt-BR" dirty="0"/>
              <a:t>Não há incidência de ITBI</a:t>
            </a:r>
          </a:p>
          <a:p>
            <a:pPr indent="400050">
              <a:lnSpc>
                <a:spcPct val="120000"/>
              </a:lnSpc>
              <a:spcBef>
                <a:spcPts val="600"/>
              </a:spcBef>
              <a:spcAft>
                <a:spcPts val="600"/>
              </a:spcAft>
              <a:buFont typeface="Wingdings" panose="05000000000000000000" pitchFamily="2" charset="2"/>
              <a:buChar char="ü"/>
            </a:pPr>
            <a:r>
              <a:rPr lang="pt-BR" dirty="0"/>
              <a:t>Não há incidência de ITCMD</a:t>
            </a:r>
          </a:p>
          <a:p>
            <a:pPr>
              <a:lnSpc>
                <a:spcPct val="120000"/>
              </a:lnSpc>
              <a:spcBef>
                <a:spcPts val="600"/>
              </a:spcBef>
              <a:spcAft>
                <a:spcPts val="600"/>
              </a:spcAft>
            </a:pPr>
            <a:r>
              <a:rPr lang="pt-BR" dirty="0"/>
              <a:t>Analisar o patrimônio como um todo</a:t>
            </a:r>
          </a:p>
          <a:p>
            <a:pPr>
              <a:lnSpc>
                <a:spcPct val="120000"/>
              </a:lnSpc>
              <a:spcBef>
                <a:spcPts val="600"/>
              </a:spcBef>
              <a:spcAft>
                <a:spcPts val="600"/>
              </a:spcAft>
            </a:pPr>
            <a:r>
              <a:rPr lang="pt-BR" dirty="0"/>
              <a:t>Não analisar cada bem individualmente</a:t>
            </a:r>
          </a:p>
        </p:txBody>
      </p:sp>
      <p:sp>
        <p:nvSpPr>
          <p:cNvPr id="4" name="Espaço Reservado para Número de Slide 3">
            <a:extLst>
              <a:ext uri="{FF2B5EF4-FFF2-40B4-BE49-F238E27FC236}">
                <a16:creationId xmlns:a16="http://schemas.microsoft.com/office/drawing/2014/main" id="{143AAE46-583D-E73C-E3CF-386B129C8683}"/>
              </a:ext>
            </a:extLst>
          </p:cNvPr>
          <p:cNvSpPr>
            <a:spLocks noGrp="1"/>
          </p:cNvSpPr>
          <p:nvPr>
            <p:ph type="sldNum" sz="quarter" idx="12"/>
          </p:nvPr>
        </p:nvSpPr>
        <p:spPr/>
        <p:txBody>
          <a:bodyPr/>
          <a:lstStyle/>
          <a:p>
            <a:fld id="{6B9DC0EC-6908-4C41-9A73-E4F37BF7A866}" type="slidenum">
              <a:rPr lang="pt-BR" smtClean="0"/>
              <a:t>12</a:t>
            </a:fld>
            <a:endParaRPr lang="pt-BR"/>
          </a:p>
        </p:txBody>
      </p:sp>
    </p:spTree>
    <p:extLst>
      <p:ext uri="{BB962C8B-B14F-4D97-AF65-F5344CB8AC3E}">
        <p14:creationId xmlns:p14="http://schemas.microsoft.com/office/powerpoint/2010/main" val="1479288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226D4B-A94E-5FE0-EBB0-E22886711C9D}"/>
              </a:ext>
            </a:extLst>
          </p:cNvPr>
          <p:cNvSpPr>
            <a:spLocks noGrp="1"/>
          </p:cNvSpPr>
          <p:nvPr>
            <p:ph type="title"/>
          </p:nvPr>
        </p:nvSpPr>
        <p:spPr/>
        <p:txBody>
          <a:bodyPr/>
          <a:lstStyle/>
          <a:p>
            <a:pPr algn="ctr"/>
            <a:r>
              <a:rPr lang="pt-BR" b="1" dirty="0"/>
              <a:t>Cobrança de ITBI sobre a meação</a:t>
            </a:r>
          </a:p>
        </p:txBody>
      </p:sp>
      <p:sp>
        <p:nvSpPr>
          <p:cNvPr id="3" name="Espaço Reservado para Conteúdo 2">
            <a:extLst>
              <a:ext uri="{FF2B5EF4-FFF2-40B4-BE49-F238E27FC236}">
                <a16:creationId xmlns:a16="http://schemas.microsoft.com/office/drawing/2014/main" id="{DBCCAA80-BEF6-8558-05E2-D6D08D7E54C7}"/>
              </a:ext>
            </a:extLst>
          </p:cNvPr>
          <p:cNvSpPr>
            <a:spLocks noGrp="1"/>
          </p:cNvSpPr>
          <p:nvPr>
            <p:ph idx="1"/>
          </p:nvPr>
        </p:nvSpPr>
        <p:spPr>
          <a:xfrm>
            <a:off x="598057" y="1825624"/>
            <a:ext cx="11215252" cy="4732193"/>
          </a:xfrm>
        </p:spPr>
        <p:txBody>
          <a:bodyPr>
            <a:normAutofit/>
          </a:bodyPr>
          <a:lstStyle/>
          <a:p>
            <a:pPr>
              <a:lnSpc>
                <a:spcPct val="120000"/>
              </a:lnSpc>
              <a:spcBef>
                <a:spcPts val="600"/>
              </a:spcBef>
              <a:spcAft>
                <a:spcPts val="600"/>
              </a:spcAft>
            </a:pPr>
            <a:r>
              <a:rPr lang="pt-BR" dirty="0"/>
              <a:t>Quando um </a:t>
            </a:r>
            <a:r>
              <a:rPr lang="pt-BR" b="1" dirty="0"/>
              <a:t>bem imóvel é atribuído de forma integral a um dos cônjuges</a:t>
            </a:r>
          </a:p>
          <a:p>
            <a:pPr>
              <a:lnSpc>
                <a:spcPct val="120000"/>
              </a:lnSpc>
              <a:spcBef>
                <a:spcPts val="600"/>
              </a:spcBef>
              <a:spcAft>
                <a:spcPts val="600"/>
              </a:spcAft>
            </a:pPr>
            <a:r>
              <a:rPr lang="pt-BR" dirty="0"/>
              <a:t>Municípios analisam o bem imóvel individualmente</a:t>
            </a:r>
          </a:p>
          <a:p>
            <a:pPr>
              <a:lnSpc>
                <a:spcPct val="120000"/>
              </a:lnSpc>
              <a:spcBef>
                <a:spcPts val="600"/>
              </a:spcBef>
              <a:spcAft>
                <a:spcPts val="600"/>
              </a:spcAft>
            </a:pPr>
            <a:r>
              <a:rPr lang="pt-BR" dirty="0">
                <a:solidFill>
                  <a:srgbClr val="C00000"/>
                </a:solidFill>
              </a:rPr>
              <a:t>Entendimento de que há transmissão → Exigência de ITBI sobre o valor de 50% do bem imóvel</a:t>
            </a:r>
          </a:p>
          <a:p>
            <a:pPr indent="400050">
              <a:lnSpc>
                <a:spcPct val="120000"/>
              </a:lnSpc>
              <a:spcBef>
                <a:spcPts val="600"/>
              </a:spcBef>
              <a:spcAft>
                <a:spcPts val="600"/>
              </a:spcAft>
              <a:buFont typeface="Wingdings" panose="05000000000000000000" pitchFamily="2" charset="2"/>
              <a:buChar char="ü"/>
            </a:pPr>
            <a:r>
              <a:rPr lang="pt-BR" dirty="0"/>
              <a:t>Postura adotada pela Administração Tributária Municipal</a:t>
            </a:r>
          </a:p>
          <a:p>
            <a:pPr indent="400050">
              <a:lnSpc>
                <a:spcPct val="120000"/>
              </a:lnSpc>
              <a:spcBef>
                <a:spcPts val="600"/>
              </a:spcBef>
              <a:spcAft>
                <a:spcPts val="600"/>
              </a:spcAft>
              <a:buFont typeface="Wingdings" panose="05000000000000000000" pitchFamily="2" charset="2"/>
              <a:buChar char="ü"/>
            </a:pPr>
            <a:r>
              <a:rPr lang="pt-BR" dirty="0"/>
              <a:t>Previsão em lei municipal</a:t>
            </a:r>
          </a:p>
          <a:p>
            <a:pPr>
              <a:lnSpc>
                <a:spcPct val="120000"/>
              </a:lnSpc>
              <a:spcBef>
                <a:spcPts val="600"/>
              </a:spcBef>
              <a:spcAft>
                <a:spcPts val="600"/>
              </a:spcAft>
            </a:pPr>
            <a:r>
              <a:rPr lang="pt-BR" dirty="0"/>
              <a:t>Cobrança inconstitucional</a:t>
            </a:r>
          </a:p>
        </p:txBody>
      </p:sp>
      <p:sp>
        <p:nvSpPr>
          <p:cNvPr id="4" name="Espaço Reservado para Número de Slide 3">
            <a:extLst>
              <a:ext uri="{FF2B5EF4-FFF2-40B4-BE49-F238E27FC236}">
                <a16:creationId xmlns:a16="http://schemas.microsoft.com/office/drawing/2014/main" id="{40976162-2B86-423D-0C3E-917DD5904F3D}"/>
              </a:ext>
            </a:extLst>
          </p:cNvPr>
          <p:cNvSpPr>
            <a:spLocks noGrp="1"/>
          </p:cNvSpPr>
          <p:nvPr>
            <p:ph type="sldNum" sz="quarter" idx="12"/>
          </p:nvPr>
        </p:nvSpPr>
        <p:spPr/>
        <p:txBody>
          <a:bodyPr/>
          <a:lstStyle/>
          <a:p>
            <a:fld id="{6B9DC0EC-6908-4C41-9A73-E4F37BF7A866}" type="slidenum">
              <a:rPr lang="pt-BR" smtClean="0"/>
              <a:t>13</a:t>
            </a:fld>
            <a:endParaRPr lang="pt-BR"/>
          </a:p>
        </p:txBody>
      </p:sp>
    </p:spTree>
    <p:extLst>
      <p:ext uri="{BB962C8B-B14F-4D97-AF65-F5344CB8AC3E}">
        <p14:creationId xmlns:p14="http://schemas.microsoft.com/office/powerpoint/2010/main" val="3719921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6B27D3-5421-D7EA-FFB7-EB15A9E60241}"/>
              </a:ext>
            </a:extLst>
          </p:cNvPr>
          <p:cNvSpPr>
            <a:spLocks noGrp="1"/>
          </p:cNvSpPr>
          <p:nvPr>
            <p:ph type="title"/>
          </p:nvPr>
        </p:nvSpPr>
        <p:spPr/>
        <p:txBody>
          <a:bodyPr>
            <a:normAutofit/>
          </a:bodyPr>
          <a:lstStyle/>
          <a:p>
            <a:pPr algn="ctr"/>
            <a:r>
              <a:rPr lang="pt-BR" sz="3600" b="1" dirty="0"/>
              <a:t>Exemplo de partilha</a:t>
            </a:r>
          </a:p>
        </p:txBody>
      </p:sp>
      <p:sp>
        <p:nvSpPr>
          <p:cNvPr id="3" name="Espaço Reservado para Conteúdo 2">
            <a:extLst>
              <a:ext uri="{FF2B5EF4-FFF2-40B4-BE49-F238E27FC236}">
                <a16:creationId xmlns:a16="http://schemas.microsoft.com/office/drawing/2014/main" id="{0CA888B2-803E-C9A8-A49D-B334F60B4D73}"/>
              </a:ext>
            </a:extLst>
          </p:cNvPr>
          <p:cNvSpPr>
            <a:spLocks noGrp="1"/>
          </p:cNvSpPr>
          <p:nvPr>
            <p:ph idx="1"/>
          </p:nvPr>
        </p:nvSpPr>
        <p:spPr>
          <a:xfrm>
            <a:off x="240149" y="1825624"/>
            <a:ext cx="5488709" cy="4667539"/>
          </a:xfrm>
        </p:spPr>
        <p:txBody>
          <a:bodyPr>
            <a:normAutofit/>
          </a:bodyPr>
          <a:lstStyle/>
          <a:p>
            <a:pPr marL="0" indent="0" algn="ctr">
              <a:lnSpc>
                <a:spcPct val="100000"/>
              </a:lnSpc>
              <a:spcBef>
                <a:spcPts val="1200"/>
              </a:spcBef>
              <a:spcAft>
                <a:spcPts val="1200"/>
              </a:spcAft>
              <a:buNone/>
            </a:pPr>
            <a:r>
              <a:rPr lang="pt-BR" sz="2600" b="1" dirty="0"/>
              <a:t>Patrimônio comum do casal:</a:t>
            </a:r>
          </a:p>
          <a:p>
            <a:pPr marL="360363" indent="-360363" algn="ctr">
              <a:lnSpc>
                <a:spcPct val="100000"/>
              </a:lnSpc>
              <a:spcBef>
                <a:spcPts val="1200"/>
              </a:spcBef>
              <a:spcAft>
                <a:spcPts val="1200"/>
              </a:spcAft>
              <a:buFont typeface="Wingdings" panose="05000000000000000000" pitchFamily="2" charset="2"/>
              <a:buChar char="ü"/>
            </a:pPr>
            <a:r>
              <a:rPr lang="pt-BR" sz="2600" dirty="0">
                <a:solidFill>
                  <a:srgbClr val="0070C0"/>
                </a:solidFill>
              </a:rPr>
              <a:t>Imóvel residencial 1: R$250.000,00</a:t>
            </a:r>
          </a:p>
          <a:p>
            <a:pPr marL="360363" indent="-360363" algn="ctr">
              <a:lnSpc>
                <a:spcPct val="100000"/>
              </a:lnSpc>
              <a:spcBef>
                <a:spcPts val="1200"/>
              </a:spcBef>
              <a:spcAft>
                <a:spcPts val="1200"/>
              </a:spcAft>
              <a:buFont typeface="Wingdings" panose="05000000000000000000" pitchFamily="2" charset="2"/>
              <a:buChar char="ü"/>
            </a:pPr>
            <a:r>
              <a:rPr lang="pt-BR" sz="2600" dirty="0">
                <a:solidFill>
                  <a:schemeClr val="accent2">
                    <a:lumMod val="75000"/>
                  </a:schemeClr>
                </a:solidFill>
              </a:rPr>
              <a:t>Imóvel residencial 2: R$250.000,00</a:t>
            </a:r>
          </a:p>
          <a:p>
            <a:pPr marL="360363" indent="-360363" algn="ctr">
              <a:lnSpc>
                <a:spcPct val="100000"/>
              </a:lnSpc>
              <a:spcBef>
                <a:spcPts val="1200"/>
              </a:spcBef>
              <a:spcAft>
                <a:spcPts val="1200"/>
              </a:spcAft>
              <a:buFont typeface="Wingdings" panose="05000000000000000000" pitchFamily="2" charset="2"/>
              <a:buChar char="Ø"/>
            </a:pPr>
            <a:r>
              <a:rPr lang="pt-BR" sz="2600" dirty="0"/>
              <a:t>Valor total do patrimônio comum: R$500.000,00</a:t>
            </a:r>
          </a:p>
          <a:p>
            <a:pPr marL="360363" indent="-360363" algn="ctr">
              <a:lnSpc>
                <a:spcPct val="100000"/>
              </a:lnSpc>
              <a:spcBef>
                <a:spcPts val="1200"/>
              </a:spcBef>
              <a:spcAft>
                <a:spcPts val="1200"/>
              </a:spcAft>
              <a:buFont typeface="Wingdings" panose="05000000000000000000" pitchFamily="2" charset="2"/>
              <a:buChar char="Ø"/>
            </a:pPr>
            <a:r>
              <a:rPr lang="pt-BR" sz="2600" dirty="0"/>
              <a:t>Valor de cada meação: R$250.000,00</a:t>
            </a:r>
          </a:p>
        </p:txBody>
      </p:sp>
      <p:sp>
        <p:nvSpPr>
          <p:cNvPr id="4" name="Espaço Reservado para Número de Slide 3">
            <a:extLst>
              <a:ext uri="{FF2B5EF4-FFF2-40B4-BE49-F238E27FC236}">
                <a16:creationId xmlns:a16="http://schemas.microsoft.com/office/drawing/2014/main" id="{62600B89-89D7-3F30-21F3-CE7E32E86219}"/>
              </a:ext>
            </a:extLst>
          </p:cNvPr>
          <p:cNvSpPr>
            <a:spLocks noGrp="1"/>
          </p:cNvSpPr>
          <p:nvPr>
            <p:ph type="sldNum" sz="quarter" idx="12"/>
          </p:nvPr>
        </p:nvSpPr>
        <p:spPr/>
        <p:txBody>
          <a:bodyPr/>
          <a:lstStyle/>
          <a:p>
            <a:fld id="{6B9DC0EC-6908-4C41-9A73-E4F37BF7A866}" type="slidenum">
              <a:rPr lang="pt-BR" smtClean="0"/>
              <a:t>14</a:t>
            </a:fld>
            <a:endParaRPr lang="pt-BR"/>
          </a:p>
        </p:txBody>
      </p:sp>
      <p:sp>
        <p:nvSpPr>
          <p:cNvPr id="5" name="Espaço Reservado para Conteúdo 2">
            <a:extLst>
              <a:ext uri="{FF2B5EF4-FFF2-40B4-BE49-F238E27FC236}">
                <a16:creationId xmlns:a16="http://schemas.microsoft.com/office/drawing/2014/main" id="{6BB8F38C-D50C-EABA-E861-04646BC13D21}"/>
              </a:ext>
            </a:extLst>
          </p:cNvPr>
          <p:cNvSpPr txBox="1">
            <a:spLocks/>
          </p:cNvSpPr>
          <p:nvPr/>
        </p:nvSpPr>
        <p:spPr>
          <a:xfrm>
            <a:off x="6318831" y="1825625"/>
            <a:ext cx="5485242" cy="4351338"/>
          </a:xfrm>
          <a:prstGeom prst="rect">
            <a:avLst/>
          </a:prstGeom>
          <a:solidFill>
            <a:schemeClr val="bg1">
              <a:alpha val="7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600"/>
              </a:spcBef>
              <a:spcAft>
                <a:spcPts val="600"/>
              </a:spcAft>
              <a:buNone/>
            </a:pPr>
            <a:r>
              <a:rPr lang="pt-BR" sz="2600" b="1" dirty="0"/>
              <a:t>Bens atribuídos ao primeiro cônjuge:</a:t>
            </a:r>
          </a:p>
          <a:p>
            <a:pPr marL="360363" indent="-360363" algn="ctr">
              <a:lnSpc>
                <a:spcPct val="100000"/>
              </a:lnSpc>
              <a:spcBef>
                <a:spcPts val="600"/>
              </a:spcBef>
              <a:spcAft>
                <a:spcPts val="600"/>
              </a:spcAft>
              <a:buFont typeface="Wingdings" panose="05000000000000000000" pitchFamily="2" charset="2"/>
              <a:buChar char="ü"/>
            </a:pPr>
            <a:r>
              <a:rPr lang="pt-BR" sz="2600" dirty="0">
                <a:solidFill>
                  <a:srgbClr val="0070C0"/>
                </a:solidFill>
              </a:rPr>
              <a:t>Imóvel residencial 1: R$250.000,00</a:t>
            </a:r>
          </a:p>
          <a:p>
            <a:pPr marL="360363" indent="-360363" algn="ctr">
              <a:lnSpc>
                <a:spcPct val="100000"/>
              </a:lnSpc>
              <a:spcBef>
                <a:spcPts val="600"/>
              </a:spcBef>
              <a:spcAft>
                <a:spcPts val="600"/>
              </a:spcAft>
              <a:buFont typeface="Wingdings" panose="05000000000000000000" pitchFamily="2" charset="2"/>
              <a:buChar char="Ø"/>
            </a:pPr>
            <a:r>
              <a:rPr lang="pt-BR" sz="2600" dirty="0"/>
              <a:t>Valor da sua meação: R$250.000,00</a:t>
            </a:r>
          </a:p>
          <a:p>
            <a:pPr marL="0" indent="0" algn="ctr">
              <a:lnSpc>
                <a:spcPct val="100000"/>
              </a:lnSpc>
              <a:spcBef>
                <a:spcPts val="600"/>
              </a:spcBef>
              <a:spcAft>
                <a:spcPts val="600"/>
              </a:spcAft>
              <a:buNone/>
            </a:pPr>
            <a:endParaRPr lang="pt-BR" sz="2600" dirty="0"/>
          </a:p>
          <a:p>
            <a:pPr marL="0" indent="0" algn="ctr">
              <a:lnSpc>
                <a:spcPct val="100000"/>
              </a:lnSpc>
              <a:spcBef>
                <a:spcPts val="600"/>
              </a:spcBef>
              <a:spcAft>
                <a:spcPts val="600"/>
              </a:spcAft>
              <a:buNone/>
            </a:pPr>
            <a:r>
              <a:rPr lang="pt-BR" sz="2600" b="1" dirty="0"/>
              <a:t>Bens atribuídos ao segundo cônjuge:</a:t>
            </a:r>
          </a:p>
          <a:p>
            <a:pPr marL="360363" indent="-360363" algn="ctr">
              <a:lnSpc>
                <a:spcPct val="100000"/>
              </a:lnSpc>
              <a:spcBef>
                <a:spcPts val="600"/>
              </a:spcBef>
              <a:spcAft>
                <a:spcPts val="600"/>
              </a:spcAft>
              <a:buFont typeface="Wingdings" panose="05000000000000000000" pitchFamily="2" charset="2"/>
              <a:buChar char="ü"/>
            </a:pPr>
            <a:r>
              <a:rPr lang="pt-BR" sz="2600" dirty="0">
                <a:solidFill>
                  <a:schemeClr val="accent2">
                    <a:lumMod val="75000"/>
                  </a:schemeClr>
                </a:solidFill>
              </a:rPr>
              <a:t>Imóvel residencial 2: R$250.000,00</a:t>
            </a:r>
          </a:p>
          <a:p>
            <a:pPr marL="360363" indent="-360363" algn="ctr">
              <a:lnSpc>
                <a:spcPct val="100000"/>
              </a:lnSpc>
              <a:spcBef>
                <a:spcPts val="600"/>
              </a:spcBef>
              <a:spcAft>
                <a:spcPts val="600"/>
              </a:spcAft>
              <a:buFont typeface="Wingdings" panose="05000000000000000000" pitchFamily="2" charset="2"/>
              <a:buChar char="Ø"/>
            </a:pPr>
            <a:r>
              <a:rPr lang="pt-BR" sz="2600" dirty="0"/>
              <a:t>Valor da sua meação: R$250.000,00</a:t>
            </a:r>
          </a:p>
        </p:txBody>
      </p:sp>
      <p:cxnSp>
        <p:nvCxnSpPr>
          <p:cNvPr id="6" name="Conector reto 5">
            <a:extLst>
              <a:ext uri="{FF2B5EF4-FFF2-40B4-BE49-F238E27FC236}">
                <a16:creationId xmlns:a16="http://schemas.microsoft.com/office/drawing/2014/main" id="{30217D95-4D9F-CBC0-B2F2-749827F2B509}"/>
              </a:ext>
            </a:extLst>
          </p:cNvPr>
          <p:cNvCxnSpPr>
            <a:cxnSpLocks/>
          </p:cNvCxnSpPr>
          <p:nvPr/>
        </p:nvCxnSpPr>
        <p:spPr>
          <a:xfrm>
            <a:off x="6317672" y="3731491"/>
            <a:ext cx="548640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938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6B27D3-5421-D7EA-FFB7-EB15A9E60241}"/>
              </a:ext>
            </a:extLst>
          </p:cNvPr>
          <p:cNvSpPr>
            <a:spLocks noGrp="1"/>
          </p:cNvSpPr>
          <p:nvPr>
            <p:ph type="title"/>
          </p:nvPr>
        </p:nvSpPr>
        <p:spPr/>
        <p:txBody>
          <a:bodyPr>
            <a:normAutofit/>
          </a:bodyPr>
          <a:lstStyle/>
          <a:p>
            <a:pPr algn="ctr"/>
            <a:r>
              <a:rPr lang="pt-BR" sz="3600" b="1" dirty="0"/>
              <a:t>Exemplo de partilha</a:t>
            </a:r>
          </a:p>
        </p:txBody>
      </p:sp>
      <p:sp>
        <p:nvSpPr>
          <p:cNvPr id="3" name="Espaço Reservado para Conteúdo 2">
            <a:extLst>
              <a:ext uri="{FF2B5EF4-FFF2-40B4-BE49-F238E27FC236}">
                <a16:creationId xmlns:a16="http://schemas.microsoft.com/office/drawing/2014/main" id="{0CA888B2-803E-C9A8-A49D-B334F60B4D73}"/>
              </a:ext>
            </a:extLst>
          </p:cNvPr>
          <p:cNvSpPr>
            <a:spLocks noGrp="1"/>
          </p:cNvSpPr>
          <p:nvPr>
            <p:ph idx="1"/>
          </p:nvPr>
        </p:nvSpPr>
        <p:spPr>
          <a:xfrm>
            <a:off x="221672" y="1825625"/>
            <a:ext cx="5503719" cy="4351338"/>
          </a:xfrm>
        </p:spPr>
        <p:txBody>
          <a:bodyPr>
            <a:noAutofit/>
          </a:bodyPr>
          <a:lstStyle/>
          <a:p>
            <a:pPr marL="0" indent="0" algn="ctr">
              <a:lnSpc>
                <a:spcPct val="100000"/>
              </a:lnSpc>
              <a:spcBef>
                <a:spcPts val="1200"/>
              </a:spcBef>
              <a:spcAft>
                <a:spcPts val="1200"/>
              </a:spcAft>
              <a:buNone/>
            </a:pPr>
            <a:r>
              <a:rPr lang="pt-BR" sz="2600" b="1" dirty="0"/>
              <a:t>Patrimônio comum do casal:</a:t>
            </a:r>
          </a:p>
          <a:p>
            <a:pPr marL="360363" indent="-360363" algn="ctr">
              <a:lnSpc>
                <a:spcPct val="100000"/>
              </a:lnSpc>
              <a:spcBef>
                <a:spcPts val="1200"/>
              </a:spcBef>
              <a:spcAft>
                <a:spcPts val="1200"/>
              </a:spcAft>
              <a:buFont typeface="Wingdings" panose="05000000000000000000" pitchFamily="2" charset="2"/>
              <a:buChar char="ü"/>
            </a:pPr>
            <a:r>
              <a:rPr lang="pt-BR" sz="2600" dirty="0">
                <a:solidFill>
                  <a:srgbClr val="0070C0"/>
                </a:solidFill>
              </a:rPr>
              <a:t>Imóvel residencial: R$400.000,00</a:t>
            </a:r>
          </a:p>
          <a:p>
            <a:pPr marL="360363" indent="-360363" algn="ctr">
              <a:lnSpc>
                <a:spcPct val="100000"/>
              </a:lnSpc>
              <a:spcBef>
                <a:spcPts val="1200"/>
              </a:spcBef>
              <a:spcAft>
                <a:spcPts val="1200"/>
              </a:spcAft>
              <a:buFont typeface="Wingdings" panose="05000000000000000000" pitchFamily="2" charset="2"/>
              <a:buChar char="ü"/>
            </a:pPr>
            <a:r>
              <a:rPr lang="pt-BR" sz="2600" dirty="0">
                <a:solidFill>
                  <a:srgbClr val="C00000"/>
                </a:solidFill>
              </a:rPr>
              <a:t>Aplicações financeiras: R$400.000,00</a:t>
            </a:r>
          </a:p>
          <a:p>
            <a:pPr marL="360363" indent="-360363" algn="ctr">
              <a:lnSpc>
                <a:spcPct val="100000"/>
              </a:lnSpc>
              <a:spcBef>
                <a:spcPts val="1200"/>
              </a:spcBef>
              <a:spcAft>
                <a:spcPts val="1200"/>
              </a:spcAft>
              <a:buFont typeface="Wingdings" panose="05000000000000000000" pitchFamily="2" charset="2"/>
              <a:buChar char="Ø"/>
            </a:pPr>
            <a:r>
              <a:rPr lang="pt-BR" sz="2600" dirty="0"/>
              <a:t>Valor total do patrimônio comum: R$800.000,00</a:t>
            </a:r>
          </a:p>
          <a:p>
            <a:pPr marL="360363" indent="-360363" algn="ctr">
              <a:lnSpc>
                <a:spcPct val="100000"/>
              </a:lnSpc>
              <a:spcBef>
                <a:spcPts val="1200"/>
              </a:spcBef>
              <a:spcAft>
                <a:spcPts val="1200"/>
              </a:spcAft>
              <a:buFont typeface="Wingdings" panose="05000000000000000000" pitchFamily="2" charset="2"/>
              <a:buChar char="Ø"/>
            </a:pPr>
            <a:r>
              <a:rPr lang="pt-BR" sz="2600" dirty="0"/>
              <a:t>Valor de cada meação: R$400.000,00</a:t>
            </a:r>
          </a:p>
        </p:txBody>
      </p:sp>
      <p:sp>
        <p:nvSpPr>
          <p:cNvPr id="4" name="Espaço Reservado para Número de Slide 3">
            <a:extLst>
              <a:ext uri="{FF2B5EF4-FFF2-40B4-BE49-F238E27FC236}">
                <a16:creationId xmlns:a16="http://schemas.microsoft.com/office/drawing/2014/main" id="{62600B89-89D7-3F30-21F3-CE7E32E86219}"/>
              </a:ext>
            </a:extLst>
          </p:cNvPr>
          <p:cNvSpPr>
            <a:spLocks noGrp="1"/>
          </p:cNvSpPr>
          <p:nvPr>
            <p:ph type="sldNum" sz="quarter" idx="12"/>
          </p:nvPr>
        </p:nvSpPr>
        <p:spPr/>
        <p:txBody>
          <a:bodyPr/>
          <a:lstStyle/>
          <a:p>
            <a:fld id="{6B9DC0EC-6908-4C41-9A73-E4F37BF7A866}" type="slidenum">
              <a:rPr lang="pt-BR" smtClean="0"/>
              <a:t>15</a:t>
            </a:fld>
            <a:endParaRPr lang="pt-BR"/>
          </a:p>
        </p:txBody>
      </p:sp>
      <p:sp>
        <p:nvSpPr>
          <p:cNvPr id="5" name="Espaço Reservado para Conteúdo 2">
            <a:extLst>
              <a:ext uri="{FF2B5EF4-FFF2-40B4-BE49-F238E27FC236}">
                <a16:creationId xmlns:a16="http://schemas.microsoft.com/office/drawing/2014/main" id="{6BB8F38C-D50C-EABA-E861-04646BC13D21}"/>
              </a:ext>
            </a:extLst>
          </p:cNvPr>
          <p:cNvSpPr txBox="1">
            <a:spLocks/>
          </p:cNvSpPr>
          <p:nvPr/>
        </p:nvSpPr>
        <p:spPr>
          <a:xfrm>
            <a:off x="6014026" y="1825625"/>
            <a:ext cx="5762338" cy="4351338"/>
          </a:xfrm>
          <a:prstGeom prst="rect">
            <a:avLst/>
          </a:prstGeom>
          <a:solidFill>
            <a:schemeClr val="bg1">
              <a:alpha val="7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1200"/>
              </a:spcBef>
              <a:spcAft>
                <a:spcPts val="1200"/>
              </a:spcAft>
              <a:buNone/>
            </a:pPr>
            <a:r>
              <a:rPr lang="pt-BR" sz="2600" b="1" dirty="0"/>
              <a:t>Bens atribuídos ao primeiro cônjuge:</a:t>
            </a:r>
          </a:p>
          <a:p>
            <a:pPr marL="360363" indent="-360363" algn="ctr">
              <a:lnSpc>
                <a:spcPct val="100000"/>
              </a:lnSpc>
              <a:spcBef>
                <a:spcPts val="1200"/>
              </a:spcBef>
              <a:spcAft>
                <a:spcPts val="1200"/>
              </a:spcAft>
              <a:buFont typeface="Wingdings" panose="05000000000000000000" pitchFamily="2" charset="2"/>
              <a:buChar char="ü"/>
            </a:pPr>
            <a:r>
              <a:rPr lang="pt-BR" sz="2600" dirty="0">
                <a:solidFill>
                  <a:srgbClr val="0070C0"/>
                </a:solidFill>
              </a:rPr>
              <a:t>Imóvel residencial: R$400.000,00</a:t>
            </a:r>
          </a:p>
          <a:p>
            <a:pPr marL="360363" indent="-360363" algn="ctr">
              <a:lnSpc>
                <a:spcPct val="100000"/>
              </a:lnSpc>
              <a:spcBef>
                <a:spcPts val="1200"/>
              </a:spcBef>
              <a:spcAft>
                <a:spcPts val="1200"/>
              </a:spcAft>
              <a:buFont typeface="Wingdings" panose="05000000000000000000" pitchFamily="2" charset="2"/>
              <a:buChar char="Ø"/>
            </a:pPr>
            <a:r>
              <a:rPr lang="pt-BR" sz="2600" dirty="0"/>
              <a:t>Valor da sua meação: R$400.000,00</a:t>
            </a:r>
          </a:p>
          <a:p>
            <a:pPr marL="0" indent="0" algn="ctr">
              <a:lnSpc>
                <a:spcPct val="100000"/>
              </a:lnSpc>
              <a:spcBef>
                <a:spcPts val="1200"/>
              </a:spcBef>
              <a:spcAft>
                <a:spcPts val="1200"/>
              </a:spcAft>
              <a:buNone/>
            </a:pPr>
            <a:r>
              <a:rPr lang="pt-BR" sz="2600" b="1" dirty="0"/>
              <a:t>Bens atribuídos ao segundo cônjuge:</a:t>
            </a:r>
          </a:p>
          <a:p>
            <a:pPr marL="360363" indent="-360363" algn="ctr">
              <a:lnSpc>
                <a:spcPct val="100000"/>
              </a:lnSpc>
              <a:spcBef>
                <a:spcPts val="1200"/>
              </a:spcBef>
              <a:spcAft>
                <a:spcPts val="1200"/>
              </a:spcAft>
              <a:buFont typeface="Wingdings" panose="05000000000000000000" pitchFamily="2" charset="2"/>
              <a:buChar char="ü"/>
            </a:pPr>
            <a:r>
              <a:rPr lang="pt-BR" sz="2600" dirty="0">
                <a:solidFill>
                  <a:srgbClr val="C00000"/>
                </a:solidFill>
              </a:rPr>
              <a:t>Aplicações financeiras: R$400.000,00</a:t>
            </a:r>
          </a:p>
          <a:p>
            <a:pPr marL="360363" indent="-360363" algn="ctr">
              <a:lnSpc>
                <a:spcPct val="100000"/>
              </a:lnSpc>
              <a:spcBef>
                <a:spcPts val="1200"/>
              </a:spcBef>
              <a:spcAft>
                <a:spcPts val="1200"/>
              </a:spcAft>
              <a:buFont typeface="Wingdings" panose="05000000000000000000" pitchFamily="2" charset="2"/>
              <a:buChar char="Ø"/>
            </a:pPr>
            <a:r>
              <a:rPr lang="pt-BR" sz="2600" dirty="0"/>
              <a:t>Valor da sua meação: R$400.000,00</a:t>
            </a:r>
          </a:p>
        </p:txBody>
      </p:sp>
      <p:cxnSp>
        <p:nvCxnSpPr>
          <p:cNvPr id="6" name="Conector reto 5">
            <a:extLst>
              <a:ext uri="{FF2B5EF4-FFF2-40B4-BE49-F238E27FC236}">
                <a16:creationId xmlns:a16="http://schemas.microsoft.com/office/drawing/2014/main" id="{E728DAD8-CA1F-338A-1847-2B4FDADC5275}"/>
              </a:ext>
            </a:extLst>
          </p:cNvPr>
          <p:cNvCxnSpPr>
            <a:cxnSpLocks/>
          </p:cNvCxnSpPr>
          <p:nvPr/>
        </p:nvCxnSpPr>
        <p:spPr>
          <a:xfrm>
            <a:off x="6096000" y="3842327"/>
            <a:ext cx="548640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326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6B27D3-5421-D7EA-FFB7-EB15A9E60241}"/>
              </a:ext>
            </a:extLst>
          </p:cNvPr>
          <p:cNvSpPr>
            <a:spLocks noGrp="1"/>
          </p:cNvSpPr>
          <p:nvPr>
            <p:ph type="title"/>
          </p:nvPr>
        </p:nvSpPr>
        <p:spPr/>
        <p:txBody>
          <a:bodyPr>
            <a:normAutofit/>
          </a:bodyPr>
          <a:lstStyle/>
          <a:p>
            <a:pPr algn="ctr"/>
            <a:r>
              <a:rPr lang="pt-BR" sz="3600" b="1" dirty="0"/>
              <a:t>Exemplo de partilha</a:t>
            </a:r>
          </a:p>
        </p:txBody>
      </p:sp>
      <p:sp>
        <p:nvSpPr>
          <p:cNvPr id="3" name="Espaço Reservado para Conteúdo 2">
            <a:extLst>
              <a:ext uri="{FF2B5EF4-FFF2-40B4-BE49-F238E27FC236}">
                <a16:creationId xmlns:a16="http://schemas.microsoft.com/office/drawing/2014/main" id="{0CA888B2-803E-C9A8-A49D-B334F60B4D73}"/>
              </a:ext>
            </a:extLst>
          </p:cNvPr>
          <p:cNvSpPr>
            <a:spLocks noGrp="1"/>
          </p:cNvSpPr>
          <p:nvPr>
            <p:ph idx="1"/>
          </p:nvPr>
        </p:nvSpPr>
        <p:spPr>
          <a:xfrm>
            <a:off x="184727" y="1724026"/>
            <a:ext cx="5540665" cy="4351338"/>
          </a:xfrm>
        </p:spPr>
        <p:txBody>
          <a:bodyPr>
            <a:noAutofit/>
          </a:bodyPr>
          <a:lstStyle/>
          <a:p>
            <a:pPr marL="0" indent="0" algn="ctr">
              <a:lnSpc>
                <a:spcPct val="100000"/>
              </a:lnSpc>
              <a:spcBef>
                <a:spcPts val="1200"/>
              </a:spcBef>
              <a:spcAft>
                <a:spcPts val="600"/>
              </a:spcAft>
              <a:buNone/>
            </a:pPr>
            <a:r>
              <a:rPr lang="pt-BR" sz="2200" b="1" dirty="0"/>
              <a:t>Patrimônio comum do casal:</a:t>
            </a:r>
          </a:p>
          <a:p>
            <a:pPr marL="360363" indent="-360363" algn="ctr">
              <a:lnSpc>
                <a:spcPct val="100000"/>
              </a:lnSpc>
              <a:spcBef>
                <a:spcPts val="1200"/>
              </a:spcBef>
              <a:spcAft>
                <a:spcPts val="600"/>
              </a:spcAft>
              <a:buFont typeface="Wingdings" panose="05000000000000000000" pitchFamily="2" charset="2"/>
              <a:buChar char="ü"/>
            </a:pPr>
            <a:r>
              <a:rPr lang="pt-BR" sz="2200" dirty="0">
                <a:solidFill>
                  <a:srgbClr val="0070C0"/>
                </a:solidFill>
              </a:rPr>
              <a:t>Imóvel residencial 1: R$620.000,00</a:t>
            </a:r>
          </a:p>
          <a:p>
            <a:pPr marL="360363" indent="-360363" algn="ctr">
              <a:lnSpc>
                <a:spcPct val="100000"/>
              </a:lnSpc>
              <a:spcBef>
                <a:spcPts val="1200"/>
              </a:spcBef>
              <a:spcAft>
                <a:spcPts val="600"/>
              </a:spcAft>
              <a:buFont typeface="Wingdings" panose="05000000000000000000" pitchFamily="2" charset="2"/>
              <a:buChar char="ü"/>
            </a:pPr>
            <a:r>
              <a:rPr lang="pt-BR" sz="2200" dirty="0">
                <a:solidFill>
                  <a:schemeClr val="accent2">
                    <a:lumMod val="75000"/>
                  </a:schemeClr>
                </a:solidFill>
              </a:rPr>
              <a:t>Imóvel residencial 2: R$220.000,00</a:t>
            </a:r>
          </a:p>
          <a:p>
            <a:pPr marL="360363" indent="-360363" algn="ctr">
              <a:lnSpc>
                <a:spcPct val="100000"/>
              </a:lnSpc>
              <a:spcBef>
                <a:spcPts val="1200"/>
              </a:spcBef>
              <a:spcAft>
                <a:spcPts val="600"/>
              </a:spcAft>
              <a:buFont typeface="Wingdings" panose="05000000000000000000" pitchFamily="2" charset="2"/>
              <a:buChar char="ü"/>
            </a:pPr>
            <a:r>
              <a:rPr lang="pt-BR" sz="2200" dirty="0">
                <a:solidFill>
                  <a:srgbClr val="00B050"/>
                </a:solidFill>
              </a:rPr>
              <a:t>Veículo 1: R$120.000,00</a:t>
            </a:r>
          </a:p>
          <a:p>
            <a:pPr marL="360363" indent="-360363" algn="ctr">
              <a:lnSpc>
                <a:spcPct val="100000"/>
              </a:lnSpc>
              <a:spcBef>
                <a:spcPts val="1200"/>
              </a:spcBef>
              <a:spcAft>
                <a:spcPts val="600"/>
              </a:spcAft>
              <a:buFont typeface="Wingdings" panose="05000000000000000000" pitchFamily="2" charset="2"/>
              <a:buChar char="ü"/>
            </a:pPr>
            <a:r>
              <a:rPr lang="pt-BR" sz="2200" dirty="0">
                <a:solidFill>
                  <a:srgbClr val="7030A0"/>
                </a:solidFill>
              </a:rPr>
              <a:t>Veículo 2: R$180.000,00</a:t>
            </a:r>
          </a:p>
          <a:p>
            <a:pPr marL="360363" indent="-360363" algn="ctr">
              <a:lnSpc>
                <a:spcPct val="100000"/>
              </a:lnSpc>
              <a:spcBef>
                <a:spcPts val="1200"/>
              </a:spcBef>
              <a:spcAft>
                <a:spcPts val="600"/>
              </a:spcAft>
              <a:buFont typeface="Wingdings" panose="05000000000000000000" pitchFamily="2" charset="2"/>
              <a:buChar char="ü"/>
            </a:pPr>
            <a:r>
              <a:rPr lang="pt-BR" sz="2200" dirty="0">
                <a:solidFill>
                  <a:srgbClr val="C00000"/>
                </a:solidFill>
              </a:rPr>
              <a:t>Aplicações financeiras: R$100.000,00</a:t>
            </a:r>
          </a:p>
          <a:p>
            <a:pPr marL="360363" indent="-360363" algn="ctr">
              <a:lnSpc>
                <a:spcPct val="100000"/>
              </a:lnSpc>
              <a:spcBef>
                <a:spcPts val="1200"/>
              </a:spcBef>
              <a:spcAft>
                <a:spcPts val="600"/>
              </a:spcAft>
              <a:buFont typeface="Wingdings" panose="05000000000000000000" pitchFamily="2" charset="2"/>
              <a:buChar char="Ø"/>
            </a:pPr>
            <a:r>
              <a:rPr lang="pt-BR" sz="2200" dirty="0"/>
              <a:t>Valor total do patrimônio comum: R$1.240.000,00</a:t>
            </a:r>
          </a:p>
          <a:p>
            <a:pPr marL="360363" indent="-360363" algn="ctr">
              <a:lnSpc>
                <a:spcPct val="100000"/>
              </a:lnSpc>
              <a:spcBef>
                <a:spcPts val="1200"/>
              </a:spcBef>
              <a:spcAft>
                <a:spcPts val="600"/>
              </a:spcAft>
              <a:buFont typeface="Wingdings" panose="05000000000000000000" pitchFamily="2" charset="2"/>
              <a:buChar char="Ø"/>
            </a:pPr>
            <a:r>
              <a:rPr lang="pt-BR" sz="2200" dirty="0"/>
              <a:t>Valor de cada meação: R$620.000,00</a:t>
            </a:r>
          </a:p>
        </p:txBody>
      </p:sp>
      <p:sp>
        <p:nvSpPr>
          <p:cNvPr id="4" name="Espaço Reservado para Número de Slide 3">
            <a:extLst>
              <a:ext uri="{FF2B5EF4-FFF2-40B4-BE49-F238E27FC236}">
                <a16:creationId xmlns:a16="http://schemas.microsoft.com/office/drawing/2014/main" id="{62600B89-89D7-3F30-21F3-CE7E32E86219}"/>
              </a:ext>
            </a:extLst>
          </p:cNvPr>
          <p:cNvSpPr>
            <a:spLocks noGrp="1"/>
          </p:cNvSpPr>
          <p:nvPr>
            <p:ph type="sldNum" sz="quarter" idx="12"/>
          </p:nvPr>
        </p:nvSpPr>
        <p:spPr/>
        <p:txBody>
          <a:bodyPr/>
          <a:lstStyle/>
          <a:p>
            <a:fld id="{6B9DC0EC-6908-4C41-9A73-E4F37BF7A866}" type="slidenum">
              <a:rPr lang="pt-BR" smtClean="0"/>
              <a:t>16</a:t>
            </a:fld>
            <a:endParaRPr lang="pt-BR"/>
          </a:p>
        </p:txBody>
      </p:sp>
      <p:sp>
        <p:nvSpPr>
          <p:cNvPr id="5" name="Espaço Reservado para Conteúdo 2">
            <a:extLst>
              <a:ext uri="{FF2B5EF4-FFF2-40B4-BE49-F238E27FC236}">
                <a16:creationId xmlns:a16="http://schemas.microsoft.com/office/drawing/2014/main" id="{6BB8F38C-D50C-EABA-E861-04646BC13D21}"/>
              </a:ext>
            </a:extLst>
          </p:cNvPr>
          <p:cNvSpPr txBox="1">
            <a:spLocks/>
          </p:cNvSpPr>
          <p:nvPr/>
        </p:nvSpPr>
        <p:spPr>
          <a:xfrm>
            <a:off x="5754257" y="1825625"/>
            <a:ext cx="5911271" cy="4351338"/>
          </a:xfrm>
          <a:prstGeom prst="rect">
            <a:avLst/>
          </a:prstGeom>
          <a:solidFill>
            <a:schemeClr val="bg1">
              <a:alpha val="7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1200"/>
              </a:spcBef>
              <a:spcAft>
                <a:spcPts val="600"/>
              </a:spcAft>
              <a:buNone/>
            </a:pPr>
            <a:r>
              <a:rPr lang="pt-BR" sz="2000" b="1" dirty="0"/>
              <a:t>Bens atribuídos ao primeiro cônjuge:</a:t>
            </a:r>
          </a:p>
          <a:p>
            <a:pPr marL="360363" indent="-360363" algn="ctr">
              <a:lnSpc>
                <a:spcPct val="100000"/>
              </a:lnSpc>
              <a:spcBef>
                <a:spcPts val="1200"/>
              </a:spcBef>
              <a:spcAft>
                <a:spcPts val="600"/>
              </a:spcAft>
              <a:buFont typeface="Wingdings" panose="05000000000000000000" pitchFamily="2" charset="2"/>
              <a:buChar char="ü"/>
            </a:pPr>
            <a:r>
              <a:rPr lang="pt-BR" sz="2000" dirty="0">
                <a:solidFill>
                  <a:srgbClr val="0070C0"/>
                </a:solidFill>
              </a:rPr>
              <a:t>Imóvel residencial 1, no valor de R$620.000,00</a:t>
            </a:r>
          </a:p>
          <a:p>
            <a:pPr marL="360363" indent="-360363" algn="ctr">
              <a:lnSpc>
                <a:spcPct val="100000"/>
              </a:lnSpc>
              <a:spcBef>
                <a:spcPts val="1200"/>
              </a:spcBef>
              <a:spcAft>
                <a:spcPts val="600"/>
              </a:spcAft>
              <a:buFont typeface="Wingdings" panose="05000000000000000000" pitchFamily="2" charset="2"/>
              <a:buChar char="Ø"/>
            </a:pPr>
            <a:r>
              <a:rPr lang="pt-BR" sz="2000" dirty="0"/>
              <a:t>Valor da sua meação: R$620.000,00</a:t>
            </a:r>
          </a:p>
          <a:p>
            <a:pPr marL="0" indent="0" algn="ctr">
              <a:lnSpc>
                <a:spcPct val="100000"/>
              </a:lnSpc>
              <a:spcBef>
                <a:spcPts val="1200"/>
              </a:spcBef>
              <a:spcAft>
                <a:spcPts val="600"/>
              </a:spcAft>
              <a:buNone/>
            </a:pPr>
            <a:r>
              <a:rPr lang="pt-BR" sz="2000" b="1" dirty="0"/>
              <a:t>Bens atribuídos ao segundo cônjuge:</a:t>
            </a:r>
          </a:p>
          <a:p>
            <a:pPr marL="360363" indent="-360363" algn="ctr">
              <a:lnSpc>
                <a:spcPct val="100000"/>
              </a:lnSpc>
              <a:spcBef>
                <a:spcPts val="1200"/>
              </a:spcBef>
              <a:spcAft>
                <a:spcPts val="600"/>
              </a:spcAft>
              <a:buFont typeface="Wingdings" panose="05000000000000000000" pitchFamily="2" charset="2"/>
              <a:buChar char="ü"/>
            </a:pPr>
            <a:r>
              <a:rPr lang="pt-BR" sz="2000" dirty="0">
                <a:solidFill>
                  <a:schemeClr val="accent2">
                    <a:lumMod val="75000"/>
                  </a:schemeClr>
                </a:solidFill>
              </a:rPr>
              <a:t>Imóvel residencial 2, no valor de R$220.00,00</a:t>
            </a:r>
          </a:p>
          <a:p>
            <a:pPr marL="360363" indent="-360363" algn="ctr">
              <a:lnSpc>
                <a:spcPct val="100000"/>
              </a:lnSpc>
              <a:spcBef>
                <a:spcPts val="1200"/>
              </a:spcBef>
              <a:spcAft>
                <a:spcPts val="600"/>
              </a:spcAft>
              <a:buFont typeface="Wingdings" panose="05000000000000000000" pitchFamily="2" charset="2"/>
              <a:buChar char="ü"/>
            </a:pPr>
            <a:r>
              <a:rPr lang="pt-BR" sz="2000" dirty="0">
                <a:solidFill>
                  <a:srgbClr val="00B050"/>
                </a:solidFill>
              </a:rPr>
              <a:t>Veículo 1, no valor de R$120.000,00</a:t>
            </a:r>
          </a:p>
          <a:p>
            <a:pPr marL="360363" indent="-360363" algn="ctr">
              <a:lnSpc>
                <a:spcPct val="100000"/>
              </a:lnSpc>
              <a:spcBef>
                <a:spcPts val="1200"/>
              </a:spcBef>
              <a:spcAft>
                <a:spcPts val="600"/>
              </a:spcAft>
              <a:buFont typeface="Wingdings" panose="05000000000000000000" pitchFamily="2" charset="2"/>
              <a:buChar char="ü"/>
            </a:pPr>
            <a:r>
              <a:rPr lang="pt-BR" sz="2000" dirty="0">
                <a:solidFill>
                  <a:srgbClr val="7030A0"/>
                </a:solidFill>
              </a:rPr>
              <a:t>Veículo 2, no valor de R$180.000,00</a:t>
            </a:r>
          </a:p>
          <a:p>
            <a:pPr marL="360363" indent="-360363" algn="ctr">
              <a:lnSpc>
                <a:spcPct val="100000"/>
              </a:lnSpc>
              <a:spcBef>
                <a:spcPts val="1200"/>
              </a:spcBef>
              <a:spcAft>
                <a:spcPts val="600"/>
              </a:spcAft>
              <a:buFont typeface="Wingdings" panose="05000000000000000000" pitchFamily="2" charset="2"/>
              <a:buChar char="ü"/>
            </a:pPr>
            <a:r>
              <a:rPr lang="pt-BR" sz="2000" dirty="0">
                <a:solidFill>
                  <a:srgbClr val="C00000"/>
                </a:solidFill>
              </a:rPr>
              <a:t>Aplicações financeiras, no valor de R$100.000,00</a:t>
            </a:r>
          </a:p>
          <a:p>
            <a:pPr marL="360363" indent="-360363" algn="ctr">
              <a:lnSpc>
                <a:spcPct val="100000"/>
              </a:lnSpc>
              <a:spcBef>
                <a:spcPts val="1200"/>
              </a:spcBef>
              <a:spcAft>
                <a:spcPts val="600"/>
              </a:spcAft>
              <a:buFont typeface="Wingdings" panose="05000000000000000000" pitchFamily="2" charset="2"/>
              <a:buChar char="Ø"/>
            </a:pPr>
            <a:r>
              <a:rPr lang="pt-BR" sz="2000" dirty="0"/>
              <a:t>Valor da sua meação: R$620.000,00</a:t>
            </a:r>
          </a:p>
        </p:txBody>
      </p:sp>
      <p:cxnSp>
        <p:nvCxnSpPr>
          <p:cNvPr id="7" name="Conector reto 6">
            <a:extLst>
              <a:ext uri="{FF2B5EF4-FFF2-40B4-BE49-F238E27FC236}">
                <a16:creationId xmlns:a16="http://schemas.microsoft.com/office/drawing/2014/main" id="{39AA93C1-9BAD-B64B-5DB8-7B4E0EDACA66}"/>
              </a:ext>
            </a:extLst>
          </p:cNvPr>
          <p:cNvCxnSpPr>
            <a:cxnSpLocks/>
          </p:cNvCxnSpPr>
          <p:nvPr/>
        </p:nvCxnSpPr>
        <p:spPr>
          <a:xfrm>
            <a:off x="6179127" y="3343564"/>
            <a:ext cx="548640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5035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226D4B-A94E-5FE0-EBB0-E22886711C9D}"/>
              </a:ext>
            </a:extLst>
          </p:cNvPr>
          <p:cNvSpPr>
            <a:spLocks noGrp="1"/>
          </p:cNvSpPr>
          <p:nvPr>
            <p:ph type="title"/>
          </p:nvPr>
        </p:nvSpPr>
        <p:spPr>
          <a:xfrm>
            <a:off x="838200" y="856525"/>
            <a:ext cx="10515600" cy="1325563"/>
          </a:xfrm>
        </p:spPr>
        <p:txBody>
          <a:bodyPr>
            <a:normAutofit/>
          </a:bodyPr>
          <a:lstStyle/>
          <a:p>
            <a:pPr algn="ctr"/>
            <a:r>
              <a:rPr lang="pt-BR" sz="3800" b="1" dirty="0"/>
              <a:t>Inconstitucionalidade da cobrança de ITBI sobre a meação</a:t>
            </a:r>
          </a:p>
        </p:txBody>
      </p:sp>
      <p:sp>
        <p:nvSpPr>
          <p:cNvPr id="3" name="Espaço Reservado para Conteúdo 2">
            <a:extLst>
              <a:ext uri="{FF2B5EF4-FFF2-40B4-BE49-F238E27FC236}">
                <a16:creationId xmlns:a16="http://schemas.microsoft.com/office/drawing/2014/main" id="{DBCCAA80-BEF6-8558-05E2-D6D08D7E54C7}"/>
              </a:ext>
            </a:extLst>
          </p:cNvPr>
          <p:cNvSpPr>
            <a:spLocks noGrp="1"/>
          </p:cNvSpPr>
          <p:nvPr>
            <p:ph idx="1"/>
          </p:nvPr>
        </p:nvSpPr>
        <p:spPr>
          <a:xfrm>
            <a:off x="598057" y="2102713"/>
            <a:ext cx="11409216" cy="4732193"/>
          </a:xfrm>
        </p:spPr>
        <p:txBody>
          <a:bodyPr>
            <a:normAutofit/>
          </a:bodyPr>
          <a:lstStyle/>
          <a:p>
            <a:pPr>
              <a:lnSpc>
                <a:spcPct val="120000"/>
              </a:lnSpc>
              <a:spcBef>
                <a:spcPts val="600"/>
              </a:spcBef>
              <a:spcAft>
                <a:spcPts val="600"/>
              </a:spcAft>
            </a:pPr>
            <a:r>
              <a:rPr lang="pt-BR" dirty="0"/>
              <a:t>Se respeitada a meação, não há transmissão de propriedade</a:t>
            </a:r>
          </a:p>
          <a:p>
            <a:pPr indent="400050">
              <a:lnSpc>
                <a:spcPct val="120000"/>
              </a:lnSpc>
              <a:spcBef>
                <a:spcPts val="600"/>
              </a:spcBef>
              <a:spcAft>
                <a:spcPts val="600"/>
              </a:spcAft>
              <a:buFont typeface="Wingdings" panose="05000000000000000000" pitchFamily="2" charset="2"/>
              <a:buChar char="ü"/>
            </a:pPr>
            <a:r>
              <a:rPr lang="pt-BR" dirty="0"/>
              <a:t>A propriedade já é do cônjuge</a:t>
            </a:r>
          </a:p>
          <a:p>
            <a:pPr>
              <a:lnSpc>
                <a:spcPct val="120000"/>
              </a:lnSpc>
              <a:spcBef>
                <a:spcPts val="600"/>
              </a:spcBef>
              <a:spcAft>
                <a:spcPts val="600"/>
              </a:spcAft>
            </a:pPr>
            <a:r>
              <a:rPr lang="pt-BR" dirty="0"/>
              <a:t>Jurisprudência do Tribunal de Justiça do Estado de São Paulo nesse sentido</a:t>
            </a:r>
          </a:p>
        </p:txBody>
      </p:sp>
      <p:sp>
        <p:nvSpPr>
          <p:cNvPr id="4" name="Espaço Reservado para Número de Slide 3">
            <a:extLst>
              <a:ext uri="{FF2B5EF4-FFF2-40B4-BE49-F238E27FC236}">
                <a16:creationId xmlns:a16="http://schemas.microsoft.com/office/drawing/2014/main" id="{40976162-2B86-423D-0C3E-917DD5904F3D}"/>
              </a:ext>
            </a:extLst>
          </p:cNvPr>
          <p:cNvSpPr>
            <a:spLocks noGrp="1"/>
          </p:cNvSpPr>
          <p:nvPr>
            <p:ph type="sldNum" sz="quarter" idx="12"/>
          </p:nvPr>
        </p:nvSpPr>
        <p:spPr/>
        <p:txBody>
          <a:bodyPr/>
          <a:lstStyle/>
          <a:p>
            <a:fld id="{6B9DC0EC-6908-4C41-9A73-E4F37BF7A866}" type="slidenum">
              <a:rPr lang="pt-BR" smtClean="0"/>
              <a:t>17</a:t>
            </a:fld>
            <a:endParaRPr lang="pt-BR"/>
          </a:p>
        </p:txBody>
      </p:sp>
    </p:spTree>
    <p:extLst>
      <p:ext uri="{BB962C8B-B14F-4D97-AF65-F5344CB8AC3E}">
        <p14:creationId xmlns:p14="http://schemas.microsoft.com/office/powerpoint/2010/main" val="443494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226D4B-A94E-5FE0-EBB0-E22886711C9D}"/>
              </a:ext>
            </a:extLst>
          </p:cNvPr>
          <p:cNvSpPr>
            <a:spLocks noGrp="1"/>
          </p:cNvSpPr>
          <p:nvPr>
            <p:ph type="title"/>
          </p:nvPr>
        </p:nvSpPr>
        <p:spPr>
          <a:xfrm>
            <a:off x="838200" y="597909"/>
            <a:ext cx="10515600" cy="1325563"/>
          </a:xfrm>
        </p:spPr>
        <p:txBody>
          <a:bodyPr>
            <a:normAutofit/>
          </a:bodyPr>
          <a:lstStyle/>
          <a:p>
            <a:pPr algn="ctr"/>
            <a:r>
              <a:rPr lang="pt-BR" sz="3400" b="1" dirty="0"/>
              <a:t>Inconstitucionalidade da cobrança de ITBI sobre a meação</a:t>
            </a:r>
          </a:p>
        </p:txBody>
      </p:sp>
      <p:sp>
        <p:nvSpPr>
          <p:cNvPr id="3" name="Espaço Reservado para Conteúdo 2">
            <a:extLst>
              <a:ext uri="{FF2B5EF4-FFF2-40B4-BE49-F238E27FC236}">
                <a16:creationId xmlns:a16="http://schemas.microsoft.com/office/drawing/2014/main" id="{DBCCAA80-BEF6-8558-05E2-D6D08D7E54C7}"/>
              </a:ext>
            </a:extLst>
          </p:cNvPr>
          <p:cNvSpPr>
            <a:spLocks noGrp="1"/>
          </p:cNvSpPr>
          <p:nvPr>
            <p:ph idx="1"/>
          </p:nvPr>
        </p:nvSpPr>
        <p:spPr>
          <a:xfrm>
            <a:off x="341745" y="1705547"/>
            <a:ext cx="11619346" cy="4732193"/>
          </a:xfrm>
        </p:spPr>
        <p:txBody>
          <a:bodyPr>
            <a:noAutofit/>
          </a:bodyPr>
          <a:lstStyle/>
          <a:p>
            <a:pPr marL="0" indent="0" algn="just">
              <a:lnSpc>
                <a:spcPct val="107000"/>
              </a:lnSpc>
              <a:spcAft>
                <a:spcPts val="800"/>
              </a:spcAft>
              <a:buNone/>
            </a:pPr>
            <a:r>
              <a:rPr lang="pt-BR" sz="2200" dirty="0">
                <a:effectLst/>
                <a:ea typeface="Calibri" panose="020F0502020204030204" pitchFamily="34" charset="0"/>
                <a:cs typeface="Times New Roman" panose="02020603050405020304" pitchFamily="18" charset="0"/>
              </a:rPr>
              <a:t>DECLARATÓRIA DE INEXIGIBILIDADE DE DÉBITO FISCAL - ITBI – Dissolução de Sociedade Conjugal em Regime de Comunhão universal alterado posteriormente para parcial de bens – </a:t>
            </a:r>
            <a:r>
              <a:rPr lang="pt-BR" sz="2200" b="1" dirty="0">
                <a:effectLst/>
                <a:ea typeface="Calibri" panose="020F0502020204030204" pitchFamily="34" charset="0"/>
                <a:cs typeface="Times New Roman" panose="02020603050405020304" pitchFamily="18" charset="0"/>
              </a:rPr>
              <a:t>Exigibilidade do Oficio de Registro de Imóveis para que se recolha o imposto para efetivação do registro da escritura do divórcio e partilha de bens </a:t>
            </a:r>
            <a:r>
              <a:rPr lang="pt-BR" sz="2200" dirty="0">
                <a:effectLst/>
                <a:ea typeface="Calibri" panose="020F0502020204030204" pitchFamily="34" charset="0"/>
                <a:cs typeface="Times New Roman" panose="02020603050405020304" pitchFamily="18" charset="0"/>
              </a:rPr>
              <a:t>– Impossibilidade – </a:t>
            </a:r>
            <a:r>
              <a:rPr lang="pt-BR" sz="2200" b="1" dirty="0">
                <a:effectLst/>
                <a:ea typeface="Calibri" panose="020F0502020204030204" pitchFamily="34" charset="0"/>
                <a:cs typeface="Times New Roman" panose="02020603050405020304" pitchFamily="18" charset="0"/>
              </a:rPr>
              <a:t>Não caracterizada transmissão dos bens a título oneroso – Meação dos bens do casal não é considerada uma modalidade de aquisição de bens, não podendo, portanto, incidir o imposto de transmissão patrimonial</a:t>
            </a:r>
            <a:r>
              <a:rPr lang="pt-BR" sz="2200" dirty="0">
                <a:effectLst/>
                <a:ea typeface="Calibri" panose="020F0502020204030204" pitchFamily="34" charset="0"/>
                <a:cs typeface="Times New Roman" panose="02020603050405020304" pitchFamily="18" charset="0"/>
              </a:rPr>
              <a:t> - Sentença que julgou procedente o pedido para declarar inexigível o ITBI sobre os bens descritos na inicial, mantida por seus próprios fundamentos. Condenação ao pagamento de verba sucumbencial, fixada em 15% sobre o valor dado a causa, atualizado (R$ 29.413,70, para fevereiro de 2014), que bem atende ao disposto no art. 20, §4º do CPC.  </a:t>
            </a:r>
          </a:p>
          <a:p>
            <a:pPr marL="0" indent="0" algn="just">
              <a:lnSpc>
                <a:spcPct val="107000"/>
              </a:lnSpc>
              <a:spcAft>
                <a:spcPts val="800"/>
              </a:spcAft>
              <a:buNone/>
            </a:pPr>
            <a:r>
              <a:rPr lang="pt-BR" sz="1900" i="1" dirty="0">
                <a:effectLst/>
                <a:ea typeface="Calibri" panose="020F0502020204030204" pitchFamily="34" charset="0"/>
                <a:cs typeface="Times New Roman" panose="02020603050405020304" pitchFamily="18" charset="0"/>
              </a:rPr>
              <a:t>(</a:t>
            </a:r>
            <a:r>
              <a:rPr lang="pt-BR" sz="19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TJSP</a:t>
            </a:r>
            <a:r>
              <a:rPr lang="pt-BR" sz="1900" i="1" dirty="0">
                <a:effectLst/>
                <a:ea typeface="Calibri" panose="020F0502020204030204" pitchFamily="34" charset="0"/>
                <a:cs typeface="Times New Roman" panose="02020603050405020304" pitchFamily="18" charset="0"/>
              </a:rPr>
              <a:t>; Apelação Cível 0000781-50.2014.8.26.0319; Rel. Des. Rezende Silveira; Órgão Julgador: </a:t>
            </a:r>
            <a:r>
              <a:rPr lang="pt-BR" sz="19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15ª </a:t>
            </a:r>
            <a:r>
              <a:rPr lang="pt-BR" sz="1900" i="1" dirty="0">
                <a:effectLst/>
                <a:ea typeface="Calibri" panose="020F0502020204030204" pitchFamily="34" charset="0"/>
                <a:cs typeface="Times New Roman" panose="02020603050405020304" pitchFamily="18" charset="0"/>
              </a:rPr>
              <a:t>Câmara de Direito Público; Data do Julgamento: 01/12/2015; Data de Registro: 03/12/2015, destacou-se)</a:t>
            </a:r>
            <a:endParaRPr lang="pt-BR" sz="1900" dirty="0">
              <a:effectLst/>
              <a:ea typeface="Calibri" panose="020F0502020204030204" pitchFamily="34" charset="0"/>
              <a:cs typeface="Times New Roman" panose="02020603050405020304" pitchFamily="18" charset="0"/>
            </a:endParaRPr>
          </a:p>
          <a:p>
            <a:pPr marL="0" indent="0">
              <a:lnSpc>
                <a:spcPct val="120000"/>
              </a:lnSpc>
              <a:spcBef>
                <a:spcPts val="600"/>
              </a:spcBef>
              <a:spcAft>
                <a:spcPts val="600"/>
              </a:spcAft>
              <a:buNone/>
            </a:pPr>
            <a:endParaRPr lang="pt-BR" sz="2100" dirty="0">
              <a:highlight>
                <a:srgbClr val="FFFF00"/>
              </a:highlight>
            </a:endParaRPr>
          </a:p>
        </p:txBody>
      </p:sp>
      <p:sp>
        <p:nvSpPr>
          <p:cNvPr id="4" name="Espaço Reservado para Número de Slide 3">
            <a:extLst>
              <a:ext uri="{FF2B5EF4-FFF2-40B4-BE49-F238E27FC236}">
                <a16:creationId xmlns:a16="http://schemas.microsoft.com/office/drawing/2014/main" id="{40976162-2B86-423D-0C3E-917DD5904F3D}"/>
              </a:ext>
            </a:extLst>
          </p:cNvPr>
          <p:cNvSpPr>
            <a:spLocks noGrp="1"/>
          </p:cNvSpPr>
          <p:nvPr>
            <p:ph type="sldNum" sz="quarter" idx="12"/>
          </p:nvPr>
        </p:nvSpPr>
        <p:spPr/>
        <p:txBody>
          <a:bodyPr/>
          <a:lstStyle/>
          <a:p>
            <a:fld id="{6B9DC0EC-6908-4C41-9A73-E4F37BF7A866}" type="slidenum">
              <a:rPr lang="pt-BR" smtClean="0"/>
              <a:t>18</a:t>
            </a:fld>
            <a:endParaRPr lang="pt-BR"/>
          </a:p>
        </p:txBody>
      </p:sp>
    </p:spTree>
    <p:extLst>
      <p:ext uri="{BB962C8B-B14F-4D97-AF65-F5344CB8AC3E}">
        <p14:creationId xmlns:p14="http://schemas.microsoft.com/office/powerpoint/2010/main" val="1473004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226D4B-A94E-5FE0-EBB0-E22886711C9D}"/>
              </a:ext>
            </a:extLst>
          </p:cNvPr>
          <p:cNvSpPr>
            <a:spLocks noGrp="1"/>
          </p:cNvSpPr>
          <p:nvPr>
            <p:ph type="title"/>
          </p:nvPr>
        </p:nvSpPr>
        <p:spPr>
          <a:xfrm>
            <a:off x="838200" y="662566"/>
            <a:ext cx="10515600" cy="1325563"/>
          </a:xfrm>
        </p:spPr>
        <p:txBody>
          <a:bodyPr>
            <a:normAutofit/>
          </a:bodyPr>
          <a:lstStyle/>
          <a:p>
            <a:pPr algn="ctr"/>
            <a:r>
              <a:rPr lang="pt-BR" sz="3400" b="1" dirty="0"/>
              <a:t>Inconstitucionalidade da cobrança de ITBI sobre a meação</a:t>
            </a:r>
          </a:p>
        </p:txBody>
      </p:sp>
      <p:sp>
        <p:nvSpPr>
          <p:cNvPr id="3" name="Espaço Reservado para Conteúdo 2">
            <a:extLst>
              <a:ext uri="{FF2B5EF4-FFF2-40B4-BE49-F238E27FC236}">
                <a16:creationId xmlns:a16="http://schemas.microsoft.com/office/drawing/2014/main" id="{DBCCAA80-BEF6-8558-05E2-D6D08D7E54C7}"/>
              </a:ext>
            </a:extLst>
          </p:cNvPr>
          <p:cNvSpPr>
            <a:spLocks noGrp="1"/>
          </p:cNvSpPr>
          <p:nvPr>
            <p:ph idx="1"/>
          </p:nvPr>
        </p:nvSpPr>
        <p:spPr>
          <a:xfrm>
            <a:off x="397164" y="1624157"/>
            <a:ext cx="11490036" cy="4732193"/>
          </a:xfrm>
        </p:spPr>
        <p:txBody>
          <a:bodyPr>
            <a:noAutofit/>
          </a:bodyPr>
          <a:lstStyle/>
          <a:p>
            <a:pPr marL="0" indent="0" algn="just">
              <a:lnSpc>
                <a:spcPct val="120000"/>
              </a:lnSpc>
              <a:spcBef>
                <a:spcPts val="0"/>
              </a:spcBef>
              <a:spcAft>
                <a:spcPts val="600"/>
              </a:spcAft>
              <a:buNone/>
            </a:pPr>
            <a:r>
              <a:rPr lang="pt-BR" sz="2100" dirty="0">
                <a:effectLst/>
                <a:ea typeface="Calibri" panose="020F0502020204030204" pitchFamily="34" charset="0"/>
                <a:cs typeface="Times New Roman" panose="02020603050405020304" pitchFamily="18" charset="0"/>
              </a:rPr>
              <a:t>“(...) O patrimônio comum da impetrante e de seu ex-cônjuge foi partilhado na proporção de 50% dos bens para cada um, ou seja, </a:t>
            </a:r>
            <a:r>
              <a:rPr lang="pt-BR" sz="2100" b="1" dirty="0">
                <a:effectLst/>
                <a:ea typeface="Calibri" panose="020F0502020204030204" pitchFamily="34" charset="0"/>
                <a:cs typeface="Times New Roman" panose="02020603050405020304" pitchFamily="18" charset="0"/>
              </a:rPr>
              <a:t>os bens do casal foram considerados em sua universalidade (bens móveis, imóveis e dinheiro em espécie) e divididos na mesma proporção</a:t>
            </a:r>
            <a:r>
              <a:rPr lang="pt-BR" sz="2100" dirty="0">
                <a:effectLst/>
                <a:ea typeface="Calibri" panose="020F0502020204030204" pitchFamily="34" charset="0"/>
                <a:cs typeface="Times New Roman" panose="02020603050405020304" pitchFamily="18" charset="0"/>
              </a:rPr>
              <a:t>, atribuindo a cada um dos cônjuges a quantia de (...).</a:t>
            </a:r>
          </a:p>
          <a:p>
            <a:pPr marL="0" indent="0" algn="just">
              <a:lnSpc>
                <a:spcPct val="120000"/>
              </a:lnSpc>
              <a:spcBef>
                <a:spcPts val="0"/>
              </a:spcBef>
              <a:spcAft>
                <a:spcPts val="600"/>
              </a:spcAft>
              <a:buNone/>
            </a:pPr>
            <a:r>
              <a:rPr lang="pt-BR" sz="2100" dirty="0">
                <a:effectLst/>
                <a:ea typeface="Calibri" panose="020F0502020204030204" pitchFamily="34" charset="0"/>
                <a:cs typeface="Times New Roman" panose="02020603050405020304" pitchFamily="18" charset="0"/>
              </a:rPr>
              <a:t>Na hipótese dos autos, restou demonstrada que </a:t>
            </a:r>
            <a:r>
              <a:rPr lang="pt-BR" sz="2100" b="1" dirty="0">
                <a:effectLst/>
                <a:ea typeface="Calibri" panose="020F0502020204030204" pitchFamily="34" charset="0"/>
                <a:cs typeface="Times New Roman" panose="02020603050405020304" pitchFamily="18" charset="0"/>
              </a:rPr>
              <a:t>a divisão de bens ocorreu de forma igualitária, não havendo excesso de meação</a:t>
            </a:r>
            <a:r>
              <a:rPr lang="pt-BR" sz="2100" dirty="0">
                <a:effectLst/>
                <a:ea typeface="Calibri" panose="020F0502020204030204" pitchFamily="34" charset="0"/>
                <a:cs typeface="Times New Roman" panose="02020603050405020304" pitchFamily="18" charset="0"/>
              </a:rPr>
              <a:t>.</a:t>
            </a:r>
          </a:p>
          <a:p>
            <a:pPr marL="0" indent="0" algn="just">
              <a:lnSpc>
                <a:spcPct val="120000"/>
              </a:lnSpc>
              <a:spcBef>
                <a:spcPts val="0"/>
              </a:spcBef>
              <a:spcAft>
                <a:spcPts val="600"/>
              </a:spcAft>
              <a:buNone/>
            </a:pPr>
            <a:r>
              <a:rPr lang="pt-BR" sz="2100" dirty="0">
                <a:effectLst/>
                <a:ea typeface="Calibri" panose="020F0502020204030204" pitchFamily="34" charset="0"/>
                <a:cs typeface="Times New Roman" panose="02020603050405020304" pitchFamily="18" charset="0"/>
              </a:rPr>
              <a:t>Ressalte-se ainda que os bens foram partilhados na proporção de 50% dos bens para cada um dos ex-cônjuges, </a:t>
            </a:r>
            <a:r>
              <a:rPr lang="pt-BR" sz="2100" b="1" dirty="0">
                <a:effectLst/>
                <a:ea typeface="Calibri" panose="020F0502020204030204" pitchFamily="34" charset="0"/>
                <a:cs typeface="Times New Roman" panose="02020603050405020304" pitchFamily="18" charset="0"/>
              </a:rPr>
              <a:t>não havendo assim, qualquer venda ou transmissão por ato oneroso</a:t>
            </a:r>
            <a:r>
              <a:rPr lang="pt-BR" sz="2100" dirty="0">
                <a:effectLst/>
                <a:ea typeface="Calibri" panose="020F0502020204030204" pitchFamily="34" charset="0"/>
                <a:cs typeface="Times New Roman" panose="02020603050405020304" pitchFamily="18" charset="0"/>
              </a:rPr>
              <a:t>. O que ocorreu foi a </a:t>
            </a:r>
            <a:r>
              <a:rPr lang="pt-BR" sz="2100" b="1" dirty="0">
                <a:effectLst/>
                <a:ea typeface="Calibri" panose="020F0502020204030204" pitchFamily="34" charset="0"/>
                <a:cs typeface="Times New Roman" panose="02020603050405020304" pitchFamily="18" charset="0"/>
              </a:rPr>
              <a:t>mera partilha de bens em relação ao patrimônio comum</a:t>
            </a:r>
            <a:r>
              <a:rPr lang="pt-BR" sz="2100" dirty="0">
                <a:effectLst/>
                <a:ea typeface="Calibri" panose="020F0502020204030204" pitchFamily="34" charset="0"/>
                <a:cs typeface="Times New Roman" panose="02020603050405020304" pitchFamily="18" charset="0"/>
              </a:rPr>
              <a:t>, razão pela qual afasta-se a incidência do ITBI”.</a:t>
            </a:r>
          </a:p>
          <a:p>
            <a:pPr marL="0" indent="0" algn="just">
              <a:lnSpc>
                <a:spcPct val="120000"/>
              </a:lnSpc>
              <a:spcBef>
                <a:spcPts val="0"/>
              </a:spcBef>
              <a:spcAft>
                <a:spcPts val="600"/>
              </a:spcAft>
              <a:buNone/>
            </a:pPr>
            <a:r>
              <a:rPr lang="pt-BR" sz="1600" i="1" dirty="0">
                <a:effectLst/>
                <a:ea typeface="Calibri" panose="020F0502020204030204" pitchFamily="34" charset="0"/>
                <a:cs typeface="Times New Roman" panose="02020603050405020304" pitchFamily="18" charset="0"/>
              </a:rPr>
              <a:t>(</a:t>
            </a:r>
            <a:r>
              <a:rPr lang="pt-BR" sz="16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TJSP</a:t>
            </a:r>
            <a:r>
              <a:rPr lang="pt-BR" sz="1600" i="1" dirty="0">
                <a:effectLst/>
                <a:ea typeface="Calibri" panose="020F0502020204030204" pitchFamily="34" charset="0"/>
                <a:cs typeface="Times New Roman" panose="02020603050405020304" pitchFamily="18" charset="0"/>
              </a:rPr>
              <a:t>; Apelação Cível 1073540-70.2021.8.26.0053; Rel. Des. Adriana Carvalho; Órgão Julgador: </a:t>
            </a:r>
            <a:r>
              <a:rPr lang="pt-BR" sz="16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14ª </a:t>
            </a:r>
            <a:r>
              <a:rPr lang="pt-BR" sz="1600" i="1" dirty="0">
                <a:effectLst/>
                <a:ea typeface="Calibri" panose="020F0502020204030204" pitchFamily="34" charset="0"/>
                <a:cs typeface="Times New Roman" panose="02020603050405020304" pitchFamily="18" charset="0"/>
              </a:rPr>
              <a:t>Câmara de Direito Público; Data do Julgamento: 04/08/2022; Data de Registro: 04/08/2022, p. 4-5 do acórdão, destacou-se)</a:t>
            </a:r>
          </a:p>
          <a:p>
            <a:pPr marL="0" indent="0">
              <a:lnSpc>
                <a:spcPct val="120000"/>
              </a:lnSpc>
              <a:spcBef>
                <a:spcPts val="0"/>
              </a:spcBef>
              <a:spcAft>
                <a:spcPts val="600"/>
              </a:spcAft>
              <a:buNone/>
            </a:pPr>
            <a:endParaRPr lang="pt-BR" sz="2100" dirty="0">
              <a:highlight>
                <a:srgbClr val="FFFF00"/>
              </a:highlight>
            </a:endParaRPr>
          </a:p>
        </p:txBody>
      </p:sp>
      <p:sp>
        <p:nvSpPr>
          <p:cNvPr id="4" name="Espaço Reservado para Número de Slide 3">
            <a:extLst>
              <a:ext uri="{FF2B5EF4-FFF2-40B4-BE49-F238E27FC236}">
                <a16:creationId xmlns:a16="http://schemas.microsoft.com/office/drawing/2014/main" id="{40976162-2B86-423D-0C3E-917DD5904F3D}"/>
              </a:ext>
            </a:extLst>
          </p:cNvPr>
          <p:cNvSpPr>
            <a:spLocks noGrp="1"/>
          </p:cNvSpPr>
          <p:nvPr>
            <p:ph type="sldNum" sz="quarter" idx="12"/>
          </p:nvPr>
        </p:nvSpPr>
        <p:spPr/>
        <p:txBody>
          <a:bodyPr/>
          <a:lstStyle/>
          <a:p>
            <a:fld id="{6B9DC0EC-6908-4C41-9A73-E4F37BF7A866}" type="slidenum">
              <a:rPr lang="pt-BR" smtClean="0"/>
              <a:t>19</a:t>
            </a:fld>
            <a:endParaRPr lang="pt-BR"/>
          </a:p>
        </p:txBody>
      </p:sp>
    </p:spTree>
    <p:extLst>
      <p:ext uri="{BB962C8B-B14F-4D97-AF65-F5344CB8AC3E}">
        <p14:creationId xmlns:p14="http://schemas.microsoft.com/office/powerpoint/2010/main" val="3522159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70670B-788E-0013-95D9-637E7A73F7CF}"/>
              </a:ext>
            </a:extLst>
          </p:cNvPr>
          <p:cNvSpPr>
            <a:spLocks noGrp="1"/>
          </p:cNvSpPr>
          <p:nvPr>
            <p:ph type="title"/>
          </p:nvPr>
        </p:nvSpPr>
        <p:spPr/>
        <p:txBody>
          <a:bodyPr/>
          <a:lstStyle/>
          <a:p>
            <a:pPr algn="ctr"/>
            <a:r>
              <a:rPr lang="pt-BR" b="1" dirty="0"/>
              <a:t>ITBI</a:t>
            </a:r>
          </a:p>
        </p:txBody>
      </p:sp>
      <p:sp>
        <p:nvSpPr>
          <p:cNvPr id="3" name="Espaço Reservado para Conteúdo 2">
            <a:extLst>
              <a:ext uri="{FF2B5EF4-FFF2-40B4-BE49-F238E27FC236}">
                <a16:creationId xmlns:a16="http://schemas.microsoft.com/office/drawing/2014/main" id="{C0D08233-D4BF-76BD-F0C9-8963359CF095}"/>
              </a:ext>
            </a:extLst>
          </p:cNvPr>
          <p:cNvSpPr>
            <a:spLocks noGrp="1"/>
          </p:cNvSpPr>
          <p:nvPr>
            <p:ph idx="1"/>
          </p:nvPr>
        </p:nvSpPr>
        <p:spPr/>
        <p:txBody>
          <a:bodyPr>
            <a:normAutofit/>
          </a:bodyPr>
          <a:lstStyle/>
          <a:p>
            <a:pPr marL="0" indent="0" algn="just">
              <a:lnSpc>
                <a:spcPct val="100000"/>
              </a:lnSpc>
              <a:spcBef>
                <a:spcPts val="600"/>
              </a:spcBef>
              <a:spcAft>
                <a:spcPts val="600"/>
              </a:spcAft>
              <a:buNone/>
            </a:pPr>
            <a:r>
              <a:rPr lang="pt-BR" sz="2800" dirty="0">
                <a:effectLst>
                  <a:outerShdw blurRad="38100" dist="38100" dir="2700000" algn="tl">
                    <a:srgbClr val="000000">
                      <a:alpha val="43137"/>
                    </a:srgbClr>
                  </a:outerShdw>
                </a:effectLst>
              </a:rPr>
              <a:t>Constituição Federal</a:t>
            </a:r>
          </a:p>
          <a:p>
            <a:pPr marL="0" indent="0" algn="just">
              <a:lnSpc>
                <a:spcPct val="100000"/>
              </a:lnSpc>
              <a:spcBef>
                <a:spcPts val="600"/>
              </a:spcBef>
              <a:spcAft>
                <a:spcPts val="600"/>
              </a:spcAft>
              <a:buNone/>
            </a:pPr>
            <a:r>
              <a:rPr lang="pt-BR" sz="2800" dirty="0"/>
              <a:t>Art. 156. </a:t>
            </a:r>
            <a:r>
              <a:rPr lang="pt-BR" sz="2800" i="1" dirty="0"/>
              <a:t>Compete </a:t>
            </a:r>
            <a:r>
              <a:rPr lang="pt-BR" sz="2800" b="1" i="1" dirty="0"/>
              <a:t>aos Municípios </a:t>
            </a:r>
            <a:r>
              <a:rPr lang="pt-BR" sz="2800" i="1" dirty="0"/>
              <a:t>instituir impostos sobre: (...)</a:t>
            </a:r>
          </a:p>
          <a:p>
            <a:pPr marL="0" indent="0" algn="just">
              <a:lnSpc>
                <a:spcPct val="100000"/>
              </a:lnSpc>
              <a:spcBef>
                <a:spcPts val="600"/>
              </a:spcBef>
              <a:spcAft>
                <a:spcPts val="2400"/>
              </a:spcAft>
              <a:buNone/>
            </a:pPr>
            <a:r>
              <a:rPr lang="pt-BR" sz="2800" i="1" dirty="0"/>
              <a:t>II - transmissão "</a:t>
            </a:r>
            <a:r>
              <a:rPr lang="pt-BR" sz="2800" i="1" dirty="0" err="1"/>
              <a:t>inter</a:t>
            </a:r>
            <a:r>
              <a:rPr lang="pt-BR" sz="2800" i="1" dirty="0"/>
              <a:t> vivos", a qualquer título, por ato oneroso, de bens imóveis, por natureza ou acessão física, e de direitos reais sobre imóveis, exceto os de garantia, bem como cessão de direitos a sua aquisição;</a:t>
            </a:r>
          </a:p>
          <a:p>
            <a:pPr marL="0" indent="0" algn="just">
              <a:lnSpc>
                <a:spcPct val="100000"/>
              </a:lnSpc>
              <a:spcBef>
                <a:spcPts val="600"/>
              </a:spcBef>
              <a:spcAft>
                <a:spcPts val="1200"/>
              </a:spcAft>
              <a:buNone/>
            </a:pPr>
            <a:r>
              <a:rPr lang="pt-BR" sz="2800" i="1" dirty="0"/>
              <a:t>Art. 147. (...) ao </a:t>
            </a:r>
            <a:r>
              <a:rPr lang="pt-BR" sz="2800" i="1" dirty="0">
                <a:effectLst>
                  <a:outerShdw blurRad="38100" dist="38100" dir="2700000" algn="tl">
                    <a:srgbClr val="000000">
                      <a:alpha val="43137"/>
                    </a:srgbClr>
                  </a:outerShdw>
                </a:effectLst>
              </a:rPr>
              <a:t>Distrito Federal</a:t>
            </a:r>
            <a:r>
              <a:rPr lang="pt-BR" sz="2800" i="1" dirty="0"/>
              <a:t> cabem os impostos municipais.</a:t>
            </a:r>
          </a:p>
        </p:txBody>
      </p:sp>
      <p:sp>
        <p:nvSpPr>
          <p:cNvPr id="4" name="Espaço Reservado para Número de Slide 3">
            <a:extLst>
              <a:ext uri="{FF2B5EF4-FFF2-40B4-BE49-F238E27FC236}">
                <a16:creationId xmlns:a16="http://schemas.microsoft.com/office/drawing/2014/main" id="{668E817E-050B-0955-1E12-ED3FD61D0E04}"/>
              </a:ext>
            </a:extLst>
          </p:cNvPr>
          <p:cNvSpPr>
            <a:spLocks noGrp="1"/>
          </p:cNvSpPr>
          <p:nvPr>
            <p:ph type="sldNum" sz="quarter" idx="12"/>
          </p:nvPr>
        </p:nvSpPr>
        <p:spPr/>
        <p:txBody>
          <a:bodyPr/>
          <a:lstStyle/>
          <a:p>
            <a:fld id="{6B9DC0EC-6908-4C41-9A73-E4F37BF7A866}" type="slidenum">
              <a:rPr lang="pt-BR" smtClean="0"/>
              <a:t>2</a:t>
            </a:fld>
            <a:endParaRPr lang="pt-BR"/>
          </a:p>
        </p:txBody>
      </p:sp>
    </p:spTree>
    <p:extLst>
      <p:ext uri="{BB962C8B-B14F-4D97-AF65-F5344CB8AC3E}">
        <p14:creationId xmlns:p14="http://schemas.microsoft.com/office/powerpoint/2010/main" val="1587128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BCCAA80-BEF6-8558-05E2-D6D08D7E54C7}"/>
              </a:ext>
            </a:extLst>
          </p:cNvPr>
          <p:cNvSpPr>
            <a:spLocks noGrp="1"/>
          </p:cNvSpPr>
          <p:nvPr>
            <p:ph idx="1"/>
          </p:nvPr>
        </p:nvSpPr>
        <p:spPr>
          <a:xfrm>
            <a:off x="397164" y="899822"/>
            <a:ext cx="11323782" cy="4732193"/>
          </a:xfrm>
        </p:spPr>
        <p:txBody>
          <a:bodyPr>
            <a:noAutofit/>
          </a:bodyPr>
          <a:lstStyle/>
          <a:p>
            <a:pPr marL="0" indent="0" algn="just">
              <a:lnSpc>
                <a:spcPct val="120000"/>
              </a:lnSpc>
              <a:spcBef>
                <a:spcPts val="0"/>
              </a:spcBef>
              <a:spcAft>
                <a:spcPts val="600"/>
              </a:spcAft>
              <a:buNone/>
            </a:pPr>
            <a:r>
              <a:rPr lang="pt-BR" sz="1900" dirty="0">
                <a:effectLst/>
                <a:ea typeface="Calibri" panose="020F0502020204030204" pitchFamily="34" charset="0"/>
                <a:cs typeface="Times New Roman" panose="02020603050405020304" pitchFamily="18" charset="0"/>
              </a:rPr>
              <a:t>“(...) para que ocorra o fato gerador do ITBI faz-se necessária a transmissão onerosa de bens, o que </a:t>
            </a:r>
            <a:r>
              <a:rPr lang="pt-BR" sz="1900" b="1" dirty="0">
                <a:effectLst/>
                <a:ea typeface="Calibri" panose="020F0502020204030204" pitchFamily="34" charset="0"/>
                <a:cs typeface="Times New Roman" panose="02020603050405020304" pitchFamily="18" charset="0"/>
              </a:rPr>
              <a:t>não ocorre na separação consensual quando há divisão do patrimônio dos cônjuges de forma igualitária</a:t>
            </a:r>
            <a:r>
              <a:rPr lang="pt-BR" sz="1900" dirty="0">
                <a:effectLst/>
                <a:ea typeface="Calibri" panose="020F0502020204030204" pitchFamily="34" charset="0"/>
                <a:cs typeface="Times New Roman" panose="02020603050405020304" pitchFamily="18" charset="0"/>
              </a:rPr>
              <a:t>, porquanto, nesta hipótese, </a:t>
            </a:r>
            <a:r>
              <a:rPr lang="pt-BR" sz="1900" b="1" dirty="0">
                <a:effectLst/>
                <a:ea typeface="Calibri" panose="020F0502020204030204" pitchFamily="34" charset="0"/>
                <a:cs typeface="Times New Roman" panose="02020603050405020304" pitchFamily="18" charset="0"/>
              </a:rPr>
              <a:t>ocorre mera partilha de bens já pertencentes ao casal</a:t>
            </a:r>
            <a:r>
              <a:rPr lang="pt-BR" sz="1900" dirty="0">
                <a:effectLst/>
                <a:ea typeface="Calibri" panose="020F0502020204030204" pitchFamily="34" charset="0"/>
                <a:cs typeface="Times New Roman" panose="02020603050405020304" pitchFamily="18" charset="0"/>
              </a:rPr>
              <a:t>. (...)</a:t>
            </a:r>
          </a:p>
          <a:p>
            <a:pPr marL="0" indent="0" algn="just">
              <a:lnSpc>
                <a:spcPct val="120000"/>
              </a:lnSpc>
              <a:spcBef>
                <a:spcPts val="0"/>
              </a:spcBef>
              <a:spcAft>
                <a:spcPts val="600"/>
              </a:spcAft>
              <a:buNone/>
            </a:pPr>
            <a:r>
              <a:rPr lang="pt-BR" sz="1900" dirty="0">
                <a:effectLst/>
                <a:ea typeface="Calibri" panose="020F0502020204030204" pitchFamily="34" charset="0"/>
                <a:cs typeface="Times New Roman" panose="02020603050405020304" pitchFamily="18" charset="0"/>
              </a:rPr>
              <a:t>Especificamente a fls. 27/31, infere-se que, além de outros bens, como veículos e valores existentes em contas correntes e aplicações financeiras, </a:t>
            </a:r>
            <a:r>
              <a:rPr lang="pt-BR" sz="19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foi atribuída a </a:t>
            </a:r>
            <a:r>
              <a:rPr lang="pt-BR" sz="19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X</a:t>
            </a:r>
            <a:r>
              <a:rPr lang="pt-BR" sz="19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 a propriedade dos dois únicos imóveis do casal</a:t>
            </a:r>
            <a:r>
              <a:rPr lang="pt-BR" sz="1900" dirty="0">
                <a:effectLst/>
                <a:ea typeface="Calibri" panose="020F0502020204030204" pitchFamily="34" charset="0"/>
                <a:cs typeface="Times New Roman" panose="02020603050405020304" pitchFamily="18" charset="0"/>
              </a:rPr>
              <a:t>, avaliados em R$8.706.410,00. </a:t>
            </a:r>
            <a:r>
              <a:rPr lang="pt-BR" sz="19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Já </a:t>
            </a:r>
            <a:r>
              <a:rPr lang="pt-BR" sz="19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Y</a:t>
            </a:r>
            <a:r>
              <a:rPr lang="pt-BR" sz="19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 ficou com o restante dos bens, dentre eles, valores existentes em contas correntes e aplicações financeiras</a:t>
            </a:r>
            <a:r>
              <a:rPr lang="pt-BR" sz="1900" dirty="0">
                <a:effectLst/>
                <a:ea typeface="Calibri" panose="020F0502020204030204" pitchFamily="34" charset="0"/>
                <a:cs typeface="Times New Roman" panose="02020603050405020304" pitchFamily="18" charset="0"/>
              </a:rPr>
              <a:t> (R$4.939.280,00), perfazendo o total de R$9.532.240,00 em bens. </a:t>
            </a:r>
            <a:r>
              <a:rPr lang="pt-BR" sz="19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Para igualar os quinhões, restou acordado que </a:t>
            </a:r>
            <a:r>
              <a:rPr lang="pt-BR" sz="19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Y</a:t>
            </a:r>
            <a:r>
              <a:rPr lang="pt-BR" sz="19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 pagaria o valor de R$412.915,50 a </a:t>
            </a:r>
            <a:r>
              <a:rPr lang="pt-BR" sz="19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X</a:t>
            </a:r>
            <a:r>
              <a:rPr lang="pt-BR" sz="1900" dirty="0">
                <a:effectLst/>
                <a:ea typeface="Calibri" panose="020F0502020204030204" pitchFamily="34" charset="0"/>
                <a:cs typeface="Times New Roman" panose="02020603050405020304" pitchFamily="18" charset="0"/>
              </a:rPr>
              <a:t>, de forma que coube a cada um dos cônjuges um quinhão no montante de R$9.119.325,00.</a:t>
            </a:r>
          </a:p>
          <a:p>
            <a:pPr marL="0" indent="0" algn="just">
              <a:lnSpc>
                <a:spcPct val="120000"/>
              </a:lnSpc>
              <a:spcBef>
                <a:spcPts val="0"/>
              </a:spcBef>
              <a:spcAft>
                <a:spcPts val="600"/>
              </a:spcAft>
              <a:buNone/>
            </a:pPr>
            <a:r>
              <a:rPr lang="pt-BR" sz="1900" dirty="0">
                <a:cs typeface="Times New Roman" panose="02020603050405020304" pitchFamily="18" charset="0"/>
              </a:rPr>
              <a:t>Assim, considerando que a partilha de bens do casal envolve veículos, imóveis e valores existentes em contas correntes, </a:t>
            </a:r>
            <a:r>
              <a:rPr lang="pt-BR" sz="1900" b="1" dirty="0">
                <a:cs typeface="Times New Roman" panose="02020603050405020304" pitchFamily="18" charset="0"/>
              </a:rPr>
              <a:t>não restou comprovado que a compensação financeira de R$ 412.915,50 tenha envolvido valores estranhos ao patrimônio do casal</a:t>
            </a:r>
            <a:r>
              <a:rPr lang="pt-BR" sz="1900" dirty="0">
                <a:cs typeface="Times New Roman" panose="02020603050405020304" pitchFamily="18" charset="0"/>
              </a:rPr>
              <a:t>.</a:t>
            </a:r>
          </a:p>
          <a:p>
            <a:pPr marL="0" indent="0" algn="just">
              <a:lnSpc>
                <a:spcPct val="120000"/>
              </a:lnSpc>
              <a:spcBef>
                <a:spcPts val="0"/>
              </a:spcBef>
              <a:spcAft>
                <a:spcPts val="600"/>
              </a:spcAft>
              <a:buNone/>
            </a:pPr>
            <a:r>
              <a:rPr lang="pt-BR" sz="1900" b="1" dirty="0">
                <a:effectLst/>
                <a:ea typeface="Calibri" panose="020F0502020204030204" pitchFamily="34" charset="0"/>
                <a:cs typeface="Times New Roman" panose="02020603050405020304" pitchFamily="18" charset="0"/>
              </a:rPr>
              <a:t>Havendo mera divisão igualitária de patrimônio já pertencente anteriormente aos cônjuges, e não transmissão onerosa de bens</a:t>
            </a:r>
            <a:r>
              <a:rPr lang="pt-BR" sz="1900" dirty="0">
                <a:effectLst/>
                <a:ea typeface="Calibri" panose="020F0502020204030204" pitchFamily="34" charset="0"/>
                <a:cs typeface="Times New Roman" panose="02020603050405020304" pitchFamily="18" charset="0"/>
              </a:rPr>
              <a:t>, conclui-se que, de fato, </a:t>
            </a:r>
            <a:r>
              <a:rPr lang="pt-BR" sz="1900" b="1" dirty="0">
                <a:effectLst/>
                <a:ea typeface="Calibri" panose="020F0502020204030204" pitchFamily="34" charset="0"/>
                <a:cs typeface="Times New Roman" panose="02020603050405020304" pitchFamily="18" charset="0"/>
              </a:rPr>
              <a:t>não ocorreu fato gerador do ITBI</a:t>
            </a:r>
            <a:r>
              <a:rPr lang="pt-BR" sz="1900" dirty="0">
                <a:effectLst/>
                <a:ea typeface="Calibri" panose="020F0502020204030204" pitchFamily="34" charset="0"/>
                <a:cs typeface="Times New Roman" panose="02020603050405020304" pitchFamily="18" charset="0"/>
              </a:rPr>
              <a:t>.”</a:t>
            </a:r>
          </a:p>
          <a:p>
            <a:pPr marL="0" indent="0" algn="just">
              <a:lnSpc>
                <a:spcPct val="120000"/>
              </a:lnSpc>
              <a:spcBef>
                <a:spcPts val="0"/>
              </a:spcBef>
              <a:spcAft>
                <a:spcPts val="600"/>
              </a:spcAft>
              <a:buNone/>
            </a:pPr>
            <a:r>
              <a:rPr lang="pt-BR" sz="1600" i="1" dirty="0">
                <a:effectLst/>
                <a:ea typeface="Calibri" panose="020F0502020204030204" pitchFamily="34" charset="0"/>
                <a:cs typeface="Times New Roman" panose="02020603050405020304" pitchFamily="18" charset="0"/>
              </a:rPr>
              <a:t>(</a:t>
            </a:r>
            <a:r>
              <a:rPr lang="pt-BR" sz="16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TJSP</a:t>
            </a:r>
            <a:r>
              <a:rPr lang="pt-BR" sz="1600" i="1" dirty="0">
                <a:effectLst/>
                <a:ea typeface="Calibri" panose="020F0502020204030204" pitchFamily="34" charset="0"/>
                <a:cs typeface="Times New Roman" panose="02020603050405020304" pitchFamily="18" charset="0"/>
              </a:rPr>
              <a:t>; Apelação / Remessa Necessária 1019948-48.2020.8.26.0053; Rel. Des. Amaro Thomé; Órgão Julgador: </a:t>
            </a:r>
            <a:r>
              <a:rPr lang="pt-BR" sz="16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15ª </a:t>
            </a:r>
            <a:r>
              <a:rPr lang="pt-BR" sz="1600" i="1" dirty="0">
                <a:effectLst/>
                <a:ea typeface="Calibri" panose="020F0502020204030204" pitchFamily="34" charset="0"/>
                <a:cs typeface="Times New Roman" panose="02020603050405020304" pitchFamily="18" charset="0"/>
              </a:rPr>
              <a:t>Câmara de Direito Público; Data do Julgamento: 10/02/2022; Data de Registro: 10/02/2022, p. 11 e 16 do acórdão)</a:t>
            </a:r>
            <a:r>
              <a:rPr lang="pt-BR" sz="1600" i="1" dirty="0">
                <a:solidFill>
                  <a:srgbClr val="0070C0"/>
                </a:solidFill>
                <a:effectLst/>
                <a:ea typeface="Calibri" panose="020F0502020204030204" pitchFamily="34" charset="0"/>
                <a:cs typeface="Times New Roman" panose="02020603050405020304" pitchFamily="18" charset="0"/>
              </a:rPr>
              <a:t>**</a:t>
            </a:r>
          </a:p>
          <a:p>
            <a:pPr marL="0" indent="0">
              <a:lnSpc>
                <a:spcPct val="120000"/>
              </a:lnSpc>
              <a:spcBef>
                <a:spcPts val="0"/>
              </a:spcBef>
              <a:spcAft>
                <a:spcPts val="600"/>
              </a:spcAft>
              <a:buNone/>
            </a:pPr>
            <a:endParaRPr lang="pt-BR" sz="1900" dirty="0">
              <a:highlight>
                <a:srgbClr val="FFFF00"/>
              </a:highlight>
            </a:endParaRPr>
          </a:p>
        </p:txBody>
      </p:sp>
      <p:sp>
        <p:nvSpPr>
          <p:cNvPr id="4" name="Espaço Reservado para Número de Slide 3">
            <a:extLst>
              <a:ext uri="{FF2B5EF4-FFF2-40B4-BE49-F238E27FC236}">
                <a16:creationId xmlns:a16="http://schemas.microsoft.com/office/drawing/2014/main" id="{40976162-2B86-423D-0C3E-917DD5904F3D}"/>
              </a:ext>
            </a:extLst>
          </p:cNvPr>
          <p:cNvSpPr>
            <a:spLocks noGrp="1"/>
          </p:cNvSpPr>
          <p:nvPr>
            <p:ph type="sldNum" sz="quarter" idx="12"/>
          </p:nvPr>
        </p:nvSpPr>
        <p:spPr/>
        <p:txBody>
          <a:bodyPr/>
          <a:lstStyle/>
          <a:p>
            <a:fld id="{6B9DC0EC-6908-4C41-9A73-E4F37BF7A866}" type="slidenum">
              <a:rPr lang="pt-BR" smtClean="0"/>
              <a:t>20</a:t>
            </a:fld>
            <a:endParaRPr lang="pt-BR"/>
          </a:p>
        </p:txBody>
      </p:sp>
    </p:spTree>
    <p:extLst>
      <p:ext uri="{BB962C8B-B14F-4D97-AF65-F5344CB8AC3E}">
        <p14:creationId xmlns:p14="http://schemas.microsoft.com/office/powerpoint/2010/main" val="714546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BCCAA80-BEF6-8558-05E2-D6D08D7E54C7}"/>
              </a:ext>
            </a:extLst>
          </p:cNvPr>
          <p:cNvSpPr>
            <a:spLocks noGrp="1"/>
          </p:cNvSpPr>
          <p:nvPr>
            <p:ph idx="1"/>
          </p:nvPr>
        </p:nvSpPr>
        <p:spPr>
          <a:xfrm>
            <a:off x="415637" y="924357"/>
            <a:ext cx="11536218" cy="4732193"/>
          </a:xfrm>
        </p:spPr>
        <p:txBody>
          <a:bodyPr>
            <a:noAutofit/>
          </a:bodyPr>
          <a:lstStyle/>
          <a:p>
            <a:pPr marL="0" indent="0" algn="just">
              <a:lnSpc>
                <a:spcPct val="120000"/>
              </a:lnSpc>
              <a:spcBef>
                <a:spcPts val="0"/>
              </a:spcBef>
              <a:spcAft>
                <a:spcPts val="600"/>
              </a:spcAft>
              <a:buNone/>
            </a:pPr>
            <a:r>
              <a:rPr lang="pt-BR" sz="2100" dirty="0">
                <a:effectLst/>
                <a:ea typeface="Calibri" panose="020F0502020204030204" pitchFamily="34" charset="0"/>
                <a:cs typeface="Times New Roman" panose="02020603050405020304" pitchFamily="18" charset="0"/>
              </a:rPr>
              <a:t>“A partilha de bens configura ato </a:t>
            </a:r>
            <a:r>
              <a:rPr lang="pt-BR" sz="2100" u="sng" dirty="0">
                <a:effectLst/>
                <a:ea typeface="Calibri" panose="020F0502020204030204" pitchFamily="34" charset="0"/>
                <a:cs typeface="Times New Roman" panose="02020603050405020304" pitchFamily="18" charset="0"/>
              </a:rPr>
              <a:t>não oneroso</a:t>
            </a:r>
            <a:r>
              <a:rPr lang="pt-BR" sz="2100" dirty="0">
                <a:effectLst/>
                <a:ea typeface="Calibri" panose="020F0502020204030204" pitchFamily="34" charset="0"/>
                <a:cs typeface="Times New Roman" panose="02020603050405020304" pitchFamily="18" charset="0"/>
              </a:rPr>
              <a:t> e </a:t>
            </a:r>
            <a:r>
              <a:rPr lang="pt-BR" sz="2100" b="1" dirty="0">
                <a:effectLst/>
                <a:ea typeface="Calibri" panose="020F0502020204030204" pitchFamily="34" charset="0"/>
                <a:cs typeface="Times New Roman" panose="02020603050405020304" pitchFamily="18" charset="0"/>
              </a:rPr>
              <a:t>representa apenas a divisão patrimonial dos bens, já existentes em comunhão</a:t>
            </a:r>
            <a:r>
              <a:rPr lang="pt-BR" sz="2100" dirty="0">
                <a:effectLst/>
                <a:ea typeface="Calibri" panose="020F0502020204030204" pitchFamily="34" charset="0"/>
                <a:cs typeface="Times New Roman" panose="02020603050405020304" pitchFamily="18" charset="0"/>
              </a:rPr>
              <a:t>, afastando qualquer hipótese de venda ou transmissão, não incidindo, portanto, o ITBI. </a:t>
            </a:r>
          </a:p>
          <a:p>
            <a:pPr marL="0" indent="0" algn="just">
              <a:lnSpc>
                <a:spcPct val="120000"/>
              </a:lnSpc>
              <a:spcBef>
                <a:spcPts val="0"/>
              </a:spcBef>
              <a:spcAft>
                <a:spcPts val="600"/>
              </a:spcAft>
              <a:buNone/>
            </a:pPr>
            <a:r>
              <a:rPr lang="pt-BR" sz="2100" b="1" dirty="0">
                <a:effectLst/>
                <a:ea typeface="Calibri" panose="020F0502020204030204" pitchFamily="34" charset="0"/>
                <a:cs typeface="Times New Roman" panose="02020603050405020304" pitchFamily="18" charset="0"/>
              </a:rPr>
              <a:t>Não pode a legislação municipal, a pretexto de excesso de meação, criar hipótese diversa daquela definida em lei complementar para justificar uma onerosidade do ato que não existe no caso de partilha de bens em razão de divórcio</a:t>
            </a:r>
            <a:r>
              <a:rPr lang="pt-BR" sz="2100" dirty="0">
                <a:effectLst/>
                <a:ea typeface="Calibri" panose="020F0502020204030204" pitchFamily="34" charset="0"/>
                <a:cs typeface="Times New Roman" panose="02020603050405020304" pitchFamily="18" charset="0"/>
              </a:rPr>
              <a:t>. </a:t>
            </a:r>
          </a:p>
          <a:p>
            <a:pPr marL="0" indent="0" algn="just">
              <a:lnSpc>
                <a:spcPct val="120000"/>
              </a:lnSpc>
              <a:spcBef>
                <a:spcPts val="0"/>
              </a:spcBef>
              <a:spcAft>
                <a:spcPts val="600"/>
              </a:spcAft>
              <a:buNone/>
            </a:pPr>
            <a:r>
              <a:rPr lang="pt-BR" sz="2100" dirty="0">
                <a:effectLst/>
                <a:ea typeface="Calibri" panose="020F0502020204030204" pitchFamily="34" charset="0"/>
                <a:cs typeface="Times New Roman" panose="02020603050405020304" pitchFamily="18" charset="0"/>
              </a:rPr>
              <a:t>No caso concreto, como apontado na sentença, </a:t>
            </a:r>
            <a:r>
              <a:rPr lang="pt-BR" sz="2100" b="1" dirty="0">
                <a:effectLst/>
                <a:ea typeface="Calibri" panose="020F0502020204030204" pitchFamily="34" charset="0"/>
                <a:cs typeface="Times New Roman" panose="02020603050405020304" pitchFamily="18" charset="0"/>
              </a:rPr>
              <a:t>houve compensação pecuniária para igualar a meação</a:t>
            </a:r>
            <a:r>
              <a:rPr lang="pt-BR" sz="2100" dirty="0">
                <a:effectLst/>
                <a:ea typeface="Calibri" panose="020F0502020204030204" pitchFamily="34" charset="0"/>
                <a:cs typeface="Times New Roman" panose="02020603050405020304" pitchFamily="18" charset="0"/>
              </a:rPr>
              <a:t>, de sorte que </a:t>
            </a:r>
            <a:r>
              <a:rPr lang="pt-BR" sz="2100" b="1" dirty="0">
                <a:effectLst/>
                <a:ea typeface="Calibri" panose="020F0502020204030204" pitchFamily="34" charset="0"/>
                <a:cs typeface="Times New Roman" panose="02020603050405020304" pitchFamily="18" charset="0"/>
              </a:rPr>
              <a:t>não se observa a ocorrência de fato gerador </a:t>
            </a:r>
            <a:r>
              <a:rPr lang="pt-BR" sz="2100" dirty="0">
                <a:effectLst/>
                <a:ea typeface="Calibri" panose="020F0502020204030204" pitchFamily="34" charset="0"/>
                <a:cs typeface="Times New Roman" panose="02020603050405020304" pitchFamily="18" charset="0"/>
              </a:rPr>
              <a:t>ao ensejo do registro da carta de sentença que homologou a partilha. (...)</a:t>
            </a:r>
          </a:p>
          <a:p>
            <a:pPr marL="0" indent="0" algn="just">
              <a:lnSpc>
                <a:spcPct val="120000"/>
              </a:lnSpc>
              <a:spcBef>
                <a:spcPts val="0"/>
              </a:spcBef>
              <a:spcAft>
                <a:spcPts val="600"/>
              </a:spcAft>
              <a:buNone/>
            </a:pPr>
            <a:r>
              <a:rPr lang="pt-BR" sz="2100" dirty="0">
                <a:effectLst/>
                <a:ea typeface="Calibri" panose="020F0502020204030204" pitchFamily="34" charset="0"/>
                <a:cs typeface="Times New Roman" panose="02020603050405020304" pitchFamily="18" charset="0"/>
              </a:rPr>
              <a:t>Como se infere dos precedentes deste Tribunal, não há que se falar em incidência do ITBI sobre a partilha de bens, com o registro de a compensação pecuniária ou por bens móveis aos quais não incide esse tributo somente reforça a natureza não onerosa do ato e que também não configura doação”.</a:t>
            </a:r>
          </a:p>
          <a:p>
            <a:pPr marL="0" indent="0" algn="just">
              <a:lnSpc>
                <a:spcPct val="120000"/>
              </a:lnSpc>
              <a:spcBef>
                <a:spcPts val="0"/>
              </a:spcBef>
              <a:spcAft>
                <a:spcPts val="600"/>
              </a:spcAft>
              <a:buNone/>
            </a:pPr>
            <a:r>
              <a:rPr lang="pt-BR" sz="1800" i="1" dirty="0">
                <a:ea typeface="Calibri" panose="020F0502020204030204" pitchFamily="34" charset="0"/>
                <a:cs typeface="Times New Roman" panose="02020603050405020304" pitchFamily="18" charset="0"/>
              </a:rPr>
              <a:t>(</a:t>
            </a:r>
            <a:r>
              <a:rPr lang="pt-BR" sz="18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TJSP</a:t>
            </a:r>
            <a:r>
              <a:rPr lang="pt-BR" sz="1800" i="1" dirty="0">
                <a:ea typeface="Calibri" panose="020F0502020204030204" pitchFamily="34" charset="0"/>
                <a:cs typeface="Times New Roman" panose="02020603050405020304" pitchFamily="18" charset="0"/>
              </a:rPr>
              <a:t>;  Apelação Cível 1004170-65.2020.8.26.0529; Rel. Des. Rezende Silveira; Órgão Julgador: 14ª Câmara de Direito Público; Data do Julgamento: 18/04/2022; Data de Registro: 19/04/2022)</a:t>
            </a:r>
            <a:endParaRPr lang="pt-BR" sz="1800" dirty="0">
              <a:highlight>
                <a:srgbClr val="FFFF00"/>
              </a:highlight>
            </a:endParaRPr>
          </a:p>
        </p:txBody>
      </p:sp>
      <p:sp>
        <p:nvSpPr>
          <p:cNvPr id="4" name="Espaço Reservado para Número de Slide 3">
            <a:extLst>
              <a:ext uri="{FF2B5EF4-FFF2-40B4-BE49-F238E27FC236}">
                <a16:creationId xmlns:a16="http://schemas.microsoft.com/office/drawing/2014/main" id="{40976162-2B86-423D-0C3E-917DD5904F3D}"/>
              </a:ext>
            </a:extLst>
          </p:cNvPr>
          <p:cNvSpPr>
            <a:spLocks noGrp="1"/>
          </p:cNvSpPr>
          <p:nvPr>
            <p:ph type="sldNum" sz="quarter" idx="12"/>
          </p:nvPr>
        </p:nvSpPr>
        <p:spPr/>
        <p:txBody>
          <a:bodyPr/>
          <a:lstStyle/>
          <a:p>
            <a:fld id="{6B9DC0EC-6908-4C41-9A73-E4F37BF7A866}" type="slidenum">
              <a:rPr lang="pt-BR" smtClean="0"/>
              <a:t>21</a:t>
            </a:fld>
            <a:endParaRPr lang="pt-BR"/>
          </a:p>
        </p:txBody>
      </p:sp>
    </p:spTree>
    <p:extLst>
      <p:ext uri="{BB962C8B-B14F-4D97-AF65-F5344CB8AC3E}">
        <p14:creationId xmlns:p14="http://schemas.microsoft.com/office/powerpoint/2010/main" val="686973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BCCAA80-BEF6-8558-05E2-D6D08D7E54C7}"/>
              </a:ext>
            </a:extLst>
          </p:cNvPr>
          <p:cNvSpPr>
            <a:spLocks noGrp="1"/>
          </p:cNvSpPr>
          <p:nvPr>
            <p:ph idx="1"/>
          </p:nvPr>
        </p:nvSpPr>
        <p:spPr>
          <a:xfrm>
            <a:off x="340592" y="979775"/>
            <a:ext cx="11510816" cy="4732193"/>
          </a:xfrm>
        </p:spPr>
        <p:txBody>
          <a:bodyPr>
            <a:noAutofit/>
          </a:bodyPr>
          <a:lstStyle/>
          <a:p>
            <a:pPr marL="0" indent="0" algn="just">
              <a:lnSpc>
                <a:spcPct val="120000"/>
              </a:lnSpc>
              <a:spcBef>
                <a:spcPts val="0"/>
              </a:spcBef>
              <a:spcAft>
                <a:spcPts val="600"/>
              </a:spcAft>
              <a:buNone/>
            </a:pPr>
            <a:r>
              <a:rPr lang="pt-BR" sz="1900" dirty="0">
                <a:cs typeface="Arial" panose="020B0604020202020204" pitchFamily="34" charset="0"/>
              </a:rPr>
              <a:t>“(...) A exigência de ITBI não tem lugar na hipótese porque </a:t>
            </a:r>
            <a:r>
              <a:rPr lang="pt-BR" sz="1900" b="1" dirty="0">
                <a:cs typeface="Arial" panose="020B0604020202020204" pitchFamily="34" charset="0"/>
              </a:rPr>
              <a:t>o núcleo do fato gerador a transmissão onerosa não se verificou</a:t>
            </a:r>
            <a:r>
              <a:rPr lang="pt-BR" sz="1900" dirty="0">
                <a:cs typeface="Arial" panose="020B0604020202020204" pitchFamily="34" charset="0"/>
              </a:rPr>
              <a:t>. A partilha amigável do monte pertencente ao casal resultou em uma </a:t>
            </a:r>
            <a:r>
              <a:rPr lang="pt-BR" sz="1900" b="1" dirty="0">
                <a:cs typeface="Arial" panose="020B0604020202020204" pitchFamily="34" charset="0"/>
              </a:rPr>
              <a:t>divisão igualitária em valor, mas desigual em relação aos bens, o que fez o Município presumir a onerosidade e cobrar o imposto</a:t>
            </a:r>
            <a:r>
              <a:rPr lang="pt-BR" sz="1900" dirty="0">
                <a:cs typeface="Arial" panose="020B0604020202020204" pitchFamily="34" charset="0"/>
              </a:rPr>
              <a:t>. Contudo, não há nos autos qualquer comprovação de que a transmissão tenha sido feita mediante remuneração, sendo certo que parte dos imóveis coube a cada cônjuge, havendo compensação com outros bens, o que não se confunde com onerosidade, pois </a:t>
            </a:r>
            <a:r>
              <a:rPr lang="pt-BR" sz="1900" b="1" dirty="0">
                <a:cs typeface="Arial" panose="020B0604020202020204" pitchFamily="34" charset="0"/>
              </a:rPr>
              <a:t>não há que se falar em bens individuais antes da partilha</a:t>
            </a:r>
            <a:r>
              <a:rPr lang="pt-BR" sz="1900" dirty="0">
                <a:cs typeface="Arial" panose="020B0604020202020204" pitchFamily="34" charset="0"/>
              </a:rPr>
              <a:t>. </a:t>
            </a:r>
          </a:p>
          <a:p>
            <a:pPr marL="0" indent="0" algn="just">
              <a:lnSpc>
                <a:spcPct val="120000"/>
              </a:lnSpc>
              <a:spcBef>
                <a:spcPts val="0"/>
              </a:spcBef>
              <a:spcAft>
                <a:spcPts val="600"/>
              </a:spcAft>
              <a:buNone/>
            </a:pPr>
            <a:r>
              <a:rPr lang="pt-BR" sz="1900" b="1" dirty="0">
                <a:cs typeface="Arial" panose="020B0604020202020204" pitchFamily="34" charset="0"/>
              </a:rPr>
              <a:t>Inviável, destarte, o acolhimento da pretensão fazendária para que os bens sejam singularmente considerados no momento da partilha, eis que, para que se verifique o excesso de meação, mister que os quinhões sejam cotejados à universalidade dos bens no casamento</a:t>
            </a:r>
            <a:r>
              <a:rPr lang="pt-BR" sz="1900" dirty="0">
                <a:cs typeface="Arial" panose="020B0604020202020204" pitchFamily="34" charset="0"/>
              </a:rPr>
              <a:t>. Isso é dizer que, supondo a composição do patrimônio do casal por três imóveis no valor de R$ 250.000,00 cada, e um investimento de R$ 250.000,00, a partilha de dois imóveis inteiros a um dos cônjuges não implica o pagamento de ITBI sobre cada um deles, pois foi respeitado o quinhão que lhe cabia (R$ 500.000,00) em relação ao patrimônio universal (R$ 1.000.000,00). Não há, ainda, cessão ou permuta, pois, </a:t>
            </a:r>
            <a:r>
              <a:rPr lang="pt-BR" sz="1900" b="1" dirty="0">
                <a:cs typeface="Arial" panose="020B0604020202020204" pitchFamily="34" charset="0"/>
              </a:rPr>
              <a:t>até a partilha, os cônjuges são condôminos da plenitude dos bens</a:t>
            </a:r>
            <a:r>
              <a:rPr lang="pt-BR" sz="1900" dirty="0">
                <a:cs typeface="Arial" panose="020B0604020202020204" pitchFamily="34" charset="0"/>
              </a:rPr>
              <a:t>. (...)”</a:t>
            </a:r>
          </a:p>
          <a:p>
            <a:pPr marL="0" indent="0" algn="just">
              <a:lnSpc>
                <a:spcPct val="120000"/>
              </a:lnSpc>
              <a:spcBef>
                <a:spcPts val="0"/>
              </a:spcBef>
              <a:spcAft>
                <a:spcPts val="600"/>
              </a:spcAft>
              <a:buNone/>
            </a:pPr>
            <a:r>
              <a:rPr lang="pt-BR" sz="1900" i="1" dirty="0">
                <a:ea typeface="Calibri" panose="020F0502020204030204" pitchFamily="34" charset="0"/>
                <a:cs typeface="Arial" panose="020B0604020202020204" pitchFamily="34" charset="0"/>
              </a:rPr>
              <a:t>(</a:t>
            </a:r>
            <a:r>
              <a:rPr lang="pt-BR" sz="1900"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TJSP</a:t>
            </a:r>
            <a:r>
              <a:rPr lang="pt-BR" sz="1900" i="1" dirty="0">
                <a:ea typeface="Calibri" panose="020F0502020204030204" pitchFamily="34" charset="0"/>
                <a:cs typeface="Arial" panose="020B0604020202020204" pitchFamily="34" charset="0"/>
              </a:rPr>
              <a:t>;  Remessa Necessária Cível 1012763-39.2020.8.26.0576; Rel. Des. Mônica Serrano; Órgão Julgador: 14ª Câmara de Direito Público; Data do Julgamento: 10/02/2021; Data de Registro: 10/02/2021)</a:t>
            </a:r>
            <a:endParaRPr lang="pt-BR" sz="1900" dirty="0">
              <a:highlight>
                <a:srgbClr val="FFFF00"/>
              </a:highlight>
              <a:cs typeface="Arial" panose="020B0604020202020204" pitchFamily="34" charset="0"/>
            </a:endParaRPr>
          </a:p>
        </p:txBody>
      </p:sp>
      <p:sp>
        <p:nvSpPr>
          <p:cNvPr id="4" name="Espaço Reservado para Número de Slide 3">
            <a:extLst>
              <a:ext uri="{FF2B5EF4-FFF2-40B4-BE49-F238E27FC236}">
                <a16:creationId xmlns:a16="http://schemas.microsoft.com/office/drawing/2014/main" id="{40976162-2B86-423D-0C3E-917DD5904F3D}"/>
              </a:ext>
            </a:extLst>
          </p:cNvPr>
          <p:cNvSpPr>
            <a:spLocks noGrp="1"/>
          </p:cNvSpPr>
          <p:nvPr>
            <p:ph type="sldNum" sz="quarter" idx="12"/>
          </p:nvPr>
        </p:nvSpPr>
        <p:spPr/>
        <p:txBody>
          <a:bodyPr/>
          <a:lstStyle/>
          <a:p>
            <a:fld id="{6B9DC0EC-6908-4C41-9A73-E4F37BF7A866}" type="slidenum">
              <a:rPr lang="pt-BR" smtClean="0"/>
              <a:t>22</a:t>
            </a:fld>
            <a:endParaRPr lang="pt-BR"/>
          </a:p>
        </p:txBody>
      </p:sp>
    </p:spTree>
    <p:extLst>
      <p:ext uri="{BB962C8B-B14F-4D97-AF65-F5344CB8AC3E}">
        <p14:creationId xmlns:p14="http://schemas.microsoft.com/office/powerpoint/2010/main" val="18373806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BCCAA80-BEF6-8558-05E2-D6D08D7E54C7}"/>
              </a:ext>
            </a:extLst>
          </p:cNvPr>
          <p:cNvSpPr>
            <a:spLocks noGrp="1"/>
          </p:cNvSpPr>
          <p:nvPr>
            <p:ph idx="1"/>
          </p:nvPr>
        </p:nvSpPr>
        <p:spPr>
          <a:xfrm>
            <a:off x="558800" y="1303049"/>
            <a:ext cx="11074400" cy="4732193"/>
          </a:xfrm>
        </p:spPr>
        <p:txBody>
          <a:bodyPr>
            <a:noAutofit/>
          </a:bodyPr>
          <a:lstStyle/>
          <a:p>
            <a:pPr marL="0" indent="0" algn="just">
              <a:lnSpc>
                <a:spcPct val="120000"/>
              </a:lnSpc>
              <a:spcBef>
                <a:spcPts val="600"/>
              </a:spcBef>
              <a:spcAft>
                <a:spcPts val="600"/>
              </a:spcAft>
              <a:buNone/>
            </a:pPr>
            <a:r>
              <a:rPr lang="pt-BR" sz="2200" dirty="0">
                <a:effectLst/>
                <a:ea typeface="Calibri" panose="020F0502020204030204" pitchFamily="34" charset="0"/>
                <a:cs typeface="Times New Roman" panose="02020603050405020304" pitchFamily="18" charset="0"/>
              </a:rPr>
              <a:t>TRIBUTÁRIO. MANDADO DE SEGURANÇA. ITBI. IMÓVEL RECEBIDO EM PARTILHA DE BENS POR CONTA DA SEPARAÇÃO CONSENSUAL DO CASAL. DIVISÃO EQUITATIVA DO PATRIMÔNIO EM COMUM. INVIABILI-DADE DA COBRANÇA DO IMPOSTO EM ANÁLISE. SEN-TENÇA MANTIDA. RECURSO E REMESSA DESPROVI-DOS.</a:t>
            </a:r>
          </a:p>
          <a:p>
            <a:pPr marL="0" indent="0" algn="just">
              <a:lnSpc>
                <a:spcPct val="120000"/>
              </a:lnSpc>
              <a:spcBef>
                <a:spcPts val="600"/>
              </a:spcBef>
              <a:spcAft>
                <a:spcPts val="600"/>
              </a:spcAft>
              <a:buNone/>
            </a:pPr>
            <a:r>
              <a:rPr lang="pt-BR" sz="2200" dirty="0">
                <a:effectLst/>
                <a:ea typeface="Calibri" panose="020F0502020204030204" pitchFamily="34" charset="0"/>
                <a:cs typeface="Times New Roman" panose="02020603050405020304" pitchFamily="18" charset="0"/>
              </a:rPr>
              <a:t>A considerar que a incidência do ITBI pressupõe a realização de negócio oneroso, com efetiva transferência da propriedade, </a:t>
            </a:r>
            <a:r>
              <a:rPr lang="pt-BR" sz="2200" b="1" dirty="0">
                <a:effectLst/>
                <a:ea typeface="Calibri" panose="020F0502020204030204" pitchFamily="34" charset="0"/>
                <a:cs typeface="Times New Roman" panose="02020603050405020304" pitchFamily="18" charset="0"/>
              </a:rPr>
              <a:t>denota-se inviável a cobrança dele quando houver a simples repartição do patrimônio adquirido em comum pelos ex-cônjuges quando da partilha de bens</a:t>
            </a:r>
            <a:r>
              <a:rPr lang="pt-BR" sz="2200" dirty="0">
                <a:effectLst/>
                <a:ea typeface="Calibri" panose="020F0502020204030204" pitchFamily="34" charset="0"/>
                <a:cs typeface="Times New Roman" panose="02020603050405020304" pitchFamily="18" charset="0"/>
              </a:rPr>
              <a:t>.</a:t>
            </a:r>
          </a:p>
          <a:p>
            <a:pPr marL="0" indent="0" algn="just">
              <a:lnSpc>
                <a:spcPct val="120000"/>
              </a:lnSpc>
              <a:spcBef>
                <a:spcPts val="600"/>
              </a:spcBef>
              <a:spcAft>
                <a:spcPts val="600"/>
              </a:spcAft>
              <a:buNone/>
            </a:pPr>
            <a:r>
              <a:rPr lang="pt-BR" sz="2000" i="1" dirty="0">
                <a:effectLst/>
                <a:ea typeface="Calibri" panose="020F0502020204030204" pitchFamily="34" charset="0"/>
                <a:cs typeface="Times New Roman" panose="02020603050405020304" pitchFamily="18" charset="0"/>
              </a:rPr>
              <a:t>(</a:t>
            </a:r>
            <a:r>
              <a:rPr lang="pt-BR" sz="20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TJSC</a:t>
            </a:r>
            <a:r>
              <a:rPr lang="pt-BR" sz="2000" i="1" dirty="0">
                <a:effectLst/>
                <a:ea typeface="Calibri" panose="020F0502020204030204" pitchFamily="34" charset="0"/>
                <a:cs typeface="Times New Roman" panose="02020603050405020304" pitchFamily="18" charset="0"/>
              </a:rPr>
              <a:t>; Apelação Cível em Mandado de Segurança 2013.010190-0; Rel. Des. Francisco Oliveira Neto; Órgão Julgador: Segunda Câmara de Direito Público; Data do Julgamento: 28/05/2013, destacou-se)</a:t>
            </a:r>
            <a:endParaRPr lang="pt-BR" sz="2000" dirty="0">
              <a:effectLst/>
              <a:ea typeface="Calibri" panose="020F0502020204030204" pitchFamily="34" charset="0"/>
              <a:cs typeface="Times New Roman" panose="02020603050405020304" pitchFamily="18" charset="0"/>
            </a:endParaRPr>
          </a:p>
        </p:txBody>
      </p:sp>
      <p:sp>
        <p:nvSpPr>
          <p:cNvPr id="4" name="Espaço Reservado para Número de Slide 3">
            <a:extLst>
              <a:ext uri="{FF2B5EF4-FFF2-40B4-BE49-F238E27FC236}">
                <a16:creationId xmlns:a16="http://schemas.microsoft.com/office/drawing/2014/main" id="{40976162-2B86-423D-0C3E-917DD5904F3D}"/>
              </a:ext>
            </a:extLst>
          </p:cNvPr>
          <p:cNvSpPr>
            <a:spLocks noGrp="1"/>
          </p:cNvSpPr>
          <p:nvPr>
            <p:ph type="sldNum" sz="quarter" idx="12"/>
          </p:nvPr>
        </p:nvSpPr>
        <p:spPr/>
        <p:txBody>
          <a:bodyPr/>
          <a:lstStyle/>
          <a:p>
            <a:fld id="{6B9DC0EC-6908-4C41-9A73-E4F37BF7A866}" type="slidenum">
              <a:rPr lang="pt-BR" smtClean="0"/>
              <a:t>23</a:t>
            </a:fld>
            <a:endParaRPr lang="pt-BR"/>
          </a:p>
        </p:txBody>
      </p:sp>
    </p:spTree>
    <p:extLst>
      <p:ext uri="{BB962C8B-B14F-4D97-AF65-F5344CB8AC3E}">
        <p14:creationId xmlns:p14="http://schemas.microsoft.com/office/powerpoint/2010/main" val="1349830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BCCAA80-BEF6-8558-05E2-D6D08D7E54C7}"/>
              </a:ext>
            </a:extLst>
          </p:cNvPr>
          <p:cNvSpPr>
            <a:spLocks noGrp="1"/>
          </p:cNvSpPr>
          <p:nvPr>
            <p:ph idx="1"/>
          </p:nvPr>
        </p:nvSpPr>
        <p:spPr>
          <a:xfrm>
            <a:off x="637309" y="1460067"/>
            <a:ext cx="11074400" cy="4732193"/>
          </a:xfrm>
        </p:spPr>
        <p:txBody>
          <a:bodyPr>
            <a:noAutofit/>
          </a:bodyPr>
          <a:lstStyle/>
          <a:p>
            <a:pPr marL="0" indent="0" algn="just">
              <a:lnSpc>
                <a:spcPct val="120000"/>
              </a:lnSpc>
              <a:spcBef>
                <a:spcPts val="600"/>
              </a:spcBef>
              <a:spcAft>
                <a:spcPts val="600"/>
              </a:spcAft>
              <a:buNone/>
            </a:pPr>
            <a:r>
              <a:rPr lang="pt-BR" sz="2400" dirty="0">
                <a:effectLst/>
                <a:ea typeface="Calibri" panose="020F0502020204030204" pitchFamily="34" charset="0"/>
                <a:cs typeface="Times New Roman" panose="02020603050405020304" pitchFamily="18" charset="0"/>
              </a:rPr>
              <a:t>AGRAVO DE INSTRUMENTO – DIVÓRCIO DIRETO CONSENSUAL – PARTILHA HOMOLOGADA – PATRIMÔNIO COMUM DIVIDIDO </a:t>
            </a:r>
            <a:r>
              <a:rPr lang="pt-BR" sz="2400" dirty="0">
                <a:ea typeface="Calibri" panose="020F0502020204030204" pitchFamily="34" charset="0"/>
                <a:cs typeface="Times New Roman" panose="02020603050405020304" pitchFamily="18" charset="0"/>
              </a:rPr>
              <a:t>PELA METADE – IMÓVEIS PARTILHADOS – INOCORRÊNCIA DO FATO GERADOR DO ITCD E DO ITBI. Na partilha de bens em divórcio consensual, </a:t>
            </a:r>
            <a:r>
              <a:rPr lang="pt-BR" sz="2400" b="1" dirty="0">
                <a:ea typeface="Calibri" panose="020F0502020204030204" pitchFamily="34" charset="0"/>
                <a:cs typeface="Times New Roman" panose="02020603050405020304" pitchFamily="18" charset="0"/>
              </a:rPr>
              <a:t>se o patrimônio foi dividido pela metade, não ocorre o fato gerador do ITCD ou do ITBI, porque não há transmissão da propriedade dos bens imóveis</a:t>
            </a:r>
            <a:r>
              <a:rPr lang="pt-BR" sz="2400" dirty="0">
                <a:ea typeface="Calibri" panose="020F0502020204030204" pitchFamily="34" charset="0"/>
                <a:cs typeface="Times New Roman" panose="02020603050405020304" pitchFamily="18" charset="0"/>
              </a:rPr>
              <a:t>. </a:t>
            </a:r>
            <a:r>
              <a:rPr lang="pt-BR" sz="2400" b="1" dirty="0">
                <a:ea typeface="Calibri" panose="020F0502020204030204" pitchFamily="34" charset="0"/>
                <a:cs typeface="Times New Roman" panose="02020603050405020304" pitchFamily="18" charset="0"/>
              </a:rPr>
              <a:t>Somente o excesso de meação</a:t>
            </a:r>
            <a:r>
              <a:rPr lang="pt-BR" sz="2400" dirty="0">
                <a:ea typeface="Calibri" panose="020F0502020204030204" pitchFamily="34" charset="0"/>
                <a:cs typeface="Times New Roman" panose="02020603050405020304" pitchFamily="18" charset="0"/>
              </a:rPr>
              <a:t>, gratuito ou oneroso, é que </a:t>
            </a:r>
            <a:r>
              <a:rPr lang="pt-BR" sz="2400" b="1" dirty="0">
                <a:ea typeface="Calibri" panose="020F0502020204030204" pitchFamily="34" charset="0"/>
                <a:cs typeface="Times New Roman" panose="02020603050405020304" pitchFamily="18" charset="0"/>
              </a:rPr>
              <a:t>gera a tributação respectiva</a:t>
            </a:r>
            <a:r>
              <a:rPr lang="pt-BR" sz="2400" dirty="0">
                <a:ea typeface="Calibri" panose="020F0502020204030204" pitchFamily="34" charset="0"/>
                <a:cs typeface="Times New Roman" panose="02020603050405020304" pitchFamily="18" charset="0"/>
              </a:rPr>
              <a:t>, cuja discussão eventualmente deve ser feita nas vias próprias.</a:t>
            </a:r>
          </a:p>
          <a:p>
            <a:pPr marL="0" indent="0" algn="just">
              <a:lnSpc>
                <a:spcPct val="120000"/>
              </a:lnSpc>
              <a:spcBef>
                <a:spcPts val="600"/>
              </a:spcBef>
              <a:spcAft>
                <a:spcPts val="600"/>
              </a:spcAft>
              <a:buNone/>
            </a:pPr>
            <a:r>
              <a:rPr lang="pt-BR" sz="2000" i="1" dirty="0">
                <a:ea typeface="Calibri" panose="020F0502020204030204" pitchFamily="34" charset="0"/>
                <a:cs typeface="Times New Roman" panose="02020603050405020304" pitchFamily="18" charset="0"/>
              </a:rPr>
              <a:t>(</a:t>
            </a:r>
            <a:r>
              <a:rPr lang="pt-BR" sz="2000" i="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TJMG</a:t>
            </a:r>
            <a:r>
              <a:rPr lang="pt-BR" sz="2000" i="1" dirty="0">
                <a:ea typeface="Calibri" panose="020F0502020204030204" pitchFamily="34" charset="0"/>
                <a:cs typeface="Times New Roman" panose="02020603050405020304" pitchFamily="18" charset="0"/>
              </a:rPr>
              <a:t>;  Agravo de Instrumento 1.0145.05.226824-3/001 2268243-21.2005.8.13.0145, Rel. Des. Edilson Olímpio Fernandes, 6ª Câmara Cível, Data do Julgamento 26/02/2008, Data de Publicação 18/03/2008)</a:t>
            </a:r>
            <a:endParaRPr lang="pt-BR" sz="2000" dirty="0">
              <a:highlight>
                <a:srgbClr val="FFFF00"/>
              </a:highlight>
            </a:endParaRPr>
          </a:p>
        </p:txBody>
      </p:sp>
      <p:sp>
        <p:nvSpPr>
          <p:cNvPr id="4" name="Espaço Reservado para Número de Slide 3">
            <a:extLst>
              <a:ext uri="{FF2B5EF4-FFF2-40B4-BE49-F238E27FC236}">
                <a16:creationId xmlns:a16="http://schemas.microsoft.com/office/drawing/2014/main" id="{40976162-2B86-423D-0C3E-917DD5904F3D}"/>
              </a:ext>
            </a:extLst>
          </p:cNvPr>
          <p:cNvSpPr>
            <a:spLocks noGrp="1"/>
          </p:cNvSpPr>
          <p:nvPr>
            <p:ph type="sldNum" sz="quarter" idx="12"/>
          </p:nvPr>
        </p:nvSpPr>
        <p:spPr/>
        <p:txBody>
          <a:bodyPr/>
          <a:lstStyle/>
          <a:p>
            <a:fld id="{6B9DC0EC-6908-4C41-9A73-E4F37BF7A866}" type="slidenum">
              <a:rPr lang="pt-BR" smtClean="0"/>
              <a:t>24</a:t>
            </a:fld>
            <a:endParaRPr lang="pt-BR"/>
          </a:p>
        </p:txBody>
      </p:sp>
    </p:spTree>
    <p:extLst>
      <p:ext uri="{BB962C8B-B14F-4D97-AF65-F5344CB8AC3E}">
        <p14:creationId xmlns:p14="http://schemas.microsoft.com/office/powerpoint/2010/main" val="2532480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9EEFF8-A46A-E481-F042-7D3AEED5FC8A}"/>
              </a:ext>
            </a:extLst>
          </p:cNvPr>
          <p:cNvSpPr>
            <a:spLocks noGrp="1"/>
          </p:cNvSpPr>
          <p:nvPr>
            <p:ph type="title"/>
          </p:nvPr>
        </p:nvSpPr>
        <p:spPr/>
        <p:txBody>
          <a:bodyPr/>
          <a:lstStyle/>
          <a:p>
            <a:pPr algn="ctr"/>
            <a:r>
              <a:rPr lang="pt-BR" b="1" dirty="0"/>
              <a:t>Considerações finais</a:t>
            </a:r>
          </a:p>
        </p:txBody>
      </p:sp>
      <p:sp>
        <p:nvSpPr>
          <p:cNvPr id="3" name="Espaço Reservado para Conteúdo 2">
            <a:extLst>
              <a:ext uri="{FF2B5EF4-FFF2-40B4-BE49-F238E27FC236}">
                <a16:creationId xmlns:a16="http://schemas.microsoft.com/office/drawing/2014/main" id="{A632D0D1-91D8-83C5-174F-78811B709F61}"/>
              </a:ext>
            </a:extLst>
          </p:cNvPr>
          <p:cNvSpPr>
            <a:spLocks noGrp="1"/>
          </p:cNvSpPr>
          <p:nvPr>
            <p:ph idx="1"/>
          </p:nvPr>
        </p:nvSpPr>
        <p:spPr/>
        <p:txBody>
          <a:bodyPr/>
          <a:lstStyle/>
          <a:p>
            <a:pPr>
              <a:lnSpc>
                <a:spcPct val="120000"/>
              </a:lnSpc>
              <a:spcBef>
                <a:spcPts val="600"/>
              </a:spcBef>
              <a:spcAft>
                <a:spcPts val="600"/>
              </a:spcAft>
            </a:pPr>
            <a:r>
              <a:rPr lang="pt-BR" dirty="0"/>
              <a:t>Em cada caso concreto, analisar:</a:t>
            </a:r>
          </a:p>
          <a:p>
            <a:pPr marL="268288" indent="452438">
              <a:lnSpc>
                <a:spcPct val="120000"/>
              </a:lnSpc>
              <a:spcBef>
                <a:spcPts val="600"/>
              </a:spcBef>
              <a:spcAft>
                <a:spcPts val="600"/>
              </a:spcAft>
              <a:buFont typeface="Wingdings" panose="05000000000000000000" pitchFamily="2" charset="2"/>
              <a:buChar char="ü"/>
            </a:pPr>
            <a:r>
              <a:rPr lang="pt-BR" dirty="0"/>
              <a:t>Patrimônio comum do casal</a:t>
            </a:r>
          </a:p>
          <a:p>
            <a:pPr marL="268288" indent="452438">
              <a:lnSpc>
                <a:spcPct val="120000"/>
              </a:lnSpc>
              <a:spcBef>
                <a:spcPts val="600"/>
              </a:spcBef>
              <a:spcAft>
                <a:spcPts val="600"/>
              </a:spcAft>
              <a:buFont typeface="Wingdings" panose="05000000000000000000" pitchFamily="2" charset="2"/>
              <a:buChar char="ü"/>
            </a:pPr>
            <a:r>
              <a:rPr lang="pt-BR" dirty="0"/>
              <a:t>Valor da meação</a:t>
            </a:r>
          </a:p>
          <a:p>
            <a:pPr marL="268288" indent="452438">
              <a:lnSpc>
                <a:spcPct val="120000"/>
              </a:lnSpc>
              <a:spcBef>
                <a:spcPts val="600"/>
              </a:spcBef>
              <a:spcAft>
                <a:spcPts val="600"/>
              </a:spcAft>
              <a:buFont typeface="Wingdings" panose="05000000000000000000" pitchFamily="2" charset="2"/>
              <a:buChar char="ü"/>
            </a:pPr>
            <a:r>
              <a:rPr lang="pt-BR" dirty="0"/>
              <a:t>Quais bens foram atribuídos a cada cônjuge</a:t>
            </a:r>
          </a:p>
          <a:p>
            <a:pPr marL="268288" indent="452438">
              <a:lnSpc>
                <a:spcPct val="120000"/>
              </a:lnSpc>
              <a:spcBef>
                <a:spcPts val="600"/>
              </a:spcBef>
              <a:spcAft>
                <a:spcPts val="600"/>
              </a:spcAft>
              <a:buFont typeface="Wingdings" panose="05000000000000000000" pitchFamily="2" charset="2"/>
              <a:buChar char="ü"/>
            </a:pPr>
            <a:r>
              <a:rPr lang="pt-BR" dirty="0"/>
              <a:t>O valor final da totalidade de bens recebido por cada um</a:t>
            </a:r>
          </a:p>
          <a:p>
            <a:pPr marL="268288" indent="452438">
              <a:lnSpc>
                <a:spcPct val="120000"/>
              </a:lnSpc>
              <a:spcBef>
                <a:spcPts val="600"/>
              </a:spcBef>
              <a:spcAft>
                <a:spcPts val="600"/>
              </a:spcAft>
              <a:buFont typeface="Wingdings" panose="05000000000000000000" pitchFamily="2" charset="2"/>
              <a:buChar char="ü"/>
            </a:pPr>
            <a:r>
              <a:rPr lang="pt-BR" dirty="0"/>
              <a:t>Questionar a cobrança quando respeitada a meação</a:t>
            </a:r>
          </a:p>
        </p:txBody>
      </p:sp>
      <p:sp>
        <p:nvSpPr>
          <p:cNvPr id="4" name="Espaço Reservado para Número de Slide 3">
            <a:extLst>
              <a:ext uri="{FF2B5EF4-FFF2-40B4-BE49-F238E27FC236}">
                <a16:creationId xmlns:a16="http://schemas.microsoft.com/office/drawing/2014/main" id="{D70947D8-82EA-E34F-DDF9-98D8D76B1604}"/>
              </a:ext>
            </a:extLst>
          </p:cNvPr>
          <p:cNvSpPr>
            <a:spLocks noGrp="1"/>
          </p:cNvSpPr>
          <p:nvPr>
            <p:ph type="sldNum" sz="quarter" idx="12"/>
          </p:nvPr>
        </p:nvSpPr>
        <p:spPr/>
        <p:txBody>
          <a:bodyPr/>
          <a:lstStyle/>
          <a:p>
            <a:fld id="{6B9DC0EC-6908-4C41-9A73-E4F37BF7A866}" type="slidenum">
              <a:rPr lang="pt-BR" smtClean="0"/>
              <a:t>25</a:t>
            </a:fld>
            <a:endParaRPr lang="pt-BR"/>
          </a:p>
        </p:txBody>
      </p:sp>
    </p:spTree>
    <p:extLst>
      <p:ext uri="{BB962C8B-B14F-4D97-AF65-F5344CB8AC3E}">
        <p14:creationId xmlns:p14="http://schemas.microsoft.com/office/powerpoint/2010/main" val="3189247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DF397D-8AA2-D6C8-D456-4992EB89722A}"/>
              </a:ext>
            </a:extLst>
          </p:cNvPr>
          <p:cNvSpPr>
            <a:spLocks noGrp="1"/>
          </p:cNvSpPr>
          <p:nvPr>
            <p:ph type="ctrTitle"/>
          </p:nvPr>
        </p:nvSpPr>
        <p:spPr/>
        <p:txBody>
          <a:bodyPr anchor="ctr"/>
          <a:lstStyle/>
          <a:p>
            <a:r>
              <a:rPr lang="pt-BR" sz="6000" b="1" dirty="0">
                <a:solidFill>
                  <a:srgbClr val="000066"/>
                </a:solidFill>
                <a:effectLst>
                  <a:outerShdw blurRad="38100" dist="38100" dir="2700000" algn="tl">
                    <a:srgbClr val="000000">
                      <a:alpha val="43137"/>
                    </a:srgbClr>
                  </a:outerShdw>
                </a:effectLst>
              </a:rPr>
              <a:t>Muito obrigada!!</a:t>
            </a:r>
            <a:endParaRPr lang="pt-BR" dirty="0"/>
          </a:p>
        </p:txBody>
      </p:sp>
      <p:sp>
        <p:nvSpPr>
          <p:cNvPr id="3" name="Subtítulo 2">
            <a:extLst>
              <a:ext uri="{FF2B5EF4-FFF2-40B4-BE49-F238E27FC236}">
                <a16:creationId xmlns:a16="http://schemas.microsoft.com/office/drawing/2014/main" id="{B42385EB-1ED8-C1E7-3BE1-424A91CF42E2}"/>
              </a:ext>
            </a:extLst>
          </p:cNvPr>
          <p:cNvSpPr>
            <a:spLocks noGrp="1"/>
          </p:cNvSpPr>
          <p:nvPr>
            <p:ph type="subTitle" idx="1"/>
          </p:nvPr>
        </p:nvSpPr>
        <p:spPr/>
        <p:txBody>
          <a:bodyPr anchor="ctr">
            <a:normAutofit/>
          </a:bodyPr>
          <a:lstStyle/>
          <a:p>
            <a:r>
              <a:rPr lang="pt-BR" sz="3200"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rPr>
              <a:t>E-mail</a:t>
            </a:r>
            <a:r>
              <a:rPr lang="pt-BR" sz="3200" dirty="0">
                <a:solidFill>
                  <a:srgbClr val="002060"/>
                </a:solidFill>
                <a:latin typeface="Calibri" panose="020F0502020204030204" pitchFamily="34" charset="0"/>
                <a:ea typeface="Times New Roman" panose="02020603050405020304" pitchFamily="18" charset="0"/>
              </a:rPr>
              <a:t>: </a:t>
            </a:r>
            <a:r>
              <a:rPr lang="pt-BR" sz="3200" dirty="0">
                <a:solidFill>
                  <a:schemeClr val="tx2">
                    <a:lumMod val="75000"/>
                  </a:schemeClr>
                </a:solidFill>
                <a:latin typeface="Calibri" panose="020F0502020204030204" pitchFamily="34" charset="0"/>
                <a:ea typeface="Times New Roman" panose="02020603050405020304" pitchFamily="18" charset="0"/>
              </a:rPr>
              <a:t>francielli@honoratoalves.com.br</a:t>
            </a:r>
            <a:br>
              <a:rPr lang="pt-BR" sz="3200" dirty="0">
                <a:solidFill>
                  <a:schemeClr val="tx2">
                    <a:lumMod val="75000"/>
                  </a:schemeClr>
                </a:solidFill>
                <a:latin typeface="Calibri" panose="020F0502020204030204" pitchFamily="34" charset="0"/>
                <a:ea typeface="Times New Roman" panose="02020603050405020304" pitchFamily="18" charset="0"/>
              </a:rPr>
            </a:br>
            <a:br>
              <a:rPr lang="pt-BR" sz="3200" dirty="0">
                <a:solidFill>
                  <a:schemeClr val="tx2">
                    <a:lumMod val="75000"/>
                  </a:schemeClr>
                </a:solidFill>
                <a:latin typeface="Calibri" panose="020F0502020204030204" pitchFamily="34" charset="0"/>
                <a:ea typeface="Times New Roman" panose="02020603050405020304" pitchFamily="18" charset="0"/>
              </a:rPr>
            </a:br>
            <a:r>
              <a:rPr lang="pt-BR" sz="3200" dirty="0">
                <a:solidFill>
                  <a:srgbClr val="00206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rPr>
              <a:t>Instagram</a:t>
            </a:r>
            <a:r>
              <a:rPr lang="pt-BR" sz="3200" dirty="0">
                <a:solidFill>
                  <a:srgbClr val="002060"/>
                </a:solidFill>
                <a:latin typeface="Calibri" panose="020F0502020204030204" pitchFamily="34" charset="0"/>
                <a:ea typeface="Times New Roman" panose="02020603050405020304" pitchFamily="18" charset="0"/>
              </a:rPr>
              <a:t>:</a:t>
            </a:r>
            <a:r>
              <a:rPr lang="pt-BR" sz="3200" dirty="0">
                <a:solidFill>
                  <a:schemeClr val="tx2">
                    <a:lumMod val="75000"/>
                  </a:schemeClr>
                </a:solidFill>
                <a:latin typeface="Calibri" panose="020F0502020204030204" pitchFamily="34" charset="0"/>
                <a:ea typeface="Times New Roman" panose="02020603050405020304" pitchFamily="18" charset="0"/>
              </a:rPr>
              <a:t> @prof.franciellihalves</a:t>
            </a:r>
            <a:endParaRPr lang="pt-BR" sz="3200" dirty="0"/>
          </a:p>
        </p:txBody>
      </p:sp>
    </p:spTree>
    <p:extLst>
      <p:ext uri="{BB962C8B-B14F-4D97-AF65-F5344CB8AC3E}">
        <p14:creationId xmlns:p14="http://schemas.microsoft.com/office/powerpoint/2010/main" val="3102530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AA6BA7-E9DB-C44D-61CA-34DA84146933}"/>
              </a:ext>
            </a:extLst>
          </p:cNvPr>
          <p:cNvSpPr>
            <a:spLocks noGrp="1"/>
          </p:cNvSpPr>
          <p:nvPr>
            <p:ph type="title"/>
          </p:nvPr>
        </p:nvSpPr>
        <p:spPr/>
        <p:txBody>
          <a:bodyPr/>
          <a:lstStyle/>
          <a:p>
            <a:pPr algn="ctr"/>
            <a:r>
              <a:rPr lang="pt-BR" b="1" dirty="0"/>
              <a:t>ITBI</a:t>
            </a:r>
          </a:p>
        </p:txBody>
      </p:sp>
      <p:sp>
        <p:nvSpPr>
          <p:cNvPr id="3" name="Espaço Reservado para Conteúdo 2">
            <a:extLst>
              <a:ext uri="{FF2B5EF4-FFF2-40B4-BE49-F238E27FC236}">
                <a16:creationId xmlns:a16="http://schemas.microsoft.com/office/drawing/2014/main" id="{B3ABC35A-6450-BD47-918C-5448495C2FD5}"/>
              </a:ext>
            </a:extLst>
          </p:cNvPr>
          <p:cNvSpPr>
            <a:spLocks noGrp="1"/>
          </p:cNvSpPr>
          <p:nvPr>
            <p:ph idx="1"/>
          </p:nvPr>
        </p:nvSpPr>
        <p:spPr>
          <a:xfrm>
            <a:off x="838199" y="1825625"/>
            <a:ext cx="10864273" cy="4351338"/>
          </a:xfrm>
        </p:spPr>
        <p:txBody>
          <a:bodyPr>
            <a:normAutofit lnSpcReduction="10000"/>
          </a:bodyPr>
          <a:lstStyle/>
          <a:p>
            <a:pPr>
              <a:lnSpc>
                <a:spcPct val="150000"/>
              </a:lnSpc>
              <a:spcBef>
                <a:spcPts val="600"/>
              </a:spcBef>
              <a:spcAft>
                <a:spcPts val="600"/>
              </a:spcAft>
            </a:pPr>
            <a:r>
              <a:rPr lang="pt-BR" dirty="0"/>
              <a:t>Ato </a:t>
            </a:r>
            <a:r>
              <a:rPr lang="pt-BR" b="1" i="1" dirty="0" err="1">
                <a:solidFill>
                  <a:srgbClr val="00B050"/>
                </a:solidFill>
              </a:rPr>
              <a:t>inter</a:t>
            </a:r>
            <a:r>
              <a:rPr lang="pt-BR" b="1" i="1" dirty="0">
                <a:solidFill>
                  <a:srgbClr val="00B050"/>
                </a:solidFill>
              </a:rPr>
              <a:t> vivos </a:t>
            </a:r>
            <a:r>
              <a:rPr lang="pt-BR" dirty="0"/>
              <a:t>E </a:t>
            </a:r>
            <a:r>
              <a:rPr lang="pt-BR" b="1" dirty="0">
                <a:solidFill>
                  <a:srgbClr val="00B050"/>
                </a:solidFill>
              </a:rPr>
              <a:t>oneroso</a:t>
            </a:r>
          </a:p>
          <a:p>
            <a:pPr marL="180975" indent="-180975" algn="just">
              <a:lnSpc>
                <a:spcPct val="150000"/>
              </a:lnSpc>
              <a:spcBef>
                <a:spcPts val="600"/>
              </a:spcBef>
              <a:spcAft>
                <a:spcPts val="600"/>
              </a:spcAft>
              <a:buFont typeface="Arial" panose="020B0604020202020204" pitchFamily="34" charset="0"/>
              <a:buChar char="•"/>
            </a:pPr>
            <a:r>
              <a:rPr lang="pt-BR" sz="2800" b="1" dirty="0">
                <a:solidFill>
                  <a:srgbClr val="C00000"/>
                </a:solidFill>
              </a:rPr>
              <a:t>Atenção! </a:t>
            </a:r>
            <a:r>
              <a:rPr lang="pt-BR" sz="2800" b="1" dirty="0"/>
              <a:t>Fatos jurídicos tributáveis por meio do </a:t>
            </a:r>
            <a:r>
              <a:rPr lang="pt-BR" sz="2800" b="1" dirty="0">
                <a:solidFill>
                  <a:srgbClr val="C00000"/>
                </a:solidFill>
              </a:rPr>
              <a:t>ITCMD </a:t>
            </a:r>
            <a:r>
              <a:rPr lang="pt-BR" sz="2800" b="1" dirty="0"/>
              <a:t>pelos Estados</a:t>
            </a:r>
          </a:p>
          <a:p>
            <a:pPr marL="177800" indent="363538" algn="just">
              <a:lnSpc>
                <a:spcPct val="150000"/>
              </a:lnSpc>
              <a:spcBef>
                <a:spcPts val="600"/>
              </a:spcBef>
              <a:spcAft>
                <a:spcPts val="600"/>
              </a:spcAft>
              <a:buFont typeface="Wingdings" panose="05000000000000000000" pitchFamily="2" charset="2"/>
              <a:buChar char="ü"/>
            </a:pPr>
            <a:r>
              <a:rPr lang="pt-BR" sz="2800" b="1" dirty="0">
                <a:solidFill>
                  <a:srgbClr val="C00000"/>
                </a:solidFill>
              </a:rPr>
              <a:t>Ato </a:t>
            </a:r>
            <a:r>
              <a:rPr lang="pt-BR" sz="2800" b="1" i="1" dirty="0" err="1">
                <a:solidFill>
                  <a:srgbClr val="C00000"/>
                </a:solidFill>
              </a:rPr>
              <a:t>inter</a:t>
            </a:r>
            <a:r>
              <a:rPr lang="pt-BR" sz="2800" b="1" i="1" dirty="0">
                <a:solidFill>
                  <a:srgbClr val="C00000"/>
                </a:solidFill>
              </a:rPr>
              <a:t> vivos </a:t>
            </a:r>
            <a:r>
              <a:rPr lang="pt-BR" sz="2800" b="1" dirty="0">
                <a:solidFill>
                  <a:srgbClr val="C00000"/>
                </a:solidFill>
              </a:rPr>
              <a:t>e gratuito</a:t>
            </a:r>
            <a:r>
              <a:rPr lang="pt-BR" sz="2800" dirty="0">
                <a:solidFill>
                  <a:srgbClr val="C00000"/>
                </a:solidFill>
              </a:rPr>
              <a:t> </a:t>
            </a:r>
            <a:r>
              <a:rPr lang="pt-BR" sz="2800" dirty="0"/>
              <a:t>(doação) OU </a:t>
            </a:r>
          </a:p>
          <a:p>
            <a:pPr marL="177800" indent="363538" algn="just">
              <a:lnSpc>
                <a:spcPct val="150000"/>
              </a:lnSpc>
              <a:spcBef>
                <a:spcPts val="600"/>
              </a:spcBef>
              <a:spcAft>
                <a:spcPts val="600"/>
              </a:spcAft>
              <a:buFont typeface="Wingdings" panose="05000000000000000000" pitchFamily="2" charset="2"/>
              <a:buChar char="ü"/>
            </a:pPr>
            <a:r>
              <a:rPr lang="pt-BR" sz="2800" b="1" dirty="0">
                <a:solidFill>
                  <a:srgbClr val="C00000"/>
                </a:solidFill>
              </a:rPr>
              <a:t>Ato</a:t>
            </a:r>
            <a:r>
              <a:rPr lang="pt-BR" sz="2800" b="1" i="1" dirty="0">
                <a:solidFill>
                  <a:srgbClr val="C00000"/>
                </a:solidFill>
              </a:rPr>
              <a:t> causa mortis</a:t>
            </a:r>
            <a:r>
              <a:rPr lang="pt-BR" sz="2800" i="1" dirty="0">
                <a:solidFill>
                  <a:srgbClr val="C00000"/>
                </a:solidFill>
              </a:rPr>
              <a:t> </a:t>
            </a:r>
            <a:r>
              <a:rPr lang="pt-BR" sz="2800" dirty="0"/>
              <a:t>(morte do transmitente)</a:t>
            </a:r>
          </a:p>
          <a:p>
            <a:pPr marL="180975" indent="-180975" algn="just">
              <a:lnSpc>
                <a:spcPct val="150000"/>
              </a:lnSpc>
              <a:spcBef>
                <a:spcPts val="600"/>
              </a:spcBef>
              <a:spcAft>
                <a:spcPts val="600"/>
              </a:spcAft>
              <a:buFont typeface="Arial" panose="020B0604020202020204" pitchFamily="34" charset="0"/>
              <a:buChar char="•"/>
            </a:pPr>
            <a:r>
              <a:rPr lang="pt-BR" sz="2800" dirty="0"/>
              <a:t>Verificar as características da transmissão realizada em cada caso concreto para identificar o tributo devido</a:t>
            </a:r>
            <a:endParaRPr lang="pt-BR" dirty="0"/>
          </a:p>
        </p:txBody>
      </p:sp>
      <p:sp>
        <p:nvSpPr>
          <p:cNvPr id="4" name="Espaço Reservado para Número de Slide 3">
            <a:extLst>
              <a:ext uri="{FF2B5EF4-FFF2-40B4-BE49-F238E27FC236}">
                <a16:creationId xmlns:a16="http://schemas.microsoft.com/office/drawing/2014/main" id="{1C87E1BC-61D7-4929-07C9-9B4D82772EE5}"/>
              </a:ext>
            </a:extLst>
          </p:cNvPr>
          <p:cNvSpPr>
            <a:spLocks noGrp="1"/>
          </p:cNvSpPr>
          <p:nvPr>
            <p:ph type="sldNum" sz="quarter" idx="12"/>
          </p:nvPr>
        </p:nvSpPr>
        <p:spPr/>
        <p:txBody>
          <a:bodyPr/>
          <a:lstStyle/>
          <a:p>
            <a:fld id="{6B9DC0EC-6908-4C41-9A73-E4F37BF7A866}" type="slidenum">
              <a:rPr lang="pt-BR" smtClean="0"/>
              <a:t>3</a:t>
            </a:fld>
            <a:endParaRPr lang="pt-BR"/>
          </a:p>
        </p:txBody>
      </p:sp>
    </p:spTree>
    <p:extLst>
      <p:ext uri="{BB962C8B-B14F-4D97-AF65-F5344CB8AC3E}">
        <p14:creationId xmlns:p14="http://schemas.microsoft.com/office/powerpoint/2010/main" val="3831384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FC8C10-13FC-E317-9943-E450400001BF}"/>
              </a:ext>
            </a:extLst>
          </p:cNvPr>
          <p:cNvSpPr>
            <a:spLocks noGrp="1"/>
          </p:cNvSpPr>
          <p:nvPr>
            <p:ph type="title"/>
          </p:nvPr>
        </p:nvSpPr>
        <p:spPr/>
        <p:txBody>
          <a:bodyPr/>
          <a:lstStyle/>
          <a:p>
            <a:pPr algn="ctr"/>
            <a:r>
              <a:rPr lang="pt-BR" b="1" dirty="0"/>
              <a:t>ITBI</a:t>
            </a:r>
          </a:p>
        </p:txBody>
      </p:sp>
      <p:sp>
        <p:nvSpPr>
          <p:cNvPr id="3" name="Espaço Reservado para Conteúdo 2">
            <a:extLst>
              <a:ext uri="{FF2B5EF4-FFF2-40B4-BE49-F238E27FC236}">
                <a16:creationId xmlns:a16="http://schemas.microsoft.com/office/drawing/2014/main" id="{B5BA85C1-3CED-E205-D99F-011A0F2CD85A}"/>
              </a:ext>
            </a:extLst>
          </p:cNvPr>
          <p:cNvSpPr>
            <a:spLocks noGrp="1"/>
          </p:cNvSpPr>
          <p:nvPr>
            <p:ph idx="1"/>
          </p:nvPr>
        </p:nvSpPr>
        <p:spPr>
          <a:xfrm>
            <a:off x="404091" y="1705557"/>
            <a:ext cx="11612418" cy="4351338"/>
          </a:xfrm>
        </p:spPr>
        <p:txBody>
          <a:bodyPr>
            <a:noAutofit/>
          </a:bodyPr>
          <a:lstStyle/>
          <a:p>
            <a:pPr marL="180975" indent="-180975" algn="just">
              <a:lnSpc>
                <a:spcPct val="120000"/>
              </a:lnSpc>
              <a:spcBef>
                <a:spcPts val="600"/>
              </a:spcBef>
              <a:spcAft>
                <a:spcPts val="600"/>
              </a:spcAft>
              <a:buFont typeface="Arial" panose="020B0604020202020204" pitchFamily="34" charset="0"/>
              <a:buChar char="•"/>
            </a:pPr>
            <a:r>
              <a:rPr lang="pt-BR" sz="2600" dirty="0">
                <a:solidFill>
                  <a:schemeClr val="tx1"/>
                </a:solidFill>
              </a:rPr>
              <a:t>Fatos jurídicos tributáveis po</a:t>
            </a:r>
            <a:r>
              <a:rPr lang="pt-BR" sz="2600" dirty="0"/>
              <a:t>r meio do ITBI</a:t>
            </a:r>
            <a:r>
              <a:rPr lang="pt-BR" sz="2600" dirty="0">
                <a:solidFill>
                  <a:schemeClr val="tx1"/>
                </a:solidFill>
              </a:rPr>
              <a:t> (quando </a:t>
            </a:r>
            <a:r>
              <a:rPr lang="pt-BR" sz="2600" b="1" i="1" dirty="0" err="1">
                <a:solidFill>
                  <a:srgbClr val="00B050"/>
                </a:solidFill>
              </a:rPr>
              <a:t>inter</a:t>
            </a:r>
            <a:r>
              <a:rPr lang="pt-BR" sz="2600" b="1" i="1" dirty="0">
                <a:solidFill>
                  <a:srgbClr val="00B050"/>
                </a:solidFill>
              </a:rPr>
              <a:t> vivos</a:t>
            </a:r>
            <a:r>
              <a:rPr lang="pt-BR" sz="2600" b="1" dirty="0">
                <a:solidFill>
                  <a:srgbClr val="00B050"/>
                </a:solidFill>
              </a:rPr>
              <a:t> e onerosos</a:t>
            </a:r>
            <a:r>
              <a:rPr lang="pt-BR" sz="2600" dirty="0">
                <a:solidFill>
                  <a:schemeClr val="tx1"/>
                </a:solidFill>
              </a:rPr>
              <a:t>):</a:t>
            </a:r>
          </a:p>
          <a:p>
            <a:pPr marL="180975" indent="354013" algn="just">
              <a:lnSpc>
                <a:spcPct val="120000"/>
              </a:lnSpc>
              <a:spcBef>
                <a:spcPts val="600"/>
              </a:spcBef>
              <a:spcAft>
                <a:spcPts val="600"/>
              </a:spcAft>
              <a:buFont typeface="Wingdings" panose="05000000000000000000" pitchFamily="2" charset="2"/>
              <a:buChar char="ü"/>
            </a:pPr>
            <a:r>
              <a:rPr lang="pt-BR" sz="2600" dirty="0">
                <a:solidFill>
                  <a:schemeClr val="tx1"/>
                </a:solidFill>
              </a:rPr>
              <a:t>Transmissão de bens imóveis, por natureza ou acessão física</a:t>
            </a:r>
          </a:p>
          <a:p>
            <a:pPr marL="180975" indent="354013" algn="just">
              <a:lnSpc>
                <a:spcPct val="120000"/>
              </a:lnSpc>
              <a:spcBef>
                <a:spcPts val="600"/>
              </a:spcBef>
              <a:spcAft>
                <a:spcPts val="600"/>
              </a:spcAft>
              <a:buFont typeface="Wingdings" panose="05000000000000000000" pitchFamily="2" charset="2"/>
              <a:buChar char="ü"/>
            </a:pPr>
            <a:r>
              <a:rPr lang="pt-BR" sz="2600" dirty="0">
                <a:solidFill>
                  <a:schemeClr val="tx1"/>
                </a:solidFill>
              </a:rPr>
              <a:t>Transmissão de direitos reais sobre imóveis, exceto os de garantia</a:t>
            </a:r>
          </a:p>
          <a:p>
            <a:pPr marL="180975" indent="354013" algn="just">
              <a:lnSpc>
                <a:spcPct val="120000"/>
              </a:lnSpc>
              <a:spcBef>
                <a:spcPts val="600"/>
              </a:spcBef>
              <a:spcAft>
                <a:spcPts val="1800"/>
              </a:spcAft>
              <a:buFont typeface="Wingdings" panose="05000000000000000000" pitchFamily="2" charset="2"/>
              <a:buChar char="ü"/>
            </a:pPr>
            <a:r>
              <a:rPr lang="pt-BR" sz="2600" dirty="0">
                <a:solidFill>
                  <a:schemeClr val="tx1"/>
                </a:solidFill>
              </a:rPr>
              <a:t>Cessão de direitos à aquisição de bens imóveis</a:t>
            </a:r>
          </a:p>
          <a:p>
            <a:pPr marL="180975" indent="-180975" algn="just">
              <a:lnSpc>
                <a:spcPct val="120000"/>
              </a:lnSpc>
              <a:spcBef>
                <a:spcPts val="600"/>
              </a:spcBef>
              <a:spcAft>
                <a:spcPts val="600"/>
              </a:spcAft>
              <a:buFont typeface="Arial" panose="020B0604020202020204" pitchFamily="34" charset="0"/>
              <a:buChar char="•"/>
            </a:pPr>
            <a:r>
              <a:rPr lang="pt-BR" sz="2600" b="1" dirty="0"/>
              <a:t>Transmissão da propriedade de bens imóveis, por natureza ou acessão física, por ato </a:t>
            </a:r>
            <a:r>
              <a:rPr lang="pt-BR" sz="2600" b="1" i="1" dirty="0" err="1"/>
              <a:t>inter</a:t>
            </a:r>
            <a:r>
              <a:rPr lang="pt-BR" sz="2600" b="1" i="1" dirty="0"/>
              <a:t> vivos</a:t>
            </a:r>
            <a:r>
              <a:rPr lang="pt-BR" sz="2600" b="1" dirty="0"/>
              <a:t> e oneroso</a:t>
            </a:r>
          </a:p>
          <a:p>
            <a:pPr marL="268288" indent="360363" algn="just">
              <a:lnSpc>
                <a:spcPct val="120000"/>
              </a:lnSpc>
              <a:spcBef>
                <a:spcPts val="600"/>
              </a:spcBef>
              <a:spcAft>
                <a:spcPts val="600"/>
              </a:spcAft>
              <a:buFont typeface="Wingdings" panose="05000000000000000000" pitchFamily="2" charset="2"/>
              <a:buChar char="ü"/>
            </a:pPr>
            <a:r>
              <a:rPr lang="pt-BR" sz="2600" dirty="0"/>
              <a:t>Mudança de titularidade; transferência do patrimônio de uma pessoa para outra</a:t>
            </a:r>
          </a:p>
        </p:txBody>
      </p:sp>
      <p:sp>
        <p:nvSpPr>
          <p:cNvPr id="4" name="Espaço Reservado para Número de Slide 3">
            <a:extLst>
              <a:ext uri="{FF2B5EF4-FFF2-40B4-BE49-F238E27FC236}">
                <a16:creationId xmlns:a16="http://schemas.microsoft.com/office/drawing/2014/main" id="{AC125E25-BF47-251B-CA46-55C4342336A0}"/>
              </a:ext>
            </a:extLst>
          </p:cNvPr>
          <p:cNvSpPr>
            <a:spLocks noGrp="1"/>
          </p:cNvSpPr>
          <p:nvPr>
            <p:ph type="sldNum" sz="quarter" idx="12"/>
          </p:nvPr>
        </p:nvSpPr>
        <p:spPr/>
        <p:txBody>
          <a:bodyPr/>
          <a:lstStyle/>
          <a:p>
            <a:fld id="{6B9DC0EC-6908-4C41-9A73-E4F37BF7A866}" type="slidenum">
              <a:rPr lang="pt-BR" smtClean="0"/>
              <a:t>4</a:t>
            </a:fld>
            <a:endParaRPr lang="pt-BR"/>
          </a:p>
        </p:txBody>
      </p:sp>
    </p:spTree>
    <p:extLst>
      <p:ext uri="{BB962C8B-B14F-4D97-AF65-F5344CB8AC3E}">
        <p14:creationId xmlns:p14="http://schemas.microsoft.com/office/powerpoint/2010/main" val="3059144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92A678-596F-B8DD-5F8B-C0EF67EEBAB2}"/>
              </a:ext>
            </a:extLst>
          </p:cNvPr>
          <p:cNvSpPr>
            <a:spLocks noGrp="1"/>
          </p:cNvSpPr>
          <p:nvPr>
            <p:ph type="title"/>
          </p:nvPr>
        </p:nvSpPr>
        <p:spPr/>
        <p:txBody>
          <a:bodyPr/>
          <a:lstStyle/>
          <a:p>
            <a:pPr algn="ctr"/>
            <a:r>
              <a:rPr lang="pt-BR" b="1" dirty="0">
                <a:solidFill>
                  <a:schemeClr val="tx1"/>
                </a:solidFill>
              </a:rPr>
              <a:t>ITBI</a:t>
            </a:r>
          </a:p>
        </p:txBody>
      </p:sp>
      <p:sp>
        <p:nvSpPr>
          <p:cNvPr id="3" name="Espaço Reservado para Conteúdo 2">
            <a:extLst>
              <a:ext uri="{FF2B5EF4-FFF2-40B4-BE49-F238E27FC236}">
                <a16:creationId xmlns:a16="http://schemas.microsoft.com/office/drawing/2014/main" id="{14DA69C7-2F64-4AB8-485A-E534A187D457}"/>
              </a:ext>
            </a:extLst>
          </p:cNvPr>
          <p:cNvSpPr>
            <a:spLocks noGrp="1"/>
          </p:cNvSpPr>
          <p:nvPr>
            <p:ph idx="1"/>
          </p:nvPr>
        </p:nvSpPr>
        <p:spPr>
          <a:xfrm>
            <a:off x="838200" y="1825624"/>
            <a:ext cx="10515600" cy="4630593"/>
          </a:xfrm>
        </p:spPr>
        <p:txBody>
          <a:bodyPr>
            <a:normAutofit lnSpcReduction="10000"/>
          </a:bodyPr>
          <a:lstStyle/>
          <a:p>
            <a:pPr marL="0" indent="0" algn="just">
              <a:lnSpc>
                <a:spcPct val="130000"/>
              </a:lnSpc>
              <a:spcBef>
                <a:spcPts val="600"/>
              </a:spcBef>
              <a:spcAft>
                <a:spcPts val="600"/>
              </a:spcAft>
              <a:buNone/>
            </a:pPr>
            <a:r>
              <a:rPr lang="pt-BR" sz="2600" dirty="0">
                <a:effectLst>
                  <a:outerShdw blurRad="38100" dist="38100" dir="2700000" algn="tl">
                    <a:srgbClr val="000000">
                      <a:alpha val="43137"/>
                    </a:srgbClr>
                  </a:outerShdw>
                </a:effectLst>
              </a:rPr>
              <a:t>Código Tributário Nacional</a:t>
            </a:r>
          </a:p>
          <a:p>
            <a:pPr marL="0" indent="0" algn="just">
              <a:lnSpc>
                <a:spcPct val="130000"/>
              </a:lnSpc>
              <a:spcBef>
                <a:spcPts val="600"/>
              </a:spcBef>
              <a:spcAft>
                <a:spcPts val="600"/>
              </a:spcAft>
              <a:buNone/>
            </a:pPr>
            <a:r>
              <a:rPr lang="pt-BR" sz="2600" dirty="0"/>
              <a:t>Art. 110.</a:t>
            </a:r>
            <a:r>
              <a:rPr lang="pt-BR" sz="2600" b="1" i="1" dirty="0"/>
              <a:t> A lei tributária não pode alterar a definição, o conteúdo e o alcance de institutos, conceitos e formas de direito privado, utilizados</a:t>
            </a:r>
            <a:r>
              <a:rPr lang="pt-BR" sz="2600" i="1" dirty="0"/>
              <a:t>, expressa ou implicitamente, pela Constituição Federal, pelas Constituições dos Estados, ou pelas Leis Orgânicas do Distrito Federal ou dos Municípios, </a:t>
            </a:r>
            <a:r>
              <a:rPr lang="pt-BR" sz="2600" b="1" i="1" dirty="0"/>
              <a:t>para definir ou limitar competências tributárias</a:t>
            </a:r>
            <a:r>
              <a:rPr lang="pt-BR" sz="2600" i="1" dirty="0"/>
              <a:t>.</a:t>
            </a:r>
          </a:p>
          <a:p>
            <a:pPr algn="just">
              <a:lnSpc>
                <a:spcPct val="150000"/>
              </a:lnSpc>
              <a:spcBef>
                <a:spcPts val="1200"/>
              </a:spcBef>
              <a:spcAft>
                <a:spcPts val="600"/>
              </a:spcAft>
            </a:pPr>
            <a:r>
              <a:rPr lang="pt-BR" sz="2600" dirty="0"/>
              <a:t>Análise dos institutos do Direito Civil como conquista comunicacional </a:t>
            </a:r>
          </a:p>
          <a:p>
            <a:pPr algn="just">
              <a:lnSpc>
                <a:spcPct val="150000"/>
              </a:lnSpc>
              <a:spcBef>
                <a:spcPts val="600"/>
              </a:spcBef>
              <a:spcAft>
                <a:spcPts val="600"/>
              </a:spcAft>
            </a:pPr>
            <a:r>
              <a:rPr lang="pt-BR" sz="2600" dirty="0"/>
              <a:t>Compreender o fato para verificar se corresponde à hipótese tributária</a:t>
            </a:r>
          </a:p>
        </p:txBody>
      </p:sp>
      <p:sp>
        <p:nvSpPr>
          <p:cNvPr id="4" name="Espaço Reservado para Número de Slide 3">
            <a:extLst>
              <a:ext uri="{FF2B5EF4-FFF2-40B4-BE49-F238E27FC236}">
                <a16:creationId xmlns:a16="http://schemas.microsoft.com/office/drawing/2014/main" id="{8F2501D3-AE05-6BDA-C048-4999DEB66F5B}"/>
              </a:ext>
            </a:extLst>
          </p:cNvPr>
          <p:cNvSpPr>
            <a:spLocks noGrp="1"/>
          </p:cNvSpPr>
          <p:nvPr>
            <p:ph type="sldNum" sz="quarter" idx="12"/>
          </p:nvPr>
        </p:nvSpPr>
        <p:spPr/>
        <p:txBody>
          <a:bodyPr/>
          <a:lstStyle/>
          <a:p>
            <a:fld id="{6B9DC0EC-6908-4C41-9A73-E4F37BF7A866}" type="slidenum">
              <a:rPr lang="pt-BR" smtClean="0"/>
              <a:t>5</a:t>
            </a:fld>
            <a:endParaRPr lang="pt-BR"/>
          </a:p>
        </p:txBody>
      </p:sp>
    </p:spTree>
    <p:extLst>
      <p:ext uri="{BB962C8B-B14F-4D97-AF65-F5344CB8AC3E}">
        <p14:creationId xmlns:p14="http://schemas.microsoft.com/office/powerpoint/2010/main" val="1779378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F6C5F8-3130-54AC-D438-FB27025F312E}"/>
              </a:ext>
            </a:extLst>
          </p:cNvPr>
          <p:cNvSpPr>
            <a:spLocks noGrp="1"/>
          </p:cNvSpPr>
          <p:nvPr>
            <p:ph type="title"/>
          </p:nvPr>
        </p:nvSpPr>
        <p:spPr/>
        <p:txBody>
          <a:bodyPr/>
          <a:lstStyle/>
          <a:p>
            <a:pPr algn="ctr"/>
            <a:r>
              <a:rPr lang="pt-BR" b="1" dirty="0"/>
              <a:t>Divórcio</a:t>
            </a:r>
          </a:p>
        </p:txBody>
      </p:sp>
      <p:sp>
        <p:nvSpPr>
          <p:cNvPr id="3" name="Espaço Reservado para Conteúdo 2">
            <a:extLst>
              <a:ext uri="{FF2B5EF4-FFF2-40B4-BE49-F238E27FC236}">
                <a16:creationId xmlns:a16="http://schemas.microsoft.com/office/drawing/2014/main" id="{B49DCBB0-06BE-1366-29AD-8C486DB662AB}"/>
              </a:ext>
            </a:extLst>
          </p:cNvPr>
          <p:cNvSpPr>
            <a:spLocks noGrp="1"/>
          </p:cNvSpPr>
          <p:nvPr>
            <p:ph idx="1"/>
          </p:nvPr>
        </p:nvSpPr>
        <p:spPr>
          <a:xfrm>
            <a:off x="443345" y="1825625"/>
            <a:ext cx="11573164" cy="4351338"/>
          </a:xfrm>
        </p:spPr>
        <p:txBody>
          <a:bodyPr>
            <a:noAutofit/>
          </a:bodyPr>
          <a:lstStyle/>
          <a:p>
            <a:pPr marL="0" indent="0">
              <a:lnSpc>
                <a:spcPct val="120000"/>
              </a:lnSpc>
              <a:spcBef>
                <a:spcPts val="600"/>
              </a:spcBef>
              <a:spcAft>
                <a:spcPts val="600"/>
              </a:spcAft>
              <a:buNone/>
            </a:pPr>
            <a:r>
              <a:rPr lang="pt-BR" sz="2600" dirty="0">
                <a:effectLst>
                  <a:outerShdw blurRad="38100" dist="38100" dir="2700000" algn="tl">
                    <a:srgbClr val="000000">
                      <a:alpha val="43137"/>
                    </a:srgbClr>
                  </a:outerShdw>
                </a:effectLst>
              </a:rPr>
              <a:t>Código Civil.</a:t>
            </a:r>
          </a:p>
          <a:p>
            <a:pPr marL="0" indent="0">
              <a:lnSpc>
                <a:spcPct val="120000"/>
              </a:lnSpc>
              <a:spcBef>
                <a:spcPts val="600"/>
              </a:spcBef>
              <a:spcAft>
                <a:spcPts val="600"/>
              </a:spcAft>
              <a:buNone/>
            </a:pPr>
            <a:r>
              <a:rPr lang="pt-BR" sz="2600" dirty="0"/>
              <a:t>Art. 1.571. </a:t>
            </a:r>
            <a:r>
              <a:rPr lang="pt-BR" sz="2600" b="1" i="1" dirty="0"/>
              <a:t>A sociedade conjugal termina</a:t>
            </a:r>
            <a:r>
              <a:rPr lang="pt-BR" sz="2600" i="1" dirty="0"/>
              <a:t>: (...)</a:t>
            </a:r>
          </a:p>
          <a:p>
            <a:pPr marL="0" indent="0">
              <a:lnSpc>
                <a:spcPct val="120000"/>
              </a:lnSpc>
              <a:spcBef>
                <a:spcPts val="600"/>
              </a:spcBef>
              <a:spcAft>
                <a:spcPts val="1800"/>
              </a:spcAft>
              <a:buNone/>
            </a:pPr>
            <a:r>
              <a:rPr lang="pt-BR" sz="2600" i="1" dirty="0"/>
              <a:t>IV - </a:t>
            </a:r>
            <a:r>
              <a:rPr lang="pt-BR" sz="2600" b="1" i="1" dirty="0"/>
              <a:t>pelo divórcio</a:t>
            </a:r>
            <a:r>
              <a:rPr lang="pt-BR" sz="2600" i="1" dirty="0"/>
              <a:t>.</a:t>
            </a:r>
            <a:endParaRPr lang="pt-BR" dirty="0"/>
          </a:p>
          <a:p>
            <a:pPr algn="just">
              <a:lnSpc>
                <a:spcPct val="150000"/>
              </a:lnSpc>
              <a:spcBef>
                <a:spcPts val="600"/>
              </a:spcBef>
              <a:spcAft>
                <a:spcPts val="600"/>
              </a:spcAft>
            </a:pPr>
            <a:r>
              <a:rPr lang="pt-BR" dirty="0"/>
              <a:t>Fim do vínculo matrimonial e da </a:t>
            </a:r>
            <a:r>
              <a:rPr lang="pt-BR" b="1" dirty="0"/>
              <a:t>sociedade conjugal</a:t>
            </a:r>
          </a:p>
          <a:p>
            <a:pPr algn="just">
              <a:lnSpc>
                <a:spcPct val="150000"/>
              </a:lnSpc>
              <a:spcBef>
                <a:spcPts val="600"/>
              </a:spcBef>
              <a:spcAft>
                <a:spcPts val="600"/>
              </a:spcAft>
            </a:pPr>
            <a:r>
              <a:rPr lang="pt-BR" dirty="0"/>
              <a:t>Divórcio consensual solicitado judicialmente </a:t>
            </a:r>
            <a:r>
              <a:rPr lang="pt-BR" sz="2000" dirty="0"/>
              <a:t>(art. 731, CPC) </a:t>
            </a:r>
            <a:r>
              <a:rPr lang="pt-BR" dirty="0"/>
              <a:t>ou extrajudicialmente </a:t>
            </a:r>
            <a:r>
              <a:rPr lang="pt-BR" sz="2000" dirty="0"/>
              <a:t>(art. 733, CPC)</a:t>
            </a:r>
          </a:p>
        </p:txBody>
      </p:sp>
      <p:sp>
        <p:nvSpPr>
          <p:cNvPr id="4" name="Espaço Reservado para Número de Slide 3">
            <a:extLst>
              <a:ext uri="{FF2B5EF4-FFF2-40B4-BE49-F238E27FC236}">
                <a16:creationId xmlns:a16="http://schemas.microsoft.com/office/drawing/2014/main" id="{51B92AEE-A8CA-D527-C25D-C75D00CB184E}"/>
              </a:ext>
            </a:extLst>
          </p:cNvPr>
          <p:cNvSpPr>
            <a:spLocks noGrp="1"/>
          </p:cNvSpPr>
          <p:nvPr>
            <p:ph type="sldNum" sz="quarter" idx="12"/>
          </p:nvPr>
        </p:nvSpPr>
        <p:spPr/>
        <p:txBody>
          <a:bodyPr/>
          <a:lstStyle/>
          <a:p>
            <a:fld id="{6B9DC0EC-6908-4C41-9A73-E4F37BF7A866}" type="slidenum">
              <a:rPr lang="pt-BR" smtClean="0"/>
              <a:t>6</a:t>
            </a:fld>
            <a:endParaRPr lang="pt-BR"/>
          </a:p>
        </p:txBody>
      </p:sp>
    </p:spTree>
    <p:extLst>
      <p:ext uri="{BB962C8B-B14F-4D97-AF65-F5344CB8AC3E}">
        <p14:creationId xmlns:p14="http://schemas.microsoft.com/office/powerpoint/2010/main" val="2950901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493696-D51C-3CB6-1B04-C4F44CB06445}"/>
              </a:ext>
            </a:extLst>
          </p:cNvPr>
          <p:cNvSpPr>
            <a:spLocks noGrp="1"/>
          </p:cNvSpPr>
          <p:nvPr>
            <p:ph type="title"/>
          </p:nvPr>
        </p:nvSpPr>
        <p:spPr/>
        <p:txBody>
          <a:bodyPr/>
          <a:lstStyle/>
          <a:p>
            <a:pPr algn="ctr"/>
            <a:r>
              <a:rPr lang="pt-BR" b="1" dirty="0"/>
              <a:t>Divórcio</a:t>
            </a:r>
          </a:p>
        </p:txBody>
      </p:sp>
      <p:sp>
        <p:nvSpPr>
          <p:cNvPr id="3" name="Espaço Reservado para Conteúdo 2">
            <a:extLst>
              <a:ext uri="{FF2B5EF4-FFF2-40B4-BE49-F238E27FC236}">
                <a16:creationId xmlns:a16="http://schemas.microsoft.com/office/drawing/2014/main" id="{DCFF6622-C072-A2DC-C2F2-4F0B46A38A50}"/>
              </a:ext>
            </a:extLst>
          </p:cNvPr>
          <p:cNvSpPr>
            <a:spLocks noGrp="1"/>
          </p:cNvSpPr>
          <p:nvPr>
            <p:ph idx="1"/>
          </p:nvPr>
        </p:nvSpPr>
        <p:spPr>
          <a:xfrm>
            <a:off x="589972" y="1825625"/>
            <a:ext cx="11012056" cy="4351338"/>
          </a:xfrm>
        </p:spPr>
        <p:txBody>
          <a:bodyPr>
            <a:normAutofit/>
          </a:bodyPr>
          <a:lstStyle/>
          <a:p>
            <a:pPr>
              <a:lnSpc>
                <a:spcPct val="150000"/>
              </a:lnSpc>
              <a:spcBef>
                <a:spcPts val="600"/>
              </a:spcBef>
              <a:spcAft>
                <a:spcPts val="600"/>
              </a:spcAft>
            </a:pPr>
            <a:r>
              <a:rPr lang="pt-BR" dirty="0"/>
              <a:t>Patrimônio construído durante o casamento</a:t>
            </a:r>
          </a:p>
          <a:p>
            <a:pPr>
              <a:lnSpc>
                <a:spcPct val="150000"/>
              </a:lnSpc>
              <a:spcBef>
                <a:spcPts val="600"/>
              </a:spcBef>
              <a:spcAft>
                <a:spcPts val="600"/>
              </a:spcAft>
            </a:pPr>
            <a:r>
              <a:rPr lang="pt-BR" dirty="0"/>
              <a:t>Análise do regime de bens escolhido pelo casal</a:t>
            </a:r>
          </a:p>
          <a:p>
            <a:pPr>
              <a:lnSpc>
                <a:spcPct val="150000"/>
              </a:lnSpc>
              <a:spcBef>
                <a:spcPts val="600"/>
              </a:spcBef>
              <a:spcAft>
                <a:spcPts val="600"/>
              </a:spcAft>
            </a:pPr>
            <a:r>
              <a:rPr lang="pt-BR" dirty="0"/>
              <a:t>Mais comum: regime da comunhão parcial de bens</a:t>
            </a:r>
          </a:p>
          <a:p>
            <a:pPr>
              <a:lnSpc>
                <a:spcPct val="150000"/>
              </a:lnSpc>
              <a:spcBef>
                <a:spcPts val="600"/>
              </a:spcBef>
              <a:spcAft>
                <a:spcPts val="600"/>
              </a:spcAft>
            </a:pPr>
            <a:r>
              <a:rPr lang="pt-BR" dirty="0"/>
              <a:t>50% de cada bem comum pertencente a cada cônjuge</a:t>
            </a:r>
          </a:p>
          <a:p>
            <a:pPr>
              <a:lnSpc>
                <a:spcPct val="150000"/>
              </a:lnSpc>
              <a:spcBef>
                <a:spcPts val="600"/>
              </a:spcBef>
              <a:spcAft>
                <a:spcPts val="600"/>
              </a:spcAft>
            </a:pPr>
            <a:r>
              <a:rPr lang="pt-BR" b="1" dirty="0"/>
              <a:t>Meação</a:t>
            </a:r>
          </a:p>
          <a:p>
            <a:pPr>
              <a:lnSpc>
                <a:spcPct val="150000"/>
              </a:lnSpc>
              <a:spcBef>
                <a:spcPts val="600"/>
              </a:spcBef>
              <a:spcAft>
                <a:spcPts val="600"/>
              </a:spcAft>
            </a:pPr>
            <a:endParaRPr lang="pt-BR" dirty="0"/>
          </a:p>
        </p:txBody>
      </p:sp>
      <p:sp>
        <p:nvSpPr>
          <p:cNvPr id="4" name="Espaço Reservado para Número de Slide 3">
            <a:extLst>
              <a:ext uri="{FF2B5EF4-FFF2-40B4-BE49-F238E27FC236}">
                <a16:creationId xmlns:a16="http://schemas.microsoft.com/office/drawing/2014/main" id="{DBF8D3C3-8875-CD58-3BC9-2600503A94E0}"/>
              </a:ext>
            </a:extLst>
          </p:cNvPr>
          <p:cNvSpPr>
            <a:spLocks noGrp="1"/>
          </p:cNvSpPr>
          <p:nvPr>
            <p:ph type="sldNum" sz="quarter" idx="12"/>
          </p:nvPr>
        </p:nvSpPr>
        <p:spPr/>
        <p:txBody>
          <a:bodyPr/>
          <a:lstStyle/>
          <a:p>
            <a:fld id="{6B9DC0EC-6908-4C41-9A73-E4F37BF7A866}" type="slidenum">
              <a:rPr lang="pt-BR" smtClean="0"/>
              <a:t>7</a:t>
            </a:fld>
            <a:endParaRPr lang="pt-BR"/>
          </a:p>
        </p:txBody>
      </p:sp>
    </p:spTree>
    <p:extLst>
      <p:ext uri="{BB962C8B-B14F-4D97-AF65-F5344CB8AC3E}">
        <p14:creationId xmlns:p14="http://schemas.microsoft.com/office/powerpoint/2010/main" val="299712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493696-D51C-3CB6-1B04-C4F44CB06445}"/>
              </a:ext>
            </a:extLst>
          </p:cNvPr>
          <p:cNvSpPr>
            <a:spLocks noGrp="1"/>
          </p:cNvSpPr>
          <p:nvPr>
            <p:ph type="title"/>
          </p:nvPr>
        </p:nvSpPr>
        <p:spPr>
          <a:xfrm>
            <a:off x="838200" y="634857"/>
            <a:ext cx="10515600" cy="1325563"/>
          </a:xfrm>
        </p:spPr>
        <p:txBody>
          <a:bodyPr>
            <a:normAutofit/>
          </a:bodyPr>
          <a:lstStyle/>
          <a:p>
            <a:pPr algn="ctr"/>
            <a:r>
              <a:rPr lang="pt-BR" sz="3800" b="1" dirty="0"/>
              <a:t>Divórcio</a:t>
            </a:r>
          </a:p>
        </p:txBody>
      </p:sp>
      <p:sp>
        <p:nvSpPr>
          <p:cNvPr id="3" name="Espaço Reservado para Conteúdo 2">
            <a:extLst>
              <a:ext uri="{FF2B5EF4-FFF2-40B4-BE49-F238E27FC236}">
                <a16:creationId xmlns:a16="http://schemas.microsoft.com/office/drawing/2014/main" id="{DCFF6622-C072-A2DC-C2F2-4F0B46A38A50}"/>
              </a:ext>
            </a:extLst>
          </p:cNvPr>
          <p:cNvSpPr>
            <a:spLocks noGrp="1"/>
          </p:cNvSpPr>
          <p:nvPr>
            <p:ph idx="1"/>
          </p:nvPr>
        </p:nvSpPr>
        <p:spPr>
          <a:xfrm>
            <a:off x="424873" y="1603952"/>
            <a:ext cx="11517745" cy="4351338"/>
          </a:xfrm>
        </p:spPr>
        <p:txBody>
          <a:bodyPr>
            <a:noAutofit/>
          </a:bodyPr>
          <a:lstStyle/>
          <a:p>
            <a:pPr marL="0" indent="0" algn="just">
              <a:lnSpc>
                <a:spcPct val="120000"/>
              </a:lnSpc>
              <a:spcBef>
                <a:spcPts val="0"/>
              </a:spcBef>
              <a:buNone/>
            </a:pPr>
            <a:r>
              <a:rPr lang="pt-BR" sz="2600" dirty="0"/>
              <a:t>MEAÇÃO. Formado de meio (metade), quer exprimir sempre a metade de uma coisa, ou, mais propriamente, a metade que se tem sobre a coisa, enquanto a outra metade pertence a outrem.</a:t>
            </a:r>
          </a:p>
          <a:p>
            <a:pPr marL="0" indent="0" algn="just">
              <a:lnSpc>
                <a:spcPct val="120000"/>
              </a:lnSpc>
              <a:spcBef>
                <a:spcPts val="0"/>
              </a:spcBef>
              <a:buNone/>
            </a:pPr>
            <a:r>
              <a:rPr lang="pt-BR" sz="2600" dirty="0"/>
              <a:t>A meação, assim, quer revelar um condomínio de metade por metade. O que pertence a dois, em partes iguais. (...)</a:t>
            </a:r>
          </a:p>
          <a:p>
            <a:pPr marL="0" indent="0" algn="just">
              <a:lnSpc>
                <a:spcPct val="120000"/>
              </a:lnSpc>
              <a:spcBef>
                <a:spcPts val="0"/>
              </a:spcBef>
              <a:buNone/>
            </a:pPr>
            <a:r>
              <a:rPr lang="pt-BR" sz="2600" dirty="0"/>
              <a:t>A cada cônjuge, pois, pertence a sua metade (meação)</a:t>
            </a:r>
          </a:p>
          <a:p>
            <a:pPr marL="0" indent="0" algn="just">
              <a:lnSpc>
                <a:spcPct val="120000"/>
              </a:lnSpc>
              <a:spcBef>
                <a:spcPts val="0"/>
              </a:spcBef>
              <a:buNone/>
            </a:pPr>
            <a:r>
              <a:rPr lang="pt-BR" sz="1800" dirty="0">
                <a:effectLst/>
                <a:latin typeface="Arial" panose="020B0604020202020204" pitchFamily="34" charset="0"/>
                <a:ea typeface="Calibri" panose="020F0502020204030204" pitchFamily="34" charset="0"/>
              </a:rPr>
              <a:t>(SILVA, De Plácido e. </a:t>
            </a:r>
            <a:r>
              <a:rPr lang="pt-BR" sz="1800" i="1" dirty="0">
                <a:effectLst/>
                <a:latin typeface="Arial" panose="020B0604020202020204" pitchFamily="34" charset="0"/>
                <a:ea typeface="Calibri" panose="020F0502020204030204" pitchFamily="34" charset="0"/>
              </a:rPr>
              <a:t>Vocabulário Jurídico</a:t>
            </a:r>
            <a:r>
              <a:rPr lang="pt-BR" sz="1800" dirty="0">
                <a:effectLst/>
                <a:latin typeface="Arial" panose="020B0604020202020204" pitchFamily="34" charset="0"/>
                <a:ea typeface="Calibri" panose="020F0502020204030204" pitchFamily="34" charset="0"/>
              </a:rPr>
              <a:t>. Atualizadores: Nagib </a:t>
            </a:r>
            <a:r>
              <a:rPr lang="pt-BR" sz="1800" dirty="0" err="1">
                <a:effectLst/>
                <a:latin typeface="Arial" panose="020B0604020202020204" pitchFamily="34" charset="0"/>
                <a:ea typeface="Calibri" panose="020F0502020204030204" pitchFamily="34" charset="0"/>
              </a:rPr>
              <a:t>Salibi</a:t>
            </a:r>
            <a:r>
              <a:rPr lang="pt-BR" sz="1800" dirty="0">
                <a:effectLst/>
                <a:latin typeface="Arial" panose="020B0604020202020204" pitchFamily="34" charset="0"/>
                <a:ea typeface="Calibri" panose="020F0502020204030204" pitchFamily="34" charset="0"/>
              </a:rPr>
              <a:t> Filho e Gláucia Carvalho. Rio de Janeiro: Editora Forense, 2009, p 901)</a:t>
            </a:r>
          </a:p>
          <a:p>
            <a:pPr algn="just">
              <a:lnSpc>
                <a:spcPct val="120000"/>
              </a:lnSpc>
              <a:spcBef>
                <a:spcPts val="1800"/>
              </a:spcBef>
            </a:pPr>
            <a:r>
              <a:rPr lang="pt-BR" sz="2600" dirty="0">
                <a:latin typeface="Arial" panose="020B0604020202020204" pitchFamily="34" charset="0"/>
              </a:rPr>
              <a:t>Divisão “simbólica” – metade ideal de cada bem que compõe o patrimônio em comum</a:t>
            </a:r>
            <a:endParaRPr lang="pt-BR" sz="2600" dirty="0"/>
          </a:p>
          <a:p>
            <a:pPr algn="just">
              <a:lnSpc>
                <a:spcPct val="120000"/>
              </a:lnSpc>
              <a:spcBef>
                <a:spcPts val="0"/>
              </a:spcBef>
            </a:pPr>
            <a:endParaRPr lang="pt-BR" sz="2600" dirty="0"/>
          </a:p>
        </p:txBody>
      </p:sp>
      <p:sp>
        <p:nvSpPr>
          <p:cNvPr id="4" name="Espaço Reservado para Número de Slide 3">
            <a:extLst>
              <a:ext uri="{FF2B5EF4-FFF2-40B4-BE49-F238E27FC236}">
                <a16:creationId xmlns:a16="http://schemas.microsoft.com/office/drawing/2014/main" id="{DBF8D3C3-8875-CD58-3BC9-2600503A94E0}"/>
              </a:ext>
            </a:extLst>
          </p:cNvPr>
          <p:cNvSpPr>
            <a:spLocks noGrp="1"/>
          </p:cNvSpPr>
          <p:nvPr>
            <p:ph type="sldNum" sz="quarter" idx="12"/>
          </p:nvPr>
        </p:nvSpPr>
        <p:spPr/>
        <p:txBody>
          <a:bodyPr/>
          <a:lstStyle/>
          <a:p>
            <a:fld id="{6B9DC0EC-6908-4C41-9A73-E4F37BF7A866}" type="slidenum">
              <a:rPr lang="pt-BR" smtClean="0"/>
              <a:t>8</a:t>
            </a:fld>
            <a:endParaRPr lang="pt-BR"/>
          </a:p>
        </p:txBody>
      </p:sp>
    </p:spTree>
    <p:extLst>
      <p:ext uri="{BB962C8B-B14F-4D97-AF65-F5344CB8AC3E}">
        <p14:creationId xmlns:p14="http://schemas.microsoft.com/office/powerpoint/2010/main" val="1132211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493696-D51C-3CB6-1B04-C4F44CB06445}"/>
              </a:ext>
            </a:extLst>
          </p:cNvPr>
          <p:cNvSpPr>
            <a:spLocks noGrp="1"/>
          </p:cNvSpPr>
          <p:nvPr>
            <p:ph type="title"/>
          </p:nvPr>
        </p:nvSpPr>
        <p:spPr/>
        <p:txBody>
          <a:bodyPr>
            <a:normAutofit/>
          </a:bodyPr>
          <a:lstStyle/>
          <a:p>
            <a:pPr algn="ctr"/>
            <a:r>
              <a:rPr lang="pt-BR" sz="3800" b="1" dirty="0"/>
              <a:t>Divórcio</a:t>
            </a:r>
          </a:p>
        </p:txBody>
      </p:sp>
      <p:sp>
        <p:nvSpPr>
          <p:cNvPr id="3" name="Espaço Reservado para Conteúdo 2">
            <a:extLst>
              <a:ext uri="{FF2B5EF4-FFF2-40B4-BE49-F238E27FC236}">
                <a16:creationId xmlns:a16="http://schemas.microsoft.com/office/drawing/2014/main" id="{DCFF6622-C072-A2DC-C2F2-4F0B46A38A50}"/>
              </a:ext>
            </a:extLst>
          </p:cNvPr>
          <p:cNvSpPr>
            <a:spLocks noGrp="1"/>
          </p:cNvSpPr>
          <p:nvPr>
            <p:ph idx="1"/>
          </p:nvPr>
        </p:nvSpPr>
        <p:spPr>
          <a:xfrm>
            <a:off x="589971" y="1650134"/>
            <a:ext cx="11371119" cy="4351338"/>
          </a:xfrm>
        </p:spPr>
        <p:txBody>
          <a:bodyPr>
            <a:noAutofit/>
          </a:bodyPr>
          <a:lstStyle/>
          <a:p>
            <a:pPr>
              <a:lnSpc>
                <a:spcPct val="120000"/>
              </a:lnSpc>
              <a:spcBef>
                <a:spcPts val="600"/>
              </a:spcBef>
              <a:spcAft>
                <a:spcPts val="600"/>
              </a:spcAft>
            </a:pPr>
            <a:r>
              <a:rPr lang="pt-BR" dirty="0"/>
              <a:t>Na realização do divórcio, livre disposição dos </a:t>
            </a:r>
            <a:r>
              <a:rPr lang="pt-BR" dirty="0" err="1"/>
              <a:t>divorciandos</a:t>
            </a:r>
            <a:r>
              <a:rPr lang="pt-BR" dirty="0"/>
              <a:t> sobre a partilha dos bens em comum</a:t>
            </a:r>
          </a:p>
          <a:p>
            <a:pPr indent="400050">
              <a:lnSpc>
                <a:spcPct val="120000"/>
              </a:lnSpc>
              <a:spcBef>
                <a:spcPts val="600"/>
              </a:spcBef>
              <a:spcAft>
                <a:spcPts val="600"/>
              </a:spcAft>
              <a:buFont typeface="Wingdings" panose="05000000000000000000" pitchFamily="2" charset="2"/>
              <a:buChar char="ü"/>
            </a:pPr>
            <a:r>
              <a:rPr lang="pt-BR" dirty="0"/>
              <a:t>Levantar quais são os bens comuns</a:t>
            </a:r>
          </a:p>
          <a:p>
            <a:pPr indent="400050">
              <a:lnSpc>
                <a:spcPct val="120000"/>
              </a:lnSpc>
              <a:spcBef>
                <a:spcPts val="600"/>
              </a:spcBef>
              <a:spcAft>
                <a:spcPts val="600"/>
              </a:spcAft>
              <a:buFont typeface="Wingdings" panose="05000000000000000000" pitchFamily="2" charset="2"/>
              <a:buChar char="ü"/>
            </a:pPr>
            <a:r>
              <a:rPr lang="pt-BR" dirty="0"/>
              <a:t>Calcular valor total do patrimônio</a:t>
            </a:r>
          </a:p>
          <a:p>
            <a:pPr indent="400050">
              <a:lnSpc>
                <a:spcPct val="120000"/>
              </a:lnSpc>
              <a:spcBef>
                <a:spcPts val="600"/>
              </a:spcBef>
              <a:spcAft>
                <a:spcPts val="600"/>
              </a:spcAft>
              <a:buFont typeface="Wingdings" panose="05000000000000000000" pitchFamily="2" charset="2"/>
              <a:buChar char="ü"/>
            </a:pPr>
            <a:r>
              <a:rPr lang="pt-BR" dirty="0"/>
              <a:t>Calcular valor da meação e</a:t>
            </a:r>
          </a:p>
          <a:p>
            <a:pPr indent="400050">
              <a:lnSpc>
                <a:spcPct val="120000"/>
              </a:lnSpc>
              <a:spcBef>
                <a:spcPts val="600"/>
              </a:spcBef>
              <a:spcAft>
                <a:spcPts val="600"/>
              </a:spcAft>
              <a:buFont typeface="Wingdings" panose="05000000000000000000" pitchFamily="2" charset="2"/>
              <a:buChar char="ü"/>
            </a:pPr>
            <a:r>
              <a:rPr lang="pt-BR" dirty="0"/>
              <a:t>Fazer a partilha</a:t>
            </a:r>
          </a:p>
          <a:p>
            <a:pPr>
              <a:lnSpc>
                <a:spcPct val="120000"/>
              </a:lnSpc>
              <a:spcBef>
                <a:spcPts val="600"/>
              </a:spcBef>
              <a:spcAft>
                <a:spcPts val="600"/>
              </a:spcAft>
            </a:pPr>
            <a:r>
              <a:rPr lang="pt-BR" dirty="0"/>
              <a:t>Se respeitada a meação, não há transferência de propriedade</a:t>
            </a:r>
          </a:p>
        </p:txBody>
      </p:sp>
      <p:sp>
        <p:nvSpPr>
          <p:cNvPr id="4" name="Espaço Reservado para Número de Slide 3">
            <a:extLst>
              <a:ext uri="{FF2B5EF4-FFF2-40B4-BE49-F238E27FC236}">
                <a16:creationId xmlns:a16="http://schemas.microsoft.com/office/drawing/2014/main" id="{DBF8D3C3-8875-CD58-3BC9-2600503A94E0}"/>
              </a:ext>
            </a:extLst>
          </p:cNvPr>
          <p:cNvSpPr>
            <a:spLocks noGrp="1"/>
          </p:cNvSpPr>
          <p:nvPr>
            <p:ph type="sldNum" sz="quarter" idx="12"/>
          </p:nvPr>
        </p:nvSpPr>
        <p:spPr/>
        <p:txBody>
          <a:bodyPr/>
          <a:lstStyle/>
          <a:p>
            <a:fld id="{6B9DC0EC-6908-4C41-9A73-E4F37BF7A866}" type="slidenum">
              <a:rPr lang="pt-BR" smtClean="0"/>
              <a:t>9</a:t>
            </a:fld>
            <a:endParaRPr lang="pt-BR"/>
          </a:p>
        </p:txBody>
      </p:sp>
    </p:spTree>
    <p:extLst>
      <p:ext uri="{BB962C8B-B14F-4D97-AF65-F5344CB8AC3E}">
        <p14:creationId xmlns:p14="http://schemas.microsoft.com/office/powerpoint/2010/main" val="175296125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TotalTime>
  <Words>2691</Words>
  <Application>Microsoft Office PowerPoint</Application>
  <PresentationFormat>Widescreen</PresentationFormat>
  <Paragraphs>184</Paragraphs>
  <Slides>26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26</vt:i4>
      </vt:variant>
    </vt:vector>
  </HeadingPairs>
  <TitlesOfParts>
    <vt:vector size="31" baseType="lpstr">
      <vt:lpstr>Arial</vt:lpstr>
      <vt:lpstr>Calibri</vt:lpstr>
      <vt:lpstr>Calibri Light</vt:lpstr>
      <vt:lpstr>Wingdings</vt:lpstr>
      <vt:lpstr>Tema do Office</vt:lpstr>
      <vt:lpstr>Não incidência do ITBI sobre a meação na dissolução da sociedade conjugal </vt:lpstr>
      <vt:lpstr>ITBI</vt:lpstr>
      <vt:lpstr>ITBI</vt:lpstr>
      <vt:lpstr>ITBI</vt:lpstr>
      <vt:lpstr>ITBI</vt:lpstr>
      <vt:lpstr>Divórcio</vt:lpstr>
      <vt:lpstr>Divórcio</vt:lpstr>
      <vt:lpstr>Divórcio</vt:lpstr>
      <vt:lpstr>Divórcio</vt:lpstr>
      <vt:lpstr>Divórcio</vt:lpstr>
      <vt:lpstr>Divórcio</vt:lpstr>
      <vt:lpstr>Divórcio</vt:lpstr>
      <vt:lpstr>Cobrança de ITBI sobre a meação</vt:lpstr>
      <vt:lpstr>Exemplo de partilha</vt:lpstr>
      <vt:lpstr>Exemplo de partilha</vt:lpstr>
      <vt:lpstr>Exemplo de partilha</vt:lpstr>
      <vt:lpstr>Inconstitucionalidade da cobrança de ITBI sobre a meação</vt:lpstr>
      <vt:lpstr>Inconstitucionalidade da cobrança de ITBI sobre a meação</vt:lpstr>
      <vt:lpstr>Inconstitucionalidade da cobrança de ITBI sobre a meação</vt:lpstr>
      <vt:lpstr>Apresentação do PowerPoint</vt:lpstr>
      <vt:lpstr>Apresentação do PowerPoint</vt:lpstr>
      <vt:lpstr>Apresentação do PowerPoint</vt:lpstr>
      <vt:lpstr>Apresentação do PowerPoint</vt:lpstr>
      <vt:lpstr>Apresentação do PowerPoint</vt:lpstr>
      <vt:lpstr>Considerações finais</vt:lpstr>
      <vt:lpstr>Muito obrigada!!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Caca de Oliveira</dc:creator>
  <cp:lastModifiedBy>Congresso IBET</cp:lastModifiedBy>
  <cp:revision>21</cp:revision>
  <dcterms:created xsi:type="dcterms:W3CDTF">2022-11-18T18:20:41Z</dcterms:created>
  <dcterms:modified xsi:type="dcterms:W3CDTF">2022-12-07T10:56:45Z</dcterms:modified>
</cp:coreProperties>
</file>