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33F"/>
    <a:srgbClr val="D0A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0B233F">
              <a:alpha val="76000"/>
            </a:srgb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38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32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5C0E7-FF09-72EB-4332-D1E0696D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A6B57-AA43-4631-95E9-FB032EF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32F89-74CA-CE09-5F5E-6CB29B30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0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0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71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2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0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7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7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0A4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4733"/>
            <a:ext cx="9144000" cy="2131587"/>
          </a:xfrm>
        </p:spPr>
        <p:txBody>
          <a:bodyPr>
            <a:normAutofit fontScale="90000"/>
          </a:bodyPr>
          <a:lstStyle/>
          <a:p>
            <a:r>
              <a:rPr lang="pt-BR" sz="5300" dirty="0"/>
              <a:t>Natureza jurídica dos Créditos de Descarbonização (CBIOS) e reconhecimento do passivo </a:t>
            </a:r>
            <a:r>
              <a:rPr lang="pt-BR" dirty="0"/>
              <a:t>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407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pt-BR" sz="3600" b="1" i="1" dirty="0"/>
              <a:t>Francisco Lisboa Moreira</a:t>
            </a:r>
          </a:p>
          <a:p>
            <a:r>
              <a:rPr lang="pt-BR" sz="3600" b="1" i="1" dirty="0"/>
              <a:t>Doutor USP, LL.M. New York </a:t>
            </a:r>
            <a:r>
              <a:rPr lang="pt-BR" sz="3600" b="1" i="1" dirty="0" err="1"/>
              <a:t>University</a:t>
            </a:r>
            <a:r>
              <a:rPr lang="pt-BR" sz="3600" b="1" i="1" dirty="0"/>
              <a:t> e Advogado</a:t>
            </a:r>
          </a:p>
        </p:txBody>
      </p:sp>
    </p:spTree>
    <p:extLst>
      <p:ext uri="{BB962C8B-B14F-4D97-AF65-F5344CB8AC3E}">
        <p14:creationId xmlns:p14="http://schemas.microsoft.com/office/powerpoint/2010/main" val="262904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4734"/>
            <a:ext cx="2633932" cy="1798860"/>
          </a:xfrm>
        </p:spPr>
        <p:txBody>
          <a:bodyPr>
            <a:normAutofit/>
          </a:bodyPr>
          <a:lstStyle/>
          <a:p>
            <a:r>
              <a:rPr lang="pt-BR" sz="5300" dirty="0"/>
              <a:t>Agenda</a:t>
            </a:r>
            <a:r>
              <a:rPr lang="pt-BR" dirty="0"/>
              <a:t>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86000"/>
            <a:ext cx="9144000" cy="3464169"/>
          </a:xfrm>
        </p:spPr>
        <p:txBody>
          <a:bodyPr>
            <a:normAutofit fontScale="92500"/>
          </a:bodyPr>
          <a:lstStyle/>
          <a:p>
            <a:pPr marL="742950" indent="-742950" algn="l">
              <a:buAutoNum type="arabicParenR"/>
            </a:pPr>
            <a:r>
              <a:rPr lang="pt-BR" sz="3600" dirty="0"/>
              <a:t>O programa </a:t>
            </a:r>
            <a:r>
              <a:rPr lang="pt-BR" sz="3600" dirty="0" err="1"/>
              <a:t>RenovaBio</a:t>
            </a:r>
            <a:endParaRPr lang="pt-BR" sz="3600" dirty="0"/>
          </a:p>
          <a:p>
            <a:pPr marL="742950" indent="-742950" algn="l">
              <a:buAutoNum type="arabicParenR"/>
            </a:pPr>
            <a:r>
              <a:rPr lang="pt-BR" sz="3600" dirty="0"/>
              <a:t>Comentários sobre a natureza jurídica do CBIO</a:t>
            </a:r>
          </a:p>
          <a:p>
            <a:pPr marL="742950" indent="-742950" algn="l">
              <a:buAutoNum type="arabicParenR"/>
            </a:pPr>
            <a:r>
              <a:rPr lang="pt-BR" sz="3600" dirty="0"/>
              <a:t>Momento da exigibilidade da obrigação</a:t>
            </a:r>
          </a:p>
          <a:p>
            <a:pPr marL="742950" indent="-742950" algn="l">
              <a:buAutoNum type="arabicParenR"/>
            </a:pPr>
            <a:r>
              <a:rPr lang="pt-BR" sz="3600" dirty="0"/>
              <a:t>A obrigação de adquirir o CBIO e o impacto na contabilidade</a:t>
            </a:r>
          </a:p>
          <a:p>
            <a:pPr marL="742950" indent="-742950" algn="l">
              <a:buAutoNum type="arabicParenR"/>
            </a:pPr>
            <a:r>
              <a:rPr lang="pt-BR" sz="3600" dirty="0"/>
              <a:t>Comentários finais</a:t>
            </a:r>
          </a:p>
          <a:p>
            <a:pPr marL="742950" indent="-742950">
              <a:buAutoNum type="arabicParenR"/>
            </a:pPr>
            <a:endParaRPr lang="pt-BR" sz="3600" b="1" i="1" dirty="0"/>
          </a:p>
        </p:txBody>
      </p:sp>
    </p:spTree>
    <p:extLst>
      <p:ext uri="{BB962C8B-B14F-4D97-AF65-F5344CB8AC3E}">
        <p14:creationId xmlns:p14="http://schemas.microsoft.com/office/powerpoint/2010/main" val="1344755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4734"/>
            <a:ext cx="6084498" cy="1798860"/>
          </a:xfrm>
        </p:spPr>
        <p:txBody>
          <a:bodyPr>
            <a:normAutofit fontScale="90000"/>
          </a:bodyPr>
          <a:lstStyle/>
          <a:p>
            <a:r>
              <a:rPr lang="pt-BR" sz="5300" dirty="0"/>
              <a:t>O programa </a:t>
            </a:r>
            <a:r>
              <a:rPr lang="pt-BR" sz="5300" dirty="0" err="1"/>
              <a:t>RenovaBio</a:t>
            </a:r>
            <a:br>
              <a:rPr lang="pt-BR" sz="5300" dirty="0"/>
            </a:br>
            <a:r>
              <a:rPr lang="pt-BR" dirty="0"/>
              <a:t>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86000"/>
            <a:ext cx="9144000" cy="3464169"/>
          </a:xfrm>
        </p:spPr>
        <p:txBody>
          <a:bodyPr>
            <a:normAutofit fontScale="70000" lnSpcReduction="20000"/>
          </a:bodyPr>
          <a:lstStyle/>
          <a:p>
            <a:pPr marL="571500" indent="-571500" algn="l">
              <a:buFontTx/>
              <a:buChar char="-"/>
            </a:pPr>
            <a:r>
              <a:rPr lang="pt-BR" sz="3600" dirty="0"/>
              <a:t>Obrigações assumidas no âmbito do Acordo de Paris</a:t>
            </a:r>
          </a:p>
          <a:p>
            <a:pPr marL="571500" indent="-571500" algn="l">
              <a:buFontTx/>
              <a:buChar char="-"/>
            </a:pPr>
            <a:r>
              <a:rPr lang="pt-BR" sz="3600" dirty="0"/>
              <a:t>Proteção do meio ambiente como princípio das ordens Social e Econômica na CFRB/1988</a:t>
            </a:r>
          </a:p>
          <a:p>
            <a:pPr marL="571500" indent="-571500" algn="l">
              <a:buFontTx/>
              <a:buChar char="-"/>
            </a:pPr>
            <a:r>
              <a:rPr lang="pt-BR" sz="3600" dirty="0"/>
              <a:t>Instrumentos criados pela Lei n. 13.576/2017: </a:t>
            </a:r>
          </a:p>
          <a:p>
            <a:pPr marL="1028700" lvl="1" indent="-571500" algn="l">
              <a:buFontTx/>
              <a:buChar char="-"/>
            </a:pPr>
            <a:r>
              <a:rPr lang="pt-BR" sz="3200" dirty="0"/>
              <a:t>metas de redução na emissão de gases; </a:t>
            </a:r>
          </a:p>
          <a:p>
            <a:pPr marL="1028700" lvl="1" indent="-571500" algn="l">
              <a:buFontTx/>
              <a:buChar char="-"/>
            </a:pPr>
            <a:r>
              <a:rPr lang="pt-BR" sz="3200" dirty="0" err="1"/>
              <a:t>CBIOs</a:t>
            </a:r>
            <a:r>
              <a:rPr lang="pt-BR" sz="3200" dirty="0"/>
              <a:t>; </a:t>
            </a:r>
          </a:p>
          <a:p>
            <a:pPr marL="1028700" lvl="1" indent="-571500" algn="l">
              <a:buFontTx/>
              <a:buChar char="-"/>
            </a:pPr>
            <a:r>
              <a:rPr lang="pt-BR" sz="3200" dirty="0"/>
              <a:t>Certificação de Biocombustíveis; </a:t>
            </a:r>
          </a:p>
          <a:p>
            <a:pPr marL="1028700" lvl="1" indent="-571500" algn="l">
              <a:buFontTx/>
              <a:buChar char="-"/>
            </a:pPr>
            <a:r>
              <a:rPr lang="pt-BR" sz="3200" dirty="0"/>
              <a:t>Adições compulsórias; </a:t>
            </a:r>
          </a:p>
          <a:p>
            <a:pPr marL="1028700" lvl="1" indent="-571500" algn="l">
              <a:buFontTx/>
              <a:buChar char="-"/>
            </a:pPr>
            <a:r>
              <a:rPr lang="pt-BR" sz="3200" dirty="0"/>
              <a:t>Incentivos fiscais, financeiros e creditícios; e</a:t>
            </a:r>
          </a:p>
          <a:p>
            <a:pPr marL="1028700" lvl="1" indent="-571500" algn="l">
              <a:buFontTx/>
              <a:buChar char="-"/>
            </a:pPr>
            <a:r>
              <a:rPr lang="pt-BR" sz="3200" dirty="0"/>
              <a:t>Ações no âmbito do Acordo de Paris. </a:t>
            </a:r>
          </a:p>
        </p:txBody>
      </p:sp>
    </p:spTree>
    <p:extLst>
      <p:ext uri="{BB962C8B-B14F-4D97-AF65-F5344CB8AC3E}">
        <p14:creationId xmlns:p14="http://schemas.microsoft.com/office/powerpoint/2010/main" val="2244811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7313" y="1021566"/>
            <a:ext cx="9819736" cy="1264433"/>
          </a:xfrm>
        </p:spPr>
        <p:txBody>
          <a:bodyPr>
            <a:normAutofit fontScale="90000"/>
          </a:bodyPr>
          <a:lstStyle/>
          <a:p>
            <a:pPr algn="l"/>
            <a:r>
              <a:rPr lang="pt-BR" sz="4800" dirty="0"/>
              <a:t>Comentários sobre a natureza jurídica do CBIO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72264"/>
            <a:ext cx="9144000" cy="3464169"/>
          </a:xfrm>
        </p:spPr>
        <p:txBody>
          <a:bodyPr>
            <a:normAutofit fontScale="55000" lnSpcReduction="20000"/>
          </a:bodyPr>
          <a:lstStyle/>
          <a:p>
            <a:pPr marL="571500" indent="-571500" algn="l">
              <a:buFontTx/>
              <a:buChar char="-"/>
            </a:pPr>
            <a:r>
              <a:rPr lang="pt-BR" sz="3600" dirty="0"/>
              <a:t>Mecanismo para correção de externalidades negativas</a:t>
            </a:r>
          </a:p>
          <a:p>
            <a:pPr marL="571500" indent="-571500" algn="l">
              <a:buFontTx/>
              <a:buChar char="-"/>
            </a:pPr>
            <a:r>
              <a:rPr lang="pt-BR" sz="3600" dirty="0"/>
              <a:t>Ativo intangível: equivale a 01 tonelada de gás carbônico (“CO2”) a partir da diferença entre as emissões no ciclo de vida do combustível fóssil e do biocombustível correspondente, através de credenciamento específico para produtores/importadores de combustíveis com base em Certificados de Produção Eficiente de Biocombustíveis. </a:t>
            </a:r>
          </a:p>
          <a:p>
            <a:pPr marL="571500" indent="-571500" algn="l">
              <a:buFontTx/>
              <a:buChar char="-"/>
            </a:pPr>
            <a:r>
              <a:rPr lang="pt-BR" sz="3600" dirty="0"/>
              <a:t>Agentes Compensadores, </a:t>
            </a:r>
            <a:r>
              <a:rPr lang="pt-BR" sz="3600" dirty="0" err="1"/>
              <a:t>nogociação</a:t>
            </a:r>
            <a:r>
              <a:rPr lang="pt-BR" sz="3600" dirty="0"/>
              <a:t> em mercados organizados.</a:t>
            </a:r>
          </a:p>
          <a:p>
            <a:pPr marL="571500" indent="-571500" algn="l">
              <a:buFontTx/>
              <a:buChar char="-"/>
            </a:pPr>
            <a:r>
              <a:rPr lang="pt-BR" sz="3600" dirty="0"/>
              <a:t>Cálculo da meta: </a:t>
            </a:r>
            <a:r>
              <a:rPr lang="pt-BR" sz="3600" i="1" dirty="0" err="1"/>
              <a:t>market</a:t>
            </a:r>
            <a:r>
              <a:rPr lang="pt-BR" sz="3600" i="1" dirty="0"/>
              <a:t> </a:t>
            </a:r>
            <a:r>
              <a:rPr lang="pt-BR" sz="3600" i="1" dirty="0" err="1"/>
              <a:t>share</a:t>
            </a:r>
            <a:r>
              <a:rPr lang="pt-BR" sz="3600" i="1" dirty="0"/>
              <a:t> </a:t>
            </a:r>
            <a:r>
              <a:rPr lang="pt-BR" sz="3600" dirty="0"/>
              <a:t>de cada Distribuidora de Combustíveis, obtidos pela informação do SIMP (Sistema de Informações de Movimentações de Produtos). </a:t>
            </a:r>
          </a:p>
          <a:p>
            <a:pPr marL="571500" indent="-571500" algn="l">
              <a:buFontTx/>
              <a:buChar char="-"/>
            </a:pPr>
            <a:r>
              <a:rPr lang="pt-BR" sz="3600" dirty="0"/>
              <a:t>Após a sua aquisição, ele deve ser “aposentado” – excluído do mercado.</a:t>
            </a:r>
          </a:p>
          <a:p>
            <a:pPr marL="742950" indent="-742950">
              <a:buAutoNum type="arabicParenR"/>
            </a:pPr>
            <a:endParaRPr lang="pt-BR" sz="3600" b="1" i="1" dirty="0"/>
          </a:p>
        </p:txBody>
      </p:sp>
    </p:spTree>
    <p:extLst>
      <p:ext uri="{BB962C8B-B14F-4D97-AF65-F5344CB8AC3E}">
        <p14:creationId xmlns:p14="http://schemas.microsoft.com/office/powerpoint/2010/main" val="1565810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7313" y="1021566"/>
            <a:ext cx="9819736" cy="1264433"/>
          </a:xfrm>
        </p:spPr>
        <p:txBody>
          <a:bodyPr>
            <a:normAutofit fontScale="90000"/>
          </a:bodyPr>
          <a:lstStyle/>
          <a:p>
            <a:pPr algn="l"/>
            <a:r>
              <a:rPr lang="pt-BR" sz="4800" dirty="0"/>
              <a:t>Comentários sobre a natureza jurídica do CBIO	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F38D6B1-3001-9BF4-1BC2-C3A9E0F11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336468"/>
            <a:ext cx="5518395" cy="3166976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E9BC657-DC77-152F-ADA9-CFCEB5CA9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2395" y="2845966"/>
            <a:ext cx="5000445" cy="2147980"/>
          </a:xfrm>
        </p:spPr>
        <p:txBody>
          <a:bodyPr>
            <a:normAutofit fontScale="92500"/>
          </a:bodyPr>
          <a:lstStyle/>
          <a:p>
            <a:pPr algn="l"/>
            <a:r>
              <a:rPr lang="pt-BR" sz="2200" b="1" i="1" dirty="0"/>
              <a:t>Funcionamento do </a:t>
            </a:r>
            <a:r>
              <a:rPr lang="pt-BR" sz="2200" b="1" i="1" dirty="0" err="1"/>
              <a:t>RenovaBio</a:t>
            </a:r>
            <a:endParaRPr lang="pt-BR" sz="2200" b="1" i="1" dirty="0"/>
          </a:p>
          <a:p>
            <a:pPr algn="l"/>
            <a:r>
              <a:rPr lang="pt-BR" sz="2200" b="1" i="1" dirty="0"/>
              <a:t>Fonte: Ministério das Minas e Energia: </a:t>
            </a:r>
            <a:r>
              <a:rPr lang="pt-BR" sz="2200" b="0" i="0" u="none" strike="noStrike" baseline="0" dirty="0">
                <a:latin typeface="CIDFont+F4"/>
              </a:rPr>
              <a:t>Disponível em:</a:t>
            </a:r>
          </a:p>
          <a:p>
            <a:pPr algn="l"/>
            <a:r>
              <a:rPr lang="pt-BR" sz="2200" b="0" i="0" u="none" strike="noStrike" baseline="0" dirty="0">
                <a:latin typeface="CIDFont+F4"/>
              </a:rPr>
              <a:t>http://www.mme.gov.br/documents/36224/459938/RENOVABIO_breve+resumo.pdf/</a:t>
            </a:r>
          </a:p>
          <a:p>
            <a:pPr algn="l"/>
            <a:r>
              <a:rPr lang="pt-BR" sz="2200" b="0" i="0" u="none" strike="noStrike" baseline="0" dirty="0">
                <a:latin typeface="CIDFont+F4"/>
              </a:rPr>
              <a:t>370a6e80-2dd7-8055-d02d-0d5653ced781.</a:t>
            </a:r>
            <a:endParaRPr lang="pt-BR" sz="2200" b="1" i="1" dirty="0"/>
          </a:p>
        </p:txBody>
      </p:sp>
    </p:spTree>
    <p:extLst>
      <p:ext uri="{BB962C8B-B14F-4D97-AF65-F5344CB8AC3E}">
        <p14:creationId xmlns:p14="http://schemas.microsoft.com/office/powerpoint/2010/main" val="2349402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249" y="757700"/>
            <a:ext cx="10285562" cy="1798860"/>
          </a:xfrm>
        </p:spPr>
        <p:txBody>
          <a:bodyPr>
            <a:normAutofit fontScale="90000"/>
          </a:bodyPr>
          <a:lstStyle/>
          <a:p>
            <a:r>
              <a:rPr lang="pt-BR" sz="5300" dirty="0"/>
              <a:t>Momento da exigibilidade da obrigação</a:t>
            </a:r>
            <a:br>
              <a:rPr lang="pt-BR" sz="5300" dirty="0"/>
            </a:br>
            <a:r>
              <a:rPr lang="pt-BR" dirty="0"/>
              <a:t>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86000"/>
            <a:ext cx="9144000" cy="3464169"/>
          </a:xfrm>
        </p:spPr>
        <p:txBody>
          <a:bodyPr>
            <a:normAutofit/>
          </a:bodyPr>
          <a:lstStyle/>
          <a:p>
            <a:pPr algn="l"/>
            <a:r>
              <a:rPr lang="pt-BR" sz="3600" dirty="0"/>
              <a:t>Reconhecimento do passivo leva ao questionamento - Meta de aquisição pura e simples ou redução anual individualizada?</a:t>
            </a:r>
          </a:p>
          <a:p>
            <a:pPr algn="l"/>
            <a:r>
              <a:rPr lang="pt-BR" sz="3600" dirty="0"/>
              <a:t>Meta: redução anual (não é simplesmente a aquisição de títulos)</a:t>
            </a:r>
          </a:p>
          <a:p>
            <a:pPr marL="742950" indent="-742950">
              <a:buAutoNum type="arabicParenR"/>
            </a:pPr>
            <a:endParaRPr lang="pt-BR" sz="3600" b="1" i="1" dirty="0"/>
          </a:p>
        </p:txBody>
      </p:sp>
    </p:spTree>
    <p:extLst>
      <p:ext uri="{BB962C8B-B14F-4D97-AF65-F5344CB8AC3E}">
        <p14:creationId xmlns:p14="http://schemas.microsoft.com/office/powerpoint/2010/main" val="4150193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770" y="863151"/>
            <a:ext cx="8560279" cy="1422849"/>
          </a:xfrm>
        </p:spPr>
        <p:txBody>
          <a:bodyPr>
            <a:normAutofit/>
          </a:bodyPr>
          <a:lstStyle/>
          <a:p>
            <a:pPr algn="l"/>
            <a:r>
              <a:rPr lang="pt-BR" sz="4800" dirty="0"/>
              <a:t>A obrigação de adquirir o CBIO e o impacto na contabilidade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86000"/>
            <a:ext cx="9144000" cy="3464169"/>
          </a:xfrm>
        </p:spPr>
        <p:txBody>
          <a:bodyPr>
            <a:normAutofit/>
          </a:bodyPr>
          <a:lstStyle/>
          <a:p>
            <a:pPr algn="l"/>
            <a:r>
              <a:rPr lang="pt-BR" sz="3600" dirty="0"/>
              <a:t>- Natureza: provisão? Contas a pagar?</a:t>
            </a:r>
          </a:p>
          <a:p>
            <a:pPr marL="571500" indent="-571500" algn="l">
              <a:buFontTx/>
              <a:buChar char="-"/>
            </a:pPr>
            <a:r>
              <a:rPr lang="pt-BR" sz="3600" dirty="0"/>
              <a:t>Estimativa do valor a pagar</a:t>
            </a:r>
          </a:p>
          <a:p>
            <a:pPr marL="571500" indent="-571500" algn="l">
              <a:buFontTx/>
              <a:buChar char="-"/>
            </a:pPr>
            <a:r>
              <a:rPr lang="pt-BR" sz="3600" dirty="0"/>
              <a:t>Divulgação</a:t>
            </a:r>
          </a:p>
        </p:txBody>
      </p:sp>
    </p:spTree>
    <p:extLst>
      <p:ext uri="{BB962C8B-B14F-4D97-AF65-F5344CB8AC3E}">
        <p14:creationId xmlns:p14="http://schemas.microsoft.com/office/powerpoint/2010/main" val="625476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0882"/>
            <a:ext cx="9060612" cy="1288477"/>
          </a:xfrm>
        </p:spPr>
        <p:txBody>
          <a:bodyPr>
            <a:normAutofit/>
          </a:bodyPr>
          <a:lstStyle/>
          <a:p>
            <a:pPr algn="l"/>
            <a:r>
              <a:rPr lang="pt-BR" sz="5300" dirty="0"/>
              <a:t>Comentários finais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86000"/>
            <a:ext cx="9144000" cy="3464169"/>
          </a:xfrm>
        </p:spPr>
        <p:txBody>
          <a:bodyPr>
            <a:normAutofit/>
          </a:bodyPr>
          <a:lstStyle/>
          <a:p>
            <a:r>
              <a:rPr lang="pt-BR" sz="3600" b="1" i="1" dirty="0"/>
              <a:t>Muito obrigado!</a:t>
            </a:r>
          </a:p>
          <a:p>
            <a:r>
              <a:rPr lang="pt-BR" sz="36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94164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360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CIDFont+F4</vt:lpstr>
      <vt:lpstr>Tema do Office</vt:lpstr>
      <vt:lpstr>Natureza jurídica dos Créditos de Descarbonização (CBIOS) e reconhecimento do passivo  </vt:lpstr>
      <vt:lpstr>Agenda </vt:lpstr>
      <vt:lpstr>O programa RenovaBio  </vt:lpstr>
      <vt:lpstr>Comentários sobre a natureza jurídica do CBIO </vt:lpstr>
      <vt:lpstr>Comentários sobre a natureza jurídica do CBIO </vt:lpstr>
      <vt:lpstr>Momento da exigibilidade da obrigação  </vt:lpstr>
      <vt:lpstr>A obrigação de adquirir o CBIO e o impacto na contabilidade</vt:lpstr>
      <vt:lpstr>Comentários finais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Caca de Oliveira</dc:creator>
  <cp:lastModifiedBy>Congresso IBET</cp:lastModifiedBy>
  <cp:revision>10</cp:revision>
  <dcterms:created xsi:type="dcterms:W3CDTF">2022-11-18T18:20:41Z</dcterms:created>
  <dcterms:modified xsi:type="dcterms:W3CDTF">2022-12-07T11:03:29Z</dcterms:modified>
</cp:coreProperties>
</file>