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43" r:id="rId3"/>
    <p:sldId id="559" r:id="rId4"/>
    <p:sldId id="460" r:id="rId5"/>
    <p:sldId id="560" r:id="rId6"/>
    <p:sldId id="459" r:id="rId7"/>
    <p:sldId id="564" r:id="rId8"/>
    <p:sldId id="446" r:id="rId9"/>
    <p:sldId id="563" r:id="rId10"/>
    <p:sldId id="562" r:id="rId11"/>
    <p:sldId id="447" r:id="rId12"/>
    <p:sldId id="455" r:id="rId13"/>
    <p:sldId id="456" r:id="rId14"/>
    <p:sldId id="450" r:id="rId15"/>
    <p:sldId id="449" r:id="rId16"/>
    <p:sldId id="565" r:id="rId17"/>
    <p:sldId id="445" r:id="rId18"/>
    <p:sldId id="463" r:id="rId19"/>
    <p:sldId id="444" r:id="rId20"/>
    <p:sldId id="566" r:id="rId21"/>
    <p:sldId id="567"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D9535-30EB-4B2A-A9FF-947C0B634C8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CE1B0AC-0F4E-4D79-9FF3-CF060EB725AD}">
      <dgm:prSet/>
      <dgm:spPr/>
      <dgm:t>
        <a:bodyPr/>
        <a:lstStyle/>
        <a:p>
          <a:r>
            <a:rPr lang="pt-BR" b="1" dirty="0">
              <a:solidFill>
                <a:schemeClr val="accent4">
                  <a:lumMod val="60000"/>
                  <a:lumOff val="40000"/>
                </a:schemeClr>
              </a:solidFill>
            </a:rPr>
            <a:t>Legalidade – estrita legalidade – jurisdição delimitada</a:t>
          </a:r>
          <a:endParaRPr lang="en-US" b="1" dirty="0">
            <a:solidFill>
              <a:schemeClr val="accent4">
                <a:lumMod val="60000"/>
                <a:lumOff val="40000"/>
              </a:schemeClr>
            </a:solidFill>
          </a:endParaRPr>
        </a:p>
      </dgm:t>
    </dgm:pt>
    <dgm:pt modelId="{574C3AEE-840E-42C5-BE9E-28A46AD5169C}" type="parTrans" cxnId="{BFCC566A-B390-4D80-AC79-604BFEAFDDD8}">
      <dgm:prSet/>
      <dgm:spPr/>
      <dgm:t>
        <a:bodyPr/>
        <a:lstStyle/>
        <a:p>
          <a:endParaRPr lang="en-US"/>
        </a:p>
      </dgm:t>
    </dgm:pt>
    <dgm:pt modelId="{1C68D6A7-67B1-4211-B4BD-F2080A7E83C1}" type="sibTrans" cxnId="{BFCC566A-B390-4D80-AC79-604BFEAFDDD8}">
      <dgm:prSet/>
      <dgm:spPr/>
      <dgm:t>
        <a:bodyPr/>
        <a:lstStyle/>
        <a:p>
          <a:endParaRPr lang="en-US"/>
        </a:p>
      </dgm:t>
    </dgm:pt>
    <dgm:pt modelId="{FF1B22D9-1E9C-4CB6-8C19-72D32CD41775}">
      <dgm:prSet/>
      <dgm:spPr/>
      <dgm:t>
        <a:bodyPr/>
        <a:lstStyle/>
        <a:p>
          <a:r>
            <a:rPr lang="pt-BR" b="1" dirty="0">
              <a:solidFill>
                <a:schemeClr val="accent4">
                  <a:lumMod val="60000"/>
                  <a:lumOff val="40000"/>
                </a:schemeClr>
              </a:solidFill>
            </a:rPr>
            <a:t>Moralidade</a:t>
          </a:r>
          <a:endParaRPr lang="en-US" b="1" dirty="0">
            <a:solidFill>
              <a:schemeClr val="accent4">
                <a:lumMod val="60000"/>
                <a:lumOff val="40000"/>
              </a:schemeClr>
            </a:solidFill>
          </a:endParaRPr>
        </a:p>
      </dgm:t>
    </dgm:pt>
    <dgm:pt modelId="{7E6D95A3-FD64-4955-8E02-356C316148C2}" type="parTrans" cxnId="{A13F39E7-119B-4448-B528-855D37F09545}">
      <dgm:prSet/>
      <dgm:spPr/>
      <dgm:t>
        <a:bodyPr/>
        <a:lstStyle/>
        <a:p>
          <a:endParaRPr lang="en-US"/>
        </a:p>
      </dgm:t>
    </dgm:pt>
    <dgm:pt modelId="{3B719DEF-7175-4D6F-8D5A-31CD20651016}" type="sibTrans" cxnId="{A13F39E7-119B-4448-B528-855D37F09545}">
      <dgm:prSet/>
      <dgm:spPr/>
      <dgm:t>
        <a:bodyPr/>
        <a:lstStyle/>
        <a:p>
          <a:endParaRPr lang="en-US"/>
        </a:p>
      </dgm:t>
    </dgm:pt>
    <dgm:pt modelId="{0882CB53-9C51-4FFD-8A1A-755501FD412A}">
      <dgm:prSet/>
      <dgm:spPr/>
      <dgm:t>
        <a:bodyPr/>
        <a:lstStyle/>
        <a:p>
          <a:r>
            <a:rPr lang="pt-BR" b="1" dirty="0">
              <a:solidFill>
                <a:schemeClr val="accent4">
                  <a:lumMod val="60000"/>
                  <a:lumOff val="40000"/>
                </a:schemeClr>
              </a:solidFill>
            </a:rPr>
            <a:t>Verdade Jurídica Material</a:t>
          </a:r>
          <a:endParaRPr lang="en-US" b="1" dirty="0">
            <a:solidFill>
              <a:schemeClr val="accent4">
                <a:lumMod val="60000"/>
                <a:lumOff val="40000"/>
              </a:schemeClr>
            </a:solidFill>
          </a:endParaRPr>
        </a:p>
      </dgm:t>
    </dgm:pt>
    <dgm:pt modelId="{DD5E49A8-E463-4078-8D6C-6C8A49A6529E}" type="parTrans" cxnId="{E7A9A942-AE55-43E1-A1AC-C736EB445643}">
      <dgm:prSet/>
      <dgm:spPr/>
      <dgm:t>
        <a:bodyPr/>
        <a:lstStyle/>
        <a:p>
          <a:endParaRPr lang="en-US"/>
        </a:p>
      </dgm:t>
    </dgm:pt>
    <dgm:pt modelId="{96569DB2-3913-4E29-B377-D7479993826A}" type="sibTrans" cxnId="{E7A9A942-AE55-43E1-A1AC-C736EB445643}">
      <dgm:prSet/>
      <dgm:spPr/>
      <dgm:t>
        <a:bodyPr/>
        <a:lstStyle/>
        <a:p>
          <a:endParaRPr lang="en-US"/>
        </a:p>
      </dgm:t>
    </dgm:pt>
    <dgm:pt modelId="{EBD2B4FF-E1E1-4961-9785-9A623163468F}">
      <dgm:prSet/>
      <dgm:spPr/>
      <dgm:t>
        <a:bodyPr/>
        <a:lstStyle/>
        <a:p>
          <a:r>
            <a:rPr lang="pt-BR" b="1" dirty="0">
              <a:solidFill>
                <a:schemeClr val="accent4">
                  <a:lumMod val="60000"/>
                  <a:lumOff val="40000"/>
                </a:schemeClr>
              </a:solidFill>
            </a:rPr>
            <a:t>Formalismo Moderado</a:t>
          </a:r>
          <a:endParaRPr lang="en-US" b="1" dirty="0">
            <a:solidFill>
              <a:schemeClr val="accent4">
                <a:lumMod val="60000"/>
                <a:lumOff val="40000"/>
              </a:schemeClr>
            </a:solidFill>
          </a:endParaRPr>
        </a:p>
      </dgm:t>
    </dgm:pt>
    <dgm:pt modelId="{D49AF7FD-BD9C-4DC6-A5EC-153D6B84B602}" type="parTrans" cxnId="{899B0B8C-D9E9-4786-A109-87F844C602F2}">
      <dgm:prSet/>
      <dgm:spPr/>
      <dgm:t>
        <a:bodyPr/>
        <a:lstStyle/>
        <a:p>
          <a:endParaRPr lang="en-US"/>
        </a:p>
      </dgm:t>
    </dgm:pt>
    <dgm:pt modelId="{D4141E6B-76A5-4205-81CD-AECC751FFC73}" type="sibTrans" cxnId="{899B0B8C-D9E9-4786-A109-87F844C602F2}">
      <dgm:prSet/>
      <dgm:spPr/>
      <dgm:t>
        <a:bodyPr/>
        <a:lstStyle/>
        <a:p>
          <a:endParaRPr lang="en-US"/>
        </a:p>
      </dgm:t>
    </dgm:pt>
    <dgm:pt modelId="{4817E1C3-1D23-4E69-AB3C-519B76462C4B}">
      <dgm:prSet/>
      <dgm:spPr/>
      <dgm:t>
        <a:bodyPr/>
        <a:lstStyle/>
        <a:p>
          <a:r>
            <a:rPr lang="pt-BR" b="1" dirty="0">
              <a:solidFill>
                <a:schemeClr val="accent4">
                  <a:lumMod val="60000"/>
                  <a:lumOff val="40000"/>
                </a:schemeClr>
              </a:solidFill>
            </a:rPr>
            <a:t>Autotutela (matéria de ordem pública)</a:t>
          </a:r>
          <a:endParaRPr lang="en-US" b="1" dirty="0">
            <a:solidFill>
              <a:schemeClr val="accent4">
                <a:lumMod val="60000"/>
                <a:lumOff val="40000"/>
              </a:schemeClr>
            </a:solidFill>
          </a:endParaRPr>
        </a:p>
      </dgm:t>
    </dgm:pt>
    <dgm:pt modelId="{5308BA94-3E39-48AF-A6A9-FE53C5916CF0}" type="parTrans" cxnId="{172A7467-E32D-4704-BAD0-73284BF7CE07}">
      <dgm:prSet/>
      <dgm:spPr/>
      <dgm:t>
        <a:bodyPr/>
        <a:lstStyle/>
        <a:p>
          <a:endParaRPr lang="en-US"/>
        </a:p>
      </dgm:t>
    </dgm:pt>
    <dgm:pt modelId="{3B2F19F3-AF95-49A4-98E2-0683D090A6DA}" type="sibTrans" cxnId="{172A7467-E32D-4704-BAD0-73284BF7CE07}">
      <dgm:prSet/>
      <dgm:spPr/>
      <dgm:t>
        <a:bodyPr/>
        <a:lstStyle/>
        <a:p>
          <a:endParaRPr lang="en-US"/>
        </a:p>
      </dgm:t>
    </dgm:pt>
    <dgm:pt modelId="{AF87973E-9780-4360-917F-7DC6619C36F9}">
      <dgm:prSet/>
      <dgm:spPr/>
      <dgm:t>
        <a:bodyPr/>
        <a:lstStyle/>
        <a:p>
          <a:r>
            <a:rPr lang="pt-BR" b="1" dirty="0">
              <a:solidFill>
                <a:schemeClr val="accent4">
                  <a:lumMod val="60000"/>
                  <a:lumOff val="40000"/>
                </a:schemeClr>
              </a:solidFill>
            </a:rPr>
            <a:t>Eficiência</a:t>
          </a:r>
          <a:endParaRPr lang="en-US" b="1" dirty="0">
            <a:solidFill>
              <a:schemeClr val="accent4">
                <a:lumMod val="60000"/>
                <a:lumOff val="40000"/>
              </a:schemeClr>
            </a:solidFill>
          </a:endParaRPr>
        </a:p>
      </dgm:t>
    </dgm:pt>
    <dgm:pt modelId="{8FA06F46-2941-448A-8839-FD3D697C3C77}" type="parTrans" cxnId="{E724E6BF-E007-4E39-9980-180E086A24F0}">
      <dgm:prSet/>
      <dgm:spPr/>
      <dgm:t>
        <a:bodyPr/>
        <a:lstStyle/>
        <a:p>
          <a:endParaRPr lang="en-US"/>
        </a:p>
      </dgm:t>
    </dgm:pt>
    <dgm:pt modelId="{4C4CFF40-ED91-4EB4-B9B7-441BB89BA84D}" type="sibTrans" cxnId="{E724E6BF-E007-4E39-9980-180E086A24F0}">
      <dgm:prSet/>
      <dgm:spPr/>
      <dgm:t>
        <a:bodyPr/>
        <a:lstStyle/>
        <a:p>
          <a:endParaRPr lang="en-US"/>
        </a:p>
      </dgm:t>
    </dgm:pt>
    <dgm:pt modelId="{BBE0430E-452E-4065-87A4-B08F37E09C87}">
      <dgm:prSet/>
      <dgm:spPr/>
      <dgm:t>
        <a:bodyPr/>
        <a:lstStyle/>
        <a:p>
          <a:r>
            <a:rPr lang="pt-BR" b="1" dirty="0">
              <a:solidFill>
                <a:schemeClr val="accent4">
                  <a:lumMod val="60000"/>
                  <a:lumOff val="40000"/>
                </a:schemeClr>
              </a:solidFill>
            </a:rPr>
            <a:t>Interesse Público</a:t>
          </a:r>
          <a:endParaRPr lang="en-US" b="1" dirty="0">
            <a:solidFill>
              <a:schemeClr val="accent4">
                <a:lumMod val="60000"/>
                <a:lumOff val="40000"/>
              </a:schemeClr>
            </a:solidFill>
          </a:endParaRPr>
        </a:p>
      </dgm:t>
    </dgm:pt>
    <dgm:pt modelId="{BF166422-F4BD-43F5-BE54-9D8772655776}" type="parTrans" cxnId="{DD7435E6-7DF5-47D8-9B3A-82632F941CBF}">
      <dgm:prSet/>
      <dgm:spPr/>
      <dgm:t>
        <a:bodyPr/>
        <a:lstStyle/>
        <a:p>
          <a:endParaRPr lang="en-US"/>
        </a:p>
      </dgm:t>
    </dgm:pt>
    <dgm:pt modelId="{572D6A6B-35BB-4CEC-B216-6A2D8F09E07A}" type="sibTrans" cxnId="{DD7435E6-7DF5-47D8-9B3A-82632F941CBF}">
      <dgm:prSet/>
      <dgm:spPr/>
      <dgm:t>
        <a:bodyPr/>
        <a:lstStyle/>
        <a:p>
          <a:endParaRPr lang="en-US"/>
        </a:p>
      </dgm:t>
    </dgm:pt>
    <dgm:pt modelId="{97CA9B9D-BAA5-4EB6-A5FA-A8167769BF76}" type="pres">
      <dgm:prSet presAssocID="{49CD9535-30EB-4B2A-A9FF-947C0B634C82}" presName="cycle" presStyleCnt="0">
        <dgm:presLayoutVars>
          <dgm:dir/>
          <dgm:resizeHandles val="exact"/>
        </dgm:presLayoutVars>
      </dgm:prSet>
      <dgm:spPr/>
    </dgm:pt>
    <dgm:pt modelId="{3816B8BF-6C52-42EF-89C0-0F952CB4D60E}" type="pres">
      <dgm:prSet presAssocID="{9CE1B0AC-0F4E-4D79-9FF3-CF060EB725AD}" presName="dummy" presStyleCnt="0"/>
      <dgm:spPr/>
    </dgm:pt>
    <dgm:pt modelId="{063C113C-BAAF-451D-B885-3866E254606F}" type="pres">
      <dgm:prSet presAssocID="{9CE1B0AC-0F4E-4D79-9FF3-CF060EB725AD}" presName="node" presStyleLbl="revTx" presStyleIdx="0" presStyleCnt="7">
        <dgm:presLayoutVars>
          <dgm:bulletEnabled val="1"/>
        </dgm:presLayoutVars>
      </dgm:prSet>
      <dgm:spPr/>
    </dgm:pt>
    <dgm:pt modelId="{8C400C96-7E9F-4C46-BB0C-C5E8244C79D2}" type="pres">
      <dgm:prSet presAssocID="{1C68D6A7-67B1-4211-B4BD-F2080A7E83C1}" presName="sibTrans" presStyleLbl="node1" presStyleIdx="0" presStyleCnt="7"/>
      <dgm:spPr/>
    </dgm:pt>
    <dgm:pt modelId="{93C01522-445D-4960-BA18-0F4E2FE16EF1}" type="pres">
      <dgm:prSet presAssocID="{FF1B22D9-1E9C-4CB6-8C19-72D32CD41775}" presName="dummy" presStyleCnt="0"/>
      <dgm:spPr/>
    </dgm:pt>
    <dgm:pt modelId="{AAEF1157-9A4F-427A-AA63-5E469E47DF6C}" type="pres">
      <dgm:prSet presAssocID="{FF1B22D9-1E9C-4CB6-8C19-72D32CD41775}" presName="node" presStyleLbl="revTx" presStyleIdx="1" presStyleCnt="7">
        <dgm:presLayoutVars>
          <dgm:bulletEnabled val="1"/>
        </dgm:presLayoutVars>
      </dgm:prSet>
      <dgm:spPr/>
    </dgm:pt>
    <dgm:pt modelId="{CF7EEEE8-124B-4E0B-8B23-EE22B28C2B20}" type="pres">
      <dgm:prSet presAssocID="{3B719DEF-7175-4D6F-8D5A-31CD20651016}" presName="sibTrans" presStyleLbl="node1" presStyleIdx="1" presStyleCnt="7"/>
      <dgm:spPr/>
    </dgm:pt>
    <dgm:pt modelId="{49D4C70E-82A2-4F07-8E43-BF743D54CCB9}" type="pres">
      <dgm:prSet presAssocID="{0882CB53-9C51-4FFD-8A1A-755501FD412A}" presName="dummy" presStyleCnt="0"/>
      <dgm:spPr/>
    </dgm:pt>
    <dgm:pt modelId="{22D84C73-0145-4BE0-A02D-166A5C446562}" type="pres">
      <dgm:prSet presAssocID="{0882CB53-9C51-4FFD-8A1A-755501FD412A}" presName="node" presStyleLbl="revTx" presStyleIdx="2" presStyleCnt="7">
        <dgm:presLayoutVars>
          <dgm:bulletEnabled val="1"/>
        </dgm:presLayoutVars>
      </dgm:prSet>
      <dgm:spPr/>
    </dgm:pt>
    <dgm:pt modelId="{6398E842-2BF1-461E-B287-589F9A278B81}" type="pres">
      <dgm:prSet presAssocID="{96569DB2-3913-4E29-B377-D7479993826A}" presName="sibTrans" presStyleLbl="node1" presStyleIdx="2" presStyleCnt="7"/>
      <dgm:spPr/>
    </dgm:pt>
    <dgm:pt modelId="{370A866C-3621-4B50-AA46-319B07F07FEF}" type="pres">
      <dgm:prSet presAssocID="{EBD2B4FF-E1E1-4961-9785-9A623163468F}" presName="dummy" presStyleCnt="0"/>
      <dgm:spPr/>
    </dgm:pt>
    <dgm:pt modelId="{C89FE10C-B98D-446C-B111-6A2C894C48AA}" type="pres">
      <dgm:prSet presAssocID="{EBD2B4FF-E1E1-4961-9785-9A623163468F}" presName="node" presStyleLbl="revTx" presStyleIdx="3" presStyleCnt="7">
        <dgm:presLayoutVars>
          <dgm:bulletEnabled val="1"/>
        </dgm:presLayoutVars>
      </dgm:prSet>
      <dgm:spPr/>
    </dgm:pt>
    <dgm:pt modelId="{6108E331-4382-406D-B8A0-3A77D13A7672}" type="pres">
      <dgm:prSet presAssocID="{D4141E6B-76A5-4205-81CD-AECC751FFC73}" presName="sibTrans" presStyleLbl="node1" presStyleIdx="3" presStyleCnt="7"/>
      <dgm:spPr/>
    </dgm:pt>
    <dgm:pt modelId="{57732B11-93E5-4997-96A9-041CF7A4B9AC}" type="pres">
      <dgm:prSet presAssocID="{4817E1C3-1D23-4E69-AB3C-519B76462C4B}" presName="dummy" presStyleCnt="0"/>
      <dgm:spPr/>
    </dgm:pt>
    <dgm:pt modelId="{3EC8EE43-B405-42C8-8585-3F08E2CDDC26}" type="pres">
      <dgm:prSet presAssocID="{4817E1C3-1D23-4E69-AB3C-519B76462C4B}" presName="node" presStyleLbl="revTx" presStyleIdx="4" presStyleCnt="7">
        <dgm:presLayoutVars>
          <dgm:bulletEnabled val="1"/>
        </dgm:presLayoutVars>
      </dgm:prSet>
      <dgm:spPr/>
    </dgm:pt>
    <dgm:pt modelId="{4A91D18A-3013-4BE8-9F46-EDA57C623445}" type="pres">
      <dgm:prSet presAssocID="{3B2F19F3-AF95-49A4-98E2-0683D090A6DA}" presName="sibTrans" presStyleLbl="node1" presStyleIdx="4" presStyleCnt="7"/>
      <dgm:spPr/>
    </dgm:pt>
    <dgm:pt modelId="{AC799F38-BE55-4A77-8661-0D2730AFCE99}" type="pres">
      <dgm:prSet presAssocID="{AF87973E-9780-4360-917F-7DC6619C36F9}" presName="dummy" presStyleCnt="0"/>
      <dgm:spPr/>
    </dgm:pt>
    <dgm:pt modelId="{D0DFCFE7-099B-47C4-8C72-D6CD5C131A36}" type="pres">
      <dgm:prSet presAssocID="{AF87973E-9780-4360-917F-7DC6619C36F9}" presName="node" presStyleLbl="revTx" presStyleIdx="5" presStyleCnt="7">
        <dgm:presLayoutVars>
          <dgm:bulletEnabled val="1"/>
        </dgm:presLayoutVars>
      </dgm:prSet>
      <dgm:spPr/>
    </dgm:pt>
    <dgm:pt modelId="{36BE1E70-4B19-4E8C-9CE2-DE3850BA2F17}" type="pres">
      <dgm:prSet presAssocID="{4C4CFF40-ED91-4EB4-B9B7-441BB89BA84D}" presName="sibTrans" presStyleLbl="node1" presStyleIdx="5" presStyleCnt="7"/>
      <dgm:spPr/>
    </dgm:pt>
    <dgm:pt modelId="{3A6CF357-55AC-4073-94EF-DE78F574A96B}" type="pres">
      <dgm:prSet presAssocID="{BBE0430E-452E-4065-87A4-B08F37E09C87}" presName="dummy" presStyleCnt="0"/>
      <dgm:spPr/>
    </dgm:pt>
    <dgm:pt modelId="{9CC59DEE-3DAE-4A40-A924-ACE32B07B6FD}" type="pres">
      <dgm:prSet presAssocID="{BBE0430E-452E-4065-87A4-B08F37E09C87}" presName="node" presStyleLbl="revTx" presStyleIdx="6" presStyleCnt="7">
        <dgm:presLayoutVars>
          <dgm:bulletEnabled val="1"/>
        </dgm:presLayoutVars>
      </dgm:prSet>
      <dgm:spPr/>
    </dgm:pt>
    <dgm:pt modelId="{AF9DADE3-1A08-47FD-B3F0-BEC9FC10435F}" type="pres">
      <dgm:prSet presAssocID="{572D6A6B-35BB-4CEC-B216-6A2D8F09E07A}" presName="sibTrans" presStyleLbl="node1" presStyleIdx="6" presStyleCnt="7"/>
      <dgm:spPr/>
    </dgm:pt>
  </dgm:ptLst>
  <dgm:cxnLst>
    <dgm:cxn modelId="{D7463A03-3F1D-4B3F-9F3C-BE3EB3FEA394}" type="presOf" srcId="{AF87973E-9780-4360-917F-7DC6619C36F9}" destId="{D0DFCFE7-099B-47C4-8C72-D6CD5C131A36}" srcOrd="0" destOrd="0" presId="urn:microsoft.com/office/officeart/2005/8/layout/cycle1"/>
    <dgm:cxn modelId="{09CBEF0C-CD88-40CE-B7F8-7A9158902C3C}" type="presOf" srcId="{3B719DEF-7175-4D6F-8D5A-31CD20651016}" destId="{CF7EEEE8-124B-4E0B-8B23-EE22B28C2B20}" srcOrd="0" destOrd="0" presId="urn:microsoft.com/office/officeart/2005/8/layout/cycle1"/>
    <dgm:cxn modelId="{CCFFBD14-FB58-446F-8543-F02019600AAA}" type="presOf" srcId="{D4141E6B-76A5-4205-81CD-AECC751FFC73}" destId="{6108E331-4382-406D-B8A0-3A77D13A7672}" srcOrd="0" destOrd="0" presId="urn:microsoft.com/office/officeart/2005/8/layout/cycle1"/>
    <dgm:cxn modelId="{96D64217-FC30-4BE6-AC60-961A7405A116}" type="presOf" srcId="{96569DB2-3913-4E29-B377-D7479993826A}" destId="{6398E842-2BF1-461E-B287-589F9A278B81}" srcOrd="0" destOrd="0" presId="urn:microsoft.com/office/officeart/2005/8/layout/cycle1"/>
    <dgm:cxn modelId="{6B4DFF1A-E5AE-44D7-9432-67C539EB6B57}" type="presOf" srcId="{1C68D6A7-67B1-4211-B4BD-F2080A7E83C1}" destId="{8C400C96-7E9F-4C46-BB0C-C5E8244C79D2}" srcOrd="0" destOrd="0" presId="urn:microsoft.com/office/officeart/2005/8/layout/cycle1"/>
    <dgm:cxn modelId="{3E071823-714B-4E33-AE6C-978DFD9E48E5}" type="presOf" srcId="{FF1B22D9-1E9C-4CB6-8C19-72D32CD41775}" destId="{AAEF1157-9A4F-427A-AA63-5E469E47DF6C}" srcOrd="0" destOrd="0" presId="urn:microsoft.com/office/officeart/2005/8/layout/cycle1"/>
    <dgm:cxn modelId="{A9060426-58D9-43A4-9F94-BF2AA59DD98B}" type="presOf" srcId="{EBD2B4FF-E1E1-4961-9785-9A623163468F}" destId="{C89FE10C-B98D-446C-B111-6A2C894C48AA}" srcOrd="0" destOrd="0" presId="urn:microsoft.com/office/officeart/2005/8/layout/cycle1"/>
    <dgm:cxn modelId="{47ED8060-9760-4CA5-97DF-5A3A74360E9E}" type="presOf" srcId="{4817E1C3-1D23-4E69-AB3C-519B76462C4B}" destId="{3EC8EE43-B405-42C8-8585-3F08E2CDDC26}" srcOrd="0" destOrd="0" presId="urn:microsoft.com/office/officeart/2005/8/layout/cycle1"/>
    <dgm:cxn modelId="{E7A9A942-AE55-43E1-A1AC-C736EB445643}" srcId="{49CD9535-30EB-4B2A-A9FF-947C0B634C82}" destId="{0882CB53-9C51-4FFD-8A1A-755501FD412A}" srcOrd="2" destOrd="0" parTransId="{DD5E49A8-E463-4078-8D6C-6C8A49A6529E}" sibTransId="{96569DB2-3913-4E29-B377-D7479993826A}"/>
    <dgm:cxn modelId="{84918D63-D7B4-49CC-925A-152260135A3F}" type="presOf" srcId="{3B2F19F3-AF95-49A4-98E2-0683D090A6DA}" destId="{4A91D18A-3013-4BE8-9F46-EDA57C623445}" srcOrd="0" destOrd="0" presId="urn:microsoft.com/office/officeart/2005/8/layout/cycle1"/>
    <dgm:cxn modelId="{172A7467-E32D-4704-BAD0-73284BF7CE07}" srcId="{49CD9535-30EB-4B2A-A9FF-947C0B634C82}" destId="{4817E1C3-1D23-4E69-AB3C-519B76462C4B}" srcOrd="4" destOrd="0" parTransId="{5308BA94-3E39-48AF-A6A9-FE53C5916CF0}" sibTransId="{3B2F19F3-AF95-49A4-98E2-0683D090A6DA}"/>
    <dgm:cxn modelId="{BFCC566A-B390-4D80-AC79-604BFEAFDDD8}" srcId="{49CD9535-30EB-4B2A-A9FF-947C0B634C82}" destId="{9CE1B0AC-0F4E-4D79-9FF3-CF060EB725AD}" srcOrd="0" destOrd="0" parTransId="{574C3AEE-840E-42C5-BE9E-28A46AD5169C}" sibTransId="{1C68D6A7-67B1-4211-B4BD-F2080A7E83C1}"/>
    <dgm:cxn modelId="{A717C053-DAB1-4B9B-A18E-31FA8FACC13B}" type="presOf" srcId="{9CE1B0AC-0F4E-4D79-9FF3-CF060EB725AD}" destId="{063C113C-BAAF-451D-B885-3866E254606F}" srcOrd="0" destOrd="0" presId="urn:microsoft.com/office/officeart/2005/8/layout/cycle1"/>
    <dgm:cxn modelId="{82E59675-D0D7-421D-8BC9-DE362C2D48DD}" type="presOf" srcId="{4C4CFF40-ED91-4EB4-B9B7-441BB89BA84D}" destId="{36BE1E70-4B19-4E8C-9CE2-DE3850BA2F17}" srcOrd="0" destOrd="0" presId="urn:microsoft.com/office/officeart/2005/8/layout/cycle1"/>
    <dgm:cxn modelId="{DCF8F259-3EA7-4A56-AF2B-3E3F001807F2}" type="presOf" srcId="{49CD9535-30EB-4B2A-A9FF-947C0B634C82}" destId="{97CA9B9D-BAA5-4EB6-A5FA-A8167769BF76}" srcOrd="0" destOrd="0" presId="urn:microsoft.com/office/officeart/2005/8/layout/cycle1"/>
    <dgm:cxn modelId="{FFCC908B-5176-4342-9D93-F5231E3FD503}" type="presOf" srcId="{0882CB53-9C51-4FFD-8A1A-755501FD412A}" destId="{22D84C73-0145-4BE0-A02D-166A5C446562}" srcOrd="0" destOrd="0" presId="urn:microsoft.com/office/officeart/2005/8/layout/cycle1"/>
    <dgm:cxn modelId="{899B0B8C-D9E9-4786-A109-87F844C602F2}" srcId="{49CD9535-30EB-4B2A-A9FF-947C0B634C82}" destId="{EBD2B4FF-E1E1-4961-9785-9A623163468F}" srcOrd="3" destOrd="0" parTransId="{D49AF7FD-BD9C-4DC6-A5EC-153D6B84B602}" sibTransId="{D4141E6B-76A5-4205-81CD-AECC751FFC73}"/>
    <dgm:cxn modelId="{32BCDE96-2A6B-4331-8F85-A55C4DD834FE}" type="presOf" srcId="{BBE0430E-452E-4065-87A4-B08F37E09C87}" destId="{9CC59DEE-3DAE-4A40-A924-ACE32B07B6FD}" srcOrd="0" destOrd="0" presId="urn:microsoft.com/office/officeart/2005/8/layout/cycle1"/>
    <dgm:cxn modelId="{E724E6BF-E007-4E39-9980-180E086A24F0}" srcId="{49CD9535-30EB-4B2A-A9FF-947C0B634C82}" destId="{AF87973E-9780-4360-917F-7DC6619C36F9}" srcOrd="5" destOrd="0" parTransId="{8FA06F46-2941-448A-8839-FD3D697C3C77}" sibTransId="{4C4CFF40-ED91-4EB4-B9B7-441BB89BA84D}"/>
    <dgm:cxn modelId="{DD7435E6-7DF5-47D8-9B3A-82632F941CBF}" srcId="{49CD9535-30EB-4B2A-A9FF-947C0B634C82}" destId="{BBE0430E-452E-4065-87A4-B08F37E09C87}" srcOrd="6" destOrd="0" parTransId="{BF166422-F4BD-43F5-BE54-9D8772655776}" sibTransId="{572D6A6B-35BB-4CEC-B216-6A2D8F09E07A}"/>
    <dgm:cxn modelId="{A13F39E7-119B-4448-B528-855D37F09545}" srcId="{49CD9535-30EB-4B2A-A9FF-947C0B634C82}" destId="{FF1B22D9-1E9C-4CB6-8C19-72D32CD41775}" srcOrd="1" destOrd="0" parTransId="{7E6D95A3-FD64-4955-8E02-356C316148C2}" sibTransId="{3B719DEF-7175-4D6F-8D5A-31CD20651016}"/>
    <dgm:cxn modelId="{173B20EA-02AD-4F91-8FCB-2BE970485617}" type="presOf" srcId="{572D6A6B-35BB-4CEC-B216-6A2D8F09E07A}" destId="{AF9DADE3-1A08-47FD-B3F0-BEC9FC10435F}" srcOrd="0" destOrd="0" presId="urn:microsoft.com/office/officeart/2005/8/layout/cycle1"/>
    <dgm:cxn modelId="{10949498-8827-4BE0-BE37-CB18E544BE28}" type="presParOf" srcId="{97CA9B9D-BAA5-4EB6-A5FA-A8167769BF76}" destId="{3816B8BF-6C52-42EF-89C0-0F952CB4D60E}" srcOrd="0" destOrd="0" presId="urn:microsoft.com/office/officeart/2005/8/layout/cycle1"/>
    <dgm:cxn modelId="{4D54FFA5-44F6-435F-A7A2-A32E44EA719E}" type="presParOf" srcId="{97CA9B9D-BAA5-4EB6-A5FA-A8167769BF76}" destId="{063C113C-BAAF-451D-B885-3866E254606F}" srcOrd="1" destOrd="0" presId="urn:microsoft.com/office/officeart/2005/8/layout/cycle1"/>
    <dgm:cxn modelId="{C1B47883-C5EA-44E6-A3FC-0F3840FD8066}" type="presParOf" srcId="{97CA9B9D-BAA5-4EB6-A5FA-A8167769BF76}" destId="{8C400C96-7E9F-4C46-BB0C-C5E8244C79D2}" srcOrd="2" destOrd="0" presId="urn:microsoft.com/office/officeart/2005/8/layout/cycle1"/>
    <dgm:cxn modelId="{7C945A11-BFE1-4069-8AA2-3F0668186E28}" type="presParOf" srcId="{97CA9B9D-BAA5-4EB6-A5FA-A8167769BF76}" destId="{93C01522-445D-4960-BA18-0F4E2FE16EF1}" srcOrd="3" destOrd="0" presId="urn:microsoft.com/office/officeart/2005/8/layout/cycle1"/>
    <dgm:cxn modelId="{99072276-1822-4B0D-829C-EEF58FA15591}" type="presParOf" srcId="{97CA9B9D-BAA5-4EB6-A5FA-A8167769BF76}" destId="{AAEF1157-9A4F-427A-AA63-5E469E47DF6C}" srcOrd="4" destOrd="0" presId="urn:microsoft.com/office/officeart/2005/8/layout/cycle1"/>
    <dgm:cxn modelId="{3706844B-A3D7-4E96-A816-A8C1EFFA4DE9}" type="presParOf" srcId="{97CA9B9D-BAA5-4EB6-A5FA-A8167769BF76}" destId="{CF7EEEE8-124B-4E0B-8B23-EE22B28C2B20}" srcOrd="5" destOrd="0" presId="urn:microsoft.com/office/officeart/2005/8/layout/cycle1"/>
    <dgm:cxn modelId="{7546B98B-4D66-47DA-988A-141EEF5F8140}" type="presParOf" srcId="{97CA9B9D-BAA5-4EB6-A5FA-A8167769BF76}" destId="{49D4C70E-82A2-4F07-8E43-BF743D54CCB9}" srcOrd="6" destOrd="0" presId="urn:microsoft.com/office/officeart/2005/8/layout/cycle1"/>
    <dgm:cxn modelId="{45E3E66B-70D8-4742-8DE6-E1B28445718C}" type="presParOf" srcId="{97CA9B9D-BAA5-4EB6-A5FA-A8167769BF76}" destId="{22D84C73-0145-4BE0-A02D-166A5C446562}" srcOrd="7" destOrd="0" presId="urn:microsoft.com/office/officeart/2005/8/layout/cycle1"/>
    <dgm:cxn modelId="{73BCDAAD-F284-4DA5-93A3-5AA0D654B8E0}" type="presParOf" srcId="{97CA9B9D-BAA5-4EB6-A5FA-A8167769BF76}" destId="{6398E842-2BF1-461E-B287-589F9A278B81}" srcOrd="8" destOrd="0" presId="urn:microsoft.com/office/officeart/2005/8/layout/cycle1"/>
    <dgm:cxn modelId="{0DB37E11-9A70-4A7F-A673-E08FE500E450}" type="presParOf" srcId="{97CA9B9D-BAA5-4EB6-A5FA-A8167769BF76}" destId="{370A866C-3621-4B50-AA46-319B07F07FEF}" srcOrd="9" destOrd="0" presId="urn:microsoft.com/office/officeart/2005/8/layout/cycle1"/>
    <dgm:cxn modelId="{C91EB188-4269-4AB7-8D4A-A26C3E40751C}" type="presParOf" srcId="{97CA9B9D-BAA5-4EB6-A5FA-A8167769BF76}" destId="{C89FE10C-B98D-446C-B111-6A2C894C48AA}" srcOrd="10" destOrd="0" presId="urn:microsoft.com/office/officeart/2005/8/layout/cycle1"/>
    <dgm:cxn modelId="{60B9B60F-FB8F-4BA3-BD78-2AE3B9A4743F}" type="presParOf" srcId="{97CA9B9D-BAA5-4EB6-A5FA-A8167769BF76}" destId="{6108E331-4382-406D-B8A0-3A77D13A7672}" srcOrd="11" destOrd="0" presId="urn:microsoft.com/office/officeart/2005/8/layout/cycle1"/>
    <dgm:cxn modelId="{C3259EDF-1FEE-46FA-A716-C4AD3AC5EA71}" type="presParOf" srcId="{97CA9B9D-BAA5-4EB6-A5FA-A8167769BF76}" destId="{57732B11-93E5-4997-96A9-041CF7A4B9AC}" srcOrd="12" destOrd="0" presId="urn:microsoft.com/office/officeart/2005/8/layout/cycle1"/>
    <dgm:cxn modelId="{D61C626D-308A-450B-9369-E06AA67A8A90}" type="presParOf" srcId="{97CA9B9D-BAA5-4EB6-A5FA-A8167769BF76}" destId="{3EC8EE43-B405-42C8-8585-3F08E2CDDC26}" srcOrd="13" destOrd="0" presId="urn:microsoft.com/office/officeart/2005/8/layout/cycle1"/>
    <dgm:cxn modelId="{2E233833-FE22-44B7-8AEF-0217DC1D47C8}" type="presParOf" srcId="{97CA9B9D-BAA5-4EB6-A5FA-A8167769BF76}" destId="{4A91D18A-3013-4BE8-9F46-EDA57C623445}" srcOrd="14" destOrd="0" presId="urn:microsoft.com/office/officeart/2005/8/layout/cycle1"/>
    <dgm:cxn modelId="{098FCFD2-D361-4B90-A918-49C97C97D6D6}" type="presParOf" srcId="{97CA9B9D-BAA5-4EB6-A5FA-A8167769BF76}" destId="{AC799F38-BE55-4A77-8661-0D2730AFCE99}" srcOrd="15" destOrd="0" presId="urn:microsoft.com/office/officeart/2005/8/layout/cycle1"/>
    <dgm:cxn modelId="{A9C82423-1188-46ED-9930-99738C712364}" type="presParOf" srcId="{97CA9B9D-BAA5-4EB6-A5FA-A8167769BF76}" destId="{D0DFCFE7-099B-47C4-8C72-D6CD5C131A36}" srcOrd="16" destOrd="0" presId="urn:microsoft.com/office/officeart/2005/8/layout/cycle1"/>
    <dgm:cxn modelId="{8435F11F-3322-406A-B94B-04531010DEF8}" type="presParOf" srcId="{97CA9B9D-BAA5-4EB6-A5FA-A8167769BF76}" destId="{36BE1E70-4B19-4E8C-9CE2-DE3850BA2F17}" srcOrd="17" destOrd="0" presId="urn:microsoft.com/office/officeart/2005/8/layout/cycle1"/>
    <dgm:cxn modelId="{A3B571E1-87DE-47C4-B533-F9C2F203FE20}" type="presParOf" srcId="{97CA9B9D-BAA5-4EB6-A5FA-A8167769BF76}" destId="{3A6CF357-55AC-4073-94EF-DE78F574A96B}" srcOrd="18" destOrd="0" presId="urn:microsoft.com/office/officeart/2005/8/layout/cycle1"/>
    <dgm:cxn modelId="{109F8A36-C631-4E10-9C01-47497F575532}" type="presParOf" srcId="{97CA9B9D-BAA5-4EB6-A5FA-A8167769BF76}" destId="{9CC59DEE-3DAE-4A40-A924-ACE32B07B6FD}" srcOrd="19" destOrd="0" presId="urn:microsoft.com/office/officeart/2005/8/layout/cycle1"/>
    <dgm:cxn modelId="{18FD06DA-BC1F-4F49-B3E7-AEDB978A8690}" type="presParOf" srcId="{97CA9B9D-BAA5-4EB6-A5FA-A8167769BF76}" destId="{AF9DADE3-1A08-47FD-B3F0-BEC9FC10435F}"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113C-BAAF-451D-B885-3866E254606F}">
      <dsp:nvSpPr>
        <dsp:cNvPr id="0" name=""/>
        <dsp:cNvSpPr/>
      </dsp:nvSpPr>
      <dsp:spPr>
        <a:xfrm>
          <a:off x="3939118" y="1955"/>
          <a:ext cx="860015" cy="86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b="1" kern="1200" dirty="0">
              <a:solidFill>
                <a:schemeClr val="accent4">
                  <a:lumMod val="60000"/>
                  <a:lumOff val="40000"/>
                </a:schemeClr>
              </a:solidFill>
            </a:rPr>
            <a:t>Legalidade – estrita legalidade – jurisdição delimitada</a:t>
          </a:r>
          <a:endParaRPr lang="en-US" sz="1100" b="1" kern="1200" dirty="0">
            <a:solidFill>
              <a:schemeClr val="accent4">
                <a:lumMod val="60000"/>
                <a:lumOff val="40000"/>
              </a:schemeClr>
            </a:solidFill>
          </a:endParaRPr>
        </a:p>
      </dsp:txBody>
      <dsp:txXfrm>
        <a:off x="3939118" y="1955"/>
        <a:ext cx="860015" cy="860015"/>
      </dsp:txXfrm>
    </dsp:sp>
    <dsp:sp modelId="{8C400C96-7E9F-4C46-BB0C-C5E8244C79D2}">
      <dsp:nvSpPr>
        <dsp:cNvPr id="0" name=""/>
        <dsp:cNvSpPr/>
      </dsp:nvSpPr>
      <dsp:spPr>
        <a:xfrm>
          <a:off x="1251911" y="47542"/>
          <a:ext cx="4457880" cy="4457880"/>
        </a:xfrm>
        <a:prstGeom prst="circularArrow">
          <a:avLst>
            <a:gd name="adj1" fmla="val 3762"/>
            <a:gd name="adj2" fmla="val 234717"/>
            <a:gd name="adj3" fmla="val 19827470"/>
            <a:gd name="adj4" fmla="val 18605103"/>
            <a:gd name="adj5" fmla="val 438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F1157-9A4F-427A-AA63-5E469E47DF6C}">
      <dsp:nvSpPr>
        <dsp:cNvPr id="0" name=""/>
        <dsp:cNvSpPr/>
      </dsp:nvSpPr>
      <dsp:spPr>
        <a:xfrm>
          <a:off x="5046777" y="1390916"/>
          <a:ext cx="860015" cy="86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b="1" kern="1200" dirty="0">
              <a:solidFill>
                <a:schemeClr val="accent4">
                  <a:lumMod val="60000"/>
                  <a:lumOff val="40000"/>
                </a:schemeClr>
              </a:solidFill>
            </a:rPr>
            <a:t>Moralidade</a:t>
          </a:r>
          <a:endParaRPr lang="en-US" sz="1100" b="1" kern="1200" dirty="0">
            <a:solidFill>
              <a:schemeClr val="accent4">
                <a:lumMod val="60000"/>
                <a:lumOff val="40000"/>
              </a:schemeClr>
            </a:solidFill>
          </a:endParaRPr>
        </a:p>
      </dsp:txBody>
      <dsp:txXfrm>
        <a:off x="5046777" y="1390916"/>
        <a:ext cx="860015" cy="860015"/>
      </dsp:txXfrm>
    </dsp:sp>
    <dsp:sp modelId="{CF7EEEE8-124B-4E0B-8B23-EE22B28C2B20}">
      <dsp:nvSpPr>
        <dsp:cNvPr id="0" name=""/>
        <dsp:cNvSpPr/>
      </dsp:nvSpPr>
      <dsp:spPr>
        <a:xfrm>
          <a:off x="1251911" y="47542"/>
          <a:ext cx="4457880" cy="4457880"/>
        </a:xfrm>
        <a:prstGeom prst="circularArrow">
          <a:avLst>
            <a:gd name="adj1" fmla="val 3762"/>
            <a:gd name="adj2" fmla="val 234717"/>
            <a:gd name="adj3" fmla="val 1230586"/>
            <a:gd name="adj4" fmla="val 21557094"/>
            <a:gd name="adj5" fmla="val 438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D84C73-0145-4BE0-A02D-166A5C446562}">
      <dsp:nvSpPr>
        <dsp:cNvPr id="0" name=""/>
        <dsp:cNvSpPr/>
      </dsp:nvSpPr>
      <dsp:spPr>
        <a:xfrm>
          <a:off x="4651458" y="3122922"/>
          <a:ext cx="860015" cy="86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b="1" kern="1200" dirty="0">
              <a:solidFill>
                <a:schemeClr val="accent4">
                  <a:lumMod val="60000"/>
                  <a:lumOff val="40000"/>
                </a:schemeClr>
              </a:solidFill>
            </a:rPr>
            <a:t>Verdade Jurídica Material</a:t>
          </a:r>
          <a:endParaRPr lang="en-US" sz="1100" b="1" kern="1200" dirty="0">
            <a:solidFill>
              <a:schemeClr val="accent4">
                <a:lumMod val="60000"/>
                <a:lumOff val="40000"/>
              </a:schemeClr>
            </a:solidFill>
          </a:endParaRPr>
        </a:p>
      </dsp:txBody>
      <dsp:txXfrm>
        <a:off x="4651458" y="3122922"/>
        <a:ext cx="860015" cy="860015"/>
      </dsp:txXfrm>
    </dsp:sp>
    <dsp:sp modelId="{6398E842-2BF1-461E-B287-589F9A278B81}">
      <dsp:nvSpPr>
        <dsp:cNvPr id="0" name=""/>
        <dsp:cNvSpPr/>
      </dsp:nvSpPr>
      <dsp:spPr>
        <a:xfrm>
          <a:off x="1251911" y="47542"/>
          <a:ext cx="4457880" cy="4457880"/>
        </a:xfrm>
        <a:prstGeom prst="circularArrow">
          <a:avLst>
            <a:gd name="adj1" fmla="val 3762"/>
            <a:gd name="adj2" fmla="val 234717"/>
            <a:gd name="adj3" fmla="val 4437800"/>
            <a:gd name="adj4" fmla="val 3307487"/>
            <a:gd name="adj5" fmla="val 438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FE10C-B98D-446C-B111-6A2C894C48AA}">
      <dsp:nvSpPr>
        <dsp:cNvPr id="0" name=""/>
        <dsp:cNvSpPr/>
      </dsp:nvSpPr>
      <dsp:spPr>
        <a:xfrm>
          <a:off x="3050844" y="3893737"/>
          <a:ext cx="860015" cy="86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b="1" kern="1200" dirty="0">
              <a:solidFill>
                <a:schemeClr val="accent4">
                  <a:lumMod val="60000"/>
                  <a:lumOff val="40000"/>
                </a:schemeClr>
              </a:solidFill>
            </a:rPr>
            <a:t>Formalismo Moderado</a:t>
          </a:r>
          <a:endParaRPr lang="en-US" sz="1100" b="1" kern="1200" dirty="0">
            <a:solidFill>
              <a:schemeClr val="accent4">
                <a:lumMod val="60000"/>
                <a:lumOff val="40000"/>
              </a:schemeClr>
            </a:solidFill>
          </a:endParaRPr>
        </a:p>
      </dsp:txBody>
      <dsp:txXfrm>
        <a:off x="3050844" y="3893737"/>
        <a:ext cx="860015" cy="860015"/>
      </dsp:txXfrm>
    </dsp:sp>
    <dsp:sp modelId="{6108E331-4382-406D-B8A0-3A77D13A7672}">
      <dsp:nvSpPr>
        <dsp:cNvPr id="0" name=""/>
        <dsp:cNvSpPr/>
      </dsp:nvSpPr>
      <dsp:spPr>
        <a:xfrm>
          <a:off x="1251911" y="47542"/>
          <a:ext cx="4457880" cy="4457880"/>
        </a:xfrm>
        <a:prstGeom prst="circularArrow">
          <a:avLst>
            <a:gd name="adj1" fmla="val 3762"/>
            <a:gd name="adj2" fmla="val 234717"/>
            <a:gd name="adj3" fmla="val 7257797"/>
            <a:gd name="adj4" fmla="val 6127483"/>
            <a:gd name="adj5" fmla="val 438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8EE43-B405-42C8-8585-3F08E2CDDC26}">
      <dsp:nvSpPr>
        <dsp:cNvPr id="0" name=""/>
        <dsp:cNvSpPr/>
      </dsp:nvSpPr>
      <dsp:spPr>
        <a:xfrm>
          <a:off x="1450230" y="3122922"/>
          <a:ext cx="860015" cy="86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b="1" kern="1200" dirty="0">
              <a:solidFill>
                <a:schemeClr val="accent4">
                  <a:lumMod val="60000"/>
                  <a:lumOff val="40000"/>
                </a:schemeClr>
              </a:solidFill>
            </a:rPr>
            <a:t>Autotutela (matéria de ordem pública)</a:t>
          </a:r>
          <a:endParaRPr lang="en-US" sz="1100" b="1" kern="1200" dirty="0">
            <a:solidFill>
              <a:schemeClr val="accent4">
                <a:lumMod val="60000"/>
                <a:lumOff val="40000"/>
              </a:schemeClr>
            </a:solidFill>
          </a:endParaRPr>
        </a:p>
      </dsp:txBody>
      <dsp:txXfrm>
        <a:off x="1450230" y="3122922"/>
        <a:ext cx="860015" cy="860015"/>
      </dsp:txXfrm>
    </dsp:sp>
    <dsp:sp modelId="{4A91D18A-3013-4BE8-9F46-EDA57C623445}">
      <dsp:nvSpPr>
        <dsp:cNvPr id="0" name=""/>
        <dsp:cNvSpPr/>
      </dsp:nvSpPr>
      <dsp:spPr>
        <a:xfrm>
          <a:off x="1251911" y="47542"/>
          <a:ext cx="4457880" cy="4457880"/>
        </a:xfrm>
        <a:prstGeom prst="circularArrow">
          <a:avLst>
            <a:gd name="adj1" fmla="val 3762"/>
            <a:gd name="adj2" fmla="val 234717"/>
            <a:gd name="adj3" fmla="val 10608189"/>
            <a:gd name="adj4" fmla="val 9334697"/>
            <a:gd name="adj5" fmla="val 438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FCFE7-099B-47C4-8C72-D6CD5C131A36}">
      <dsp:nvSpPr>
        <dsp:cNvPr id="0" name=""/>
        <dsp:cNvSpPr/>
      </dsp:nvSpPr>
      <dsp:spPr>
        <a:xfrm>
          <a:off x="1054911" y="1390916"/>
          <a:ext cx="860015" cy="86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b="1" kern="1200" dirty="0">
              <a:solidFill>
                <a:schemeClr val="accent4">
                  <a:lumMod val="60000"/>
                  <a:lumOff val="40000"/>
                </a:schemeClr>
              </a:solidFill>
            </a:rPr>
            <a:t>Eficiência</a:t>
          </a:r>
          <a:endParaRPr lang="en-US" sz="1100" b="1" kern="1200" dirty="0">
            <a:solidFill>
              <a:schemeClr val="accent4">
                <a:lumMod val="60000"/>
                <a:lumOff val="40000"/>
              </a:schemeClr>
            </a:solidFill>
          </a:endParaRPr>
        </a:p>
      </dsp:txBody>
      <dsp:txXfrm>
        <a:off x="1054911" y="1390916"/>
        <a:ext cx="860015" cy="860015"/>
      </dsp:txXfrm>
    </dsp:sp>
    <dsp:sp modelId="{36BE1E70-4B19-4E8C-9CE2-DE3850BA2F17}">
      <dsp:nvSpPr>
        <dsp:cNvPr id="0" name=""/>
        <dsp:cNvSpPr/>
      </dsp:nvSpPr>
      <dsp:spPr>
        <a:xfrm>
          <a:off x="1251911" y="47542"/>
          <a:ext cx="4457880" cy="4457880"/>
        </a:xfrm>
        <a:prstGeom prst="circularArrow">
          <a:avLst>
            <a:gd name="adj1" fmla="val 3762"/>
            <a:gd name="adj2" fmla="val 234717"/>
            <a:gd name="adj3" fmla="val 13560180"/>
            <a:gd name="adj4" fmla="val 12337813"/>
            <a:gd name="adj5" fmla="val 438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59DEE-3DAE-4A40-A924-ACE32B07B6FD}">
      <dsp:nvSpPr>
        <dsp:cNvPr id="0" name=""/>
        <dsp:cNvSpPr/>
      </dsp:nvSpPr>
      <dsp:spPr>
        <a:xfrm>
          <a:off x="2162570" y="1955"/>
          <a:ext cx="860015" cy="86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pt-BR" sz="1100" b="1" kern="1200" dirty="0">
              <a:solidFill>
                <a:schemeClr val="accent4">
                  <a:lumMod val="60000"/>
                  <a:lumOff val="40000"/>
                </a:schemeClr>
              </a:solidFill>
            </a:rPr>
            <a:t>Interesse Público</a:t>
          </a:r>
          <a:endParaRPr lang="en-US" sz="1100" b="1" kern="1200" dirty="0">
            <a:solidFill>
              <a:schemeClr val="accent4">
                <a:lumMod val="60000"/>
                <a:lumOff val="40000"/>
              </a:schemeClr>
            </a:solidFill>
          </a:endParaRPr>
        </a:p>
      </dsp:txBody>
      <dsp:txXfrm>
        <a:off x="2162570" y="1955"/>
        <a:ext cx="860015" cy="860015"/>
      </dsp:txXfrm>
    </dsp:sp>
    <dsp:sp modelId="{AF9DADE3-1A08-47FD-B3F0-BEC9FC10435F}">
      <dsp:nvSpPr>
        <dsp:cNvPr id="0" name=""/>
        <dsp:cNvSpPr/>
      </dsp:nvSpPr>
      <dsp:spPr>
        <a:xfrm>
          <a:off x="1251911" y="47542"/>
          <a:ext cx="4457880" cy="4457880"/>
        </a:xfrm>
        <a:prstGeom prst="circularArrow">
          <a:avLst>
            <a:gd name="adj1" fmla="val 3762"/>
            <a:gd name="adj2" fmla="val 234717"/>
            <a:gd name="adj3" fmla="val 16741376"/>
            <a:gd name="adj4" fmla="val 15423907"/>
            <a:gd name="adj5" fmla="val 438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rgbClr val="0B233F">
              <a:alpha val="76000"/>
            </a:srgbClr>
          </a:solidFill>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rgbClr val="0B233F">
              <a:alpha val="83000"/>
            </a:srgbClr>
          </a:solidFill>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legislacao.prefeitura.sp.gov.br/leis/lei-17557-de-26-de-maio-de-2021"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linkedin.com/in/galderise-teles-379521121/"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107831"/>
            <a:ext cx="9144000" cy="2743200"/>
          </a:xfrm>
        </p:spPr>
        <p:txBody>
          <a:bodyPr>
            <a:normAutofit/>
          </a:bodyPr>
          <a:lstStyle/>
          <a:p>
            <a:pPr algn="ctr">
              <a:lnSpc>
                <a:spcPct val="150000"/>
              </a:lnSpc>
              <a:spcAft>
                <a:spcPts val="800"/>
              </a:spcAft>
            </a:pPr>
            <a:r>
              <a:rPr lang="pt-BR" sz="3800" dirty="0"/>
              <a:t>A OFICIALIDADE DO JULGADOR ADMINISTRATIVO TRIBUTÁRIO</a:t>
            </a:r>
            <a:r>
              <a:rPr lang="pt-BR" sz="3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br>
              <a:rPr lang="pt-BR" sz="3800" dirty="0">
                <a:latin typeface="Calibri" panose="020F0502020204030204" pitchFamily="34" charset="0"/>
                <a:ea typeface="Calibri" panose="020F0502020204030204" pitchFamily="34" charset="0"/>
                <a:cs typeface="Times New Roman" panose="02020603050405020304" pitchFamily="18" charset="0"/>
              </a:rPr>
            </a:br>
            <a:r>
              <a:rPr lang="pt-BR" sz="3800" dirty="0"/>
              <a:t>DO DEVER À LIMITAÇÃO</a:t>
            </a:r>
            <a:endParaRPr lang="pt-BR" dirty="0"/>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a:bodyPr>
          <a:lstStyle/>
          <a:p>
            <a:r>
              <a:rPr lang="pt-BR" sz="3600" b="1" i="1" dirty="0"/>
              <a:t>Galderise Fernandes Teles</a:t>
            </a:r>
          </a:p>
          <a:p>
            <a:r>
              <a:rPr lang="pt-BR" sz="3600" b="1" i="1" dirty="0"/>
              <a:t>Mestre e Doutor PUC/SP</a:t>
            </a:r>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11F23FDC-1E71-74AC-15D2-3717A7E784E3}"/>
              </a:ext>
            </a:extLst>
          </p:cNvPr>
          <p:cNvSpPr txBox="1"/>
          <p:nvPr/>
        </p:nvSpPr>
        <p:spPr>
          <a:xfrm>
            <a:off x="5051098" y="1669415"/>
            <a:ext cx="6974434" cy="2472856"/>
          </a:xfrm>
          <a:prstGeom prst="rect">
            <a:avLst/>
          </a:prstGeom>
          <a:noFill/>
        </p:spPr>
        <p:txBody>
          <a:bodyPr wrap="square">
            <a:spAutoFit/>
          </a:bodyPr>
          <a:lstStyle/>
          <a:p>
            <a:pPr algn="just">
              <a:lnSpc>
                <a:spcPct val="107000"/>
              </a:lnSpc>
              <a:spcAft>
                <a:spcPts val="800"/>
              </a:spcAft>
            </a:pPr>
            <a:r>
              <a:rPr lang="pt-BR" sz="1400" dirty="0">
                <a:solidFill>
                  <a:schemeClr val="bg1"/>
                </a:solidFill>
                <a:latin typeface="Calibri" panose="020F0502020204030204" pitchFamily="34" charset="0"/>
                <a:cs typeface="Times New Roman" panose="02020603050405020304" pitchFamily="18" charset="0"/>
              </a:rPr>
              <a:t>Art. 15. Estando o processo em fase de julgamento, </a:t>
            </a:r>
            <a:r>
              <a:rPr lang="pt-BR" sz="1400" dirty="0">
                <a:solidFill>
                  <a:schemeClr val="accent4">
                    <a:lumMod val="60000"/>
                    <a:lumOff val="40000"/>
                  </a:schemeClr>
                </a:solidFill>
                <a:latin typeface="Calibri" panose="020F0502020204030204" pitchFamily="34" charset="0"/>
                <a:cs typeface="Times New Roman" panose="02020603050405020304" pitchFamily="18" charset="0"/>
              </a:rPr>
              <a:t>os erros de fato ou de direito serão corrigidos pelo órgão de julgamento, de ofício</a:t>
            </a:r>
            <a:r>
              <a:rPr lang="pt-BR" sz="1400" dirty="0">
                <a:solidFill>
                  <a:schemeClr val="bg1"/>
                </a:solidFill>
                <a:latin typeface="Calibri" panose="020F0502020204030204" pitchFamily="34" charset="0"/>
                <a:cs typeface="Times New Roman" panose="02020603050405020304" pitchFamily="18" charset="0"/>
              </a:rPr>
              <a:t> ou em razão de impugnação ou recurso, não sendo causa de decretação de nulidade.</a:t>
            </a:r>
          </a:p>
          <a:p>
            <a:pPr algn="just">
              <a:lnSpc>
                <a:spcPct val="107000"/>
              </a:lnSpc>
              <a:spcAft>
                <a:spcPts val="800"/>
              </a:spcAft>
            </a:pPr>
            <a:r>
              <a:rPr lang="pt-BR" sz="1400" dirty="0">
                <a:solidFill>
                  <a:schemeClr val="bg1"/>
                </a:solidFill>
                <a:latin typeface="Calibri" panose="020F0502020204030204" pitchFamily="34" charset="0"/>
                <a:cs typeface="Times New Roman" panose="02020603050405020304" pitchFamily="18" charset="0"/>
              </a:rPr>
              <a:t> § 1º Nos casos de erros corrigidos de ofício, o sujeito passivo será cientificado, devolvendo-lhe o prazo para apresentação da impugnação ou pagamento do débito fiscal com desconto previsto em lei.</a:t>
            </a:r>
          </a:p>
          <a:p>
            <a:pPr algn="just">
              <a:spcAft>
                <a:spcPts val="1125"/>
              </a:spcAft>
            </a:pPr>
            <a:r>
              <a:rPr lang="pt-BR" sz="1400" dirty="0">
                <a:solidFill>
                  <a:schemeClr val="bg1"/>
                </a:solidFill>
                <a:latin typeface="Calibri" panose="020F0502020204030204" pitchFamily="34" charset="0"/>
                <a:cs typeface="Times New Roman" panose="02020603050405020304" pitchFamily="18" charset="0"/>
              </a:rPr>
              <a:t>§ 2º O órgão de julgamento mandará suprir as irregularidades existentes, quando não puder efetuar a correção de ofício.</a:t>
            </a:r>
          </a:p>
          <a:p>
            <a:pPr algn="just">
              <a:lnSpc>
                <a:spcPct val="107000"/>
              </a:lnSpc>
              <a:spcAft>
                <a:spcPts val="800"/>
              </a:spcAft>
            </a:pPr>
            <a:endPar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descr="Fundo preto com letras brancas&#10;&#10;Descrição gerada automaticamente">
            <a:extLst>
              <a:ext uri="{FF2B5EF4-FFF2-40B4-BE49-F238E27FC236}">
                <a16:creationId xmlns:a16="http://schemas.microsoft.com/office/drawing/2014/main" id="{5B0C465D-4876-CE58-1B41-84F475727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64" y="4904984"/>
            <a:ext cx="2355081" cy="1345761"/>
          </a:xfrm>
          <a:prstGeom prst="ellipse">
            <a:avLst/>
          </a:prstGeom>
        </p:spPr>
      </p:pic>
      <p:sp>
        <p:nvSpPr>
          <p:cNvPr id="7" name="CaixaDeTexto 6">
            <a:extLst>
              <a:ext uri="{FF2B5EF4-FFF2-40B4-BE49-F238E27FC236}">
                <a16:creationId xmlns:a16="http://schemas.microsoft.com/office/drawing/2014/main" id="{ED473CE4-5D4E-C562-747B-9FC96DB16E1C}"/>
              </a:ext>
            </a:extLst>
          </p:cNvPr>
          <p:cNvSpPr txBox="1"/>
          <p:nvPr/>
        </p:nvSpPr>
        <p:spPr>
          <a:xfrm>
            <a:off x="5051098" y="3852906"/>
            <a:ext cx="6908738" cy="1724959"/>
          </a:xfrm>
          <a:prstGeom prst="rect">
            <a:avLst/>
          </a:prstGeom>
          <a:noFill/>
        </p:spPr>
        <p:txBody>
          <a:bodyPr wrap="square">
            <a:spAutoFit/>
          </a:bodyPr>
          <a:lstStyle/>
          <a:p>
            <a:pPr algn="just">
              <a:lnSpc>
                <a:spcPct val="107000"/>
              </a:lnSpc>
              <a:spcAft>
                <a:spcPts val="800"/>
              </a:spcAft>
            </a:pPr>
            <a:r>
              <a:rPr lang="pt-BR" sz="1400" dirty="0">
                <a:solidFill>
                  <a:schemeClr val="bg1"/>
                </a:solidFill>
                <a:latin typeface="Calibri" panose="020F0502020204030204" pitchFamily="34" charset="0"/>
                <a:cs typeface="Times New Roman" panose="02020603050405020304" pitchFamily="18" charset="0"/>
              </a:rPr>
              <a:t>Art. 20. É vedado o exercício da função de julgamento, em qualquer instância, devendo a autoridade julgadora </a:t>
            </a:r>
            <a:r>
              <a:rPr lang="pt-BR" sz="1400" dirty="0">
                <a:solidFill>
                  <a:schemeClr val="accent4">
                    <a:lumMod val="60000"/>
                    <a:lumOff val="40000"/>
                  </a:schemeClr>
                </a:solidFill>
                <a:latin typeface="Calibri" panose="020F0502020204030204" pitchFamily="34" charset="0"/>
                <a:cs typeface="Times New Roman" panose="02020603050405020304" pitchFamily="18" charset="0"/>
              </a:rPr>
              <a:t>declarar-se impedida de ofício </a:t>
            </a:r>
            <a:r>
              <a:rPr lang="pt-BR" sz="1400" dirty="0">
                <a:solidFill>
                  <a:schemeClr val="bg1"/>
                </a:solidFill>
                <a:latin typeface="Calibri" panose="020F0502020204030204" pitchFamily="34" charset="0"/>
                <a:cs typeface="Times New Roman" panose="02020603050405020304" pitchFamily="18" charset="0"/>
              </a:rPr>
              <a:t>ou a requerimento, relativamente ao processo em que tenha:</a:t>
            </a:r>
          </a:p>
          <a:p>
            <a:pPr algn="just">
              <a:lnSpc>
                <a:spcPct val="107000"/>
              </a:lnSpc>
              <a:spcAft>
                <a:spcPts val="800"/>
              </a:spcAft>
            </a:pPr>
            <a:r>
              <a:rPr lang="pt-BR" sz="1400" dirty="0">
                <a:solidFill>
                  <a:schemeClr val="bg1"/>
                </a:solidFill>
                <a:latin typeface="Calibri" panose="020F0502020204030204" pitchFamily="34" charset="0"/>
                <a:cs typeface="Times New Roman" panose="02020603050405020304" pitchFamily="18" charset="0"/>
              </a:rPr>
              <a:t>V - vínculo acadêmico na qualidade de aluno, orientando ou professor subordinado à parte ou mandatário constituído nos autos.(Incluído pela </a:t>
            </a:r>
            <a:r>
              <a:rPr lang="pt-BR" sz="1400" dirty="0">
                <a:solidFill>
                  <a:schemeClr val="bg1"/>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Lei nº 17.557/2021</a:t>
            </a:r>
            <a:r>
              <a:rPr lang="pt-BR" sz="1400" dirty="0">
                <a:solidFill>
                  <a:schemeClr val="bg1"/>
                </a:solidFill>
                <a:latin typeface="Calibri" panose="020F0502020204030204" pitchFamily="34" charset="0"/>
                <a:cs typeface="Times New Roman" panose="02020603050405020304" pitchFamily="18" charset="0"/>
              </a:rPr>
              <a:t>)</a:t>
            </a:r>
          </a:p>
          <a:p>
            <a:pPr algn="just">
              <a:lnSpc>
                <a:spcPct val="107000"/>
              </a:lnSpc>
              <a:spcAft>
                <a:spcPts val="800"/>
              </a:spcAft>
            </a:pPr>
            <a:endParaRPr lang="pt-BR" sz="18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0" name="CaixaDeTexto 9">
            <a:extLst>
              <a:ext uri="{FF2B5EF4-FFF2-40B4-BE49-F238E27FC236}">
                <a16:creationId xmlns:a16="http://schemas.microsoft.com/office/drawing/2014/main" id="{5DDA7552-E4A2-72DE-89A3-9ED08C5CA865}"/>
              </a:ext>
            </a:extLst>
          </p:cNvPr>
          <p:cNvSpPr txBox="1"/>
          <p:nvPr/>
        </p:nvSpPr>
        <p:spPr>
          <a:xfrm>
            <a:off x="5051098" y="5424040"/>
            <a:ext cx="6974434" cy="738664"/>
          </a:xfrm>
          <a:prstGeom prst="rect">
            <a:avLst/>
          </a:prstGeom>
          <a:noFill/>
        </p:spPr>
        <p:txBody>
          <a:bodyPr wrap="square">
            <a:spAutoFit/>
          </a:bodyPr>
          <a:lstStyle/>
          <a:p>
            <a:pPr algn="just">
              <a:spcAft>
                <a:spcPts val="1125"/>
              </a:spcAft>
            </a:pPr>
            <a:r>
              <a:rPr lang="pt-BR" sz="1400" dirty="0">
                <a:solidFill>
                  <a:schemeClr val="bg1"/>
                </a:solidFill>
                <a:latin typeface="Calibri" panose="020F0502020204030204" pitchFamily="34" charset="0"/>
                <a:cs typeface="Times New Roman" panose="02020603050405020304" pitchFamily="18" charset="0"/>
              </a:rPr>
              <a:t>Art. 25. Os órgãos julgadores determinarão, </a:t>
            </a:r>
            <a:r>
              <a:rPr lang="pt-BR" sz="1400" dirty="0">
                <a:solidFill>
                  <a:schemeClr val="accent4">
                    <a:lumMod val="60000"/>
                    <a:lumOff val="40000"/>
                  </a:schemeClr>
                </a:solidFill>
                <a:latin typeface="Calibri" panose="020F0502020204030204" pitchFamily="34" charset="0"/>
                <a:cs typeface="Times New Roman" panose="02020603050405020304" pitchFamily="18" charset="0"/>
              </a:rPr>
              <a:t>de ofício </a:t>
            </a:r>
            <a:r>
              <a:rPr lang="pt-BR" sz="1400" dirty="0">
                <a:solidFill>
                  <a:schemeClr val="bg1"/>
                </a:solidFill>
                <a:latin typeface="Calibri" panose="020F0502020204030204" pitchFamily="34" charset="0"/>
                <a:cs typeface="Times New Roman" panose="02020603050405020304" pitchFamily="18" charset="0"/>
              </a:rPr>
              <a:t>ou a requerimento do impugnante, </a:t>
            </a:r>
            <a:r>
              <a:rPr lang="pt-BR" sz="1400" dirty="0">
                <a:solidFill>
                  <a:schemeClr val="accent4">
                    <a:lumMod val="60000"/>
                    <a:lumOff val="40000"/>
                  </a:schemeClr>
                </a:solidFill>
                <a:latin typeface="Calibri" panose="020F0502020204030204" pitchFamily="34" charset="0"/>
                <a:cs typeface="Times New Roman" panose="02020603050405020304" pitchFamily="18" charset="0"/>
              </a:rPr>
              <a:t>a realização de diligências </a:t>
            </a:r>
            <a:r>
              <a:rPr lang="pt-BR" sz="1400" dirty="0">
                <a:solidFill>
                  <a:schemeClr val="bg1"/>
                </a:solidFill>
                <a:latin typeface="Calibri" panose="020F0502020204030204" pitchFamily="34" charset="0"/>
                <a:cs typeface="Times New Roman" panose="02020603050405020304" pitchFamily="18" charset="0"/>
              </a:rPr>
              <a:t>que entenderem necessárias, fixando prazo para tal, indeferindo as que considerarem prescindíveis, impraticáveis ou protelatórias.</a:t>
            </a:r>
          </a:p>
        </p:txBody>
      </p:sp>
    </p:spTree>
    <p:extLst>
      <p:ext uri="{BB962C8B-B14F-4D97-AF65-F5344CB8AC3E}">
        <p14:creationId xmlns:p14="http://schemas.microsoft.com/office/powerpoint/2010/main" val="2982968958"/>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5C431802-61F3-4A58-8F7F-6D3DEE2C64D4}"/>
              </a:ext>
            </a:extLst>
          </p:cNvPr>
          <p:cNvSpPr txBox="1"/>
          <p:nvPr/>
        </p:nvSpPr>
        <p:spPr>
          <a:xfrm>
            <a:off x="1195888" y="1319848"/>
            <a:ext cx="10472947" cy="1185241"/>
          </a:xfrm>
          <a:prstGeom prst="rect">
            <a:avLst/>
          </a:prstGeom>
        </p:spPr>
        <p:txBody>
          <a:bodyPr>
            <a:noAutofit/>
          </a:bodyPr>
          <a:lstStyle/>
          <a:p>
            <a:pPr algn="ctr">
              <a:spcBef>
                <a:spcPct val="0"/>
              </a:spcBef>
              <a:spcAft>
                <a:spcPts val="600"/>
              </a:spcAft>
            </a:pPr>
            <a:r>
              <a:rPr lang="pt-BR" sz="3400" dirty="0">
                <a:solidFill>
                  <a:schemeClr val="accent4">
                    <a:lumMod val="60000"/>
                    <a:lumOff val="40000"/>
                  </a:schemeClr>
                </a:solidFill>
                <a:effectLst>
                  <a:outerShdw blurRad="38100" dist="38100" dir="2700000" algn="tl">
                    <a:srgbClr val="000000">
                      <a:alpha val="43137"/>
                    </a:srgbClr>
                  </a:outerShdw>
                </a:effectLst>
                <a:latin typeface="+mj-lt"/>
                <a:ea typeface="+mj-ea"/>
                <a:cs typeface="+mj-cs"/>
              </a:rPr>
              <a:t>A oficialidade apresentando única faceta: preservação do lançamento fiscal</a:t>
            </a:r>
          </a:p>
        </p:txBody>
      </p:sp>
      <p:pic>
        <p:nvPicPr>
          <p:cNvPr id="6" name="Imagem 5" descr="Diagrama">
            <a:extLst>
              <a:ext uri="{FF2B5EF4-FFF2-40B4-BE49-F238E27FC236}">
                <a16:creationId xmlns:a16="http://schemas.microsoft.com/office/drawing/2014/main" id="{1AF34521-7AEF-7666-E4A0-7365259255E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38" y="4380740"/>
            <a:ext cx="1995378" cy="2314823"/>
          </a:xfrm>
          <a:prstGeom prst="ellipse">
            <a:avLst/>
          </a:prstGeom>
        </p:spPr>
      </p:pic>
      <p:sp>
        <p:nvSpPr>
          <p:cNvPr id="9" name="CaixaDeTexto 8">
            <a:extLst>
              <a:ext uri="{FF2B5EF4-FFF2-40B4-BE49-F238E27FC236}">
                <a16:creationId xmlns:a16="http://schemas.microsoft.com/office/drawing/2014/main" id="{32B4F6CC-FC6A-0F14-6A9C-701F44D4B204}"/>
              </a:ext>
            </a:extLst>
          </p:cNvPr>
          <p:cNvSpPr txBox="1"/>
          <p:nvPr/>
        </p:nvSpPr>
        <p:spPr>
          <a:xfrm>
            <a:off x="5774854" y="3417683"/>
            <a:ext cx="6097508" cy="2119747"/>
          </a:xfrm>
          <a:prstGeom prst="rect">
            <a:avLst/>
          </a:prstGeom>
          <a:noFill/>
        </p:spPr>
        <p:txBody>
          <a:bodyPr wrap="square">
            <a:spAutoFit/>
          </a:bodyPr>
          <a:lstStyle/>
          <a:p>
            <a:pPr algn="just">
              <a:lnSpc>
                <a:spcPct val="150000"/>
              </a:lnSpc>
            </a:pPr>
            <a:r>
              <a:rPr lang="pt-BR" i="1" dirty="0">
                <a:solidFill>
                  <a:schemeClr val="bg1"/>
                </a:solidFill>
                <a:latin typeface="Times New Roman" panose="02020603050405020304" pitchFamily="18" charset="0"/>
                <a:ea typeface="Arial" panose="020B0604020202020204" pitchFamily="34" charset="0"/>
              </a:rPr>
              <a:t>C</a:t>
            </a:r>
            <a:r>
              <a:rPr lang="pt-BR" sz="1800" i="1" dirty="0">
                <a:solidFill>
                  <a:schemeClr val="bg1"/>
                </a:solidFill>
                <a:effectLst/>
                <a:latin typeface="Times New Roman" panose="02020603050405020304" pitchFamily="18" charset="0"/>
                <a:ea typeface="Arial" panose="020B0604020202020204" pitchFamily="34" charset="0"/>
              </a:rPr>
              <a:t>onsiderar a oficialidade possível apenas em única faceta, independente da que seja – preservação ou cancelamento – é visão restrita e distante, em nosso sentir, do próprio arquétipo formador do contencioso administrativo. </a:t>
            </a:r>
            <a:r>
              <a:rPr lang="pt-B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(Passagem do artigo do Congresso).</a:t>
            </a:r>
            <a:endParaRPr lang="pt-BR" sz="1800" i="1" dirty="0">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645488002"/>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09A4030B-0743-4BF7-D361-83BB3D61B7BF}"/>
              </a:ext>
            </a:extLst>
          </p:cNvPr>
          <p:cNvSpPr txBox="1"/>
          <p:nvPr/>
        </p:nvSpPr>
        <p:spPr>
          <a:xfrm>
            <a:off x="5739896" y="1123896"/>
            <a:ext cx="6219647" cy="5059077"/>
          </a:xfrm>
          <a:prstGeom prst="rect">
            <a:avLst/>
          </a:prstGeom>
          <a:noFill/>
        </p:spPr>
        <p:txBody>
          <a:bodyPr wrap="square">
            <a:spAutoFit/>
          </a:bodyPr>
          <a:lstStyle/>
          <a:p>
            <a:pPr indent="540385" algn="just">
              <a:lnSpc>
                <a:spcPct val="107000"/>
              </a:lnSpc>
              <a:spcAft>
                <a:spcPts val="1125"/>
              </a:spcAft>
            </a:pPr>
            <a:r>
              <a:rPr lang="pt-BR" sz="1300" dirty="0">
                <a:solidFill>
                  <a:schemeClr val="bg1"/>
                </a:solidFill>
                <a:latin typeface="Calibri" panose="020F0502020204030204" pitchFamily="34" charset="0"/>
                <a:cs typeface="Times New Roman" panose="02020603050405020304" pitchFamily="18" charset="0"/>
              </a:rPr>
              <a:t>Art. 21. As autoridades julgadoras, </a:t>
            </a:r>
            <a:r>
              <a:rPr lang="pt-BR" sz="1300" dirty="0">
                <a:solidFill>
                  <a:schemeClr val="accent4">
                    <a:lumMod val="60000"/>
                    <a:lumOff val="40000"/>
                  </a:schemeClr>
                </a:solidFill>
                <a:latin typeface="Calibri" panose="020F0502020204030204" pitchFamily="34" charset="0"/>
                <a:cs typeface="Times New Roman" panose="02020603050405020304" pitchFamily="18" charset="0"/>
              </a:rPr>
              <a:t>de ofício </a:t>
            </a:r>
            <a:r>
              <a:rPr lang="pt-BR" sz="1300" dirty="0">
                <a:solidFill>
                  <a:schemeClr val="bg1"/>
                </a:solidFill>
                <a:latin typeface="Calibri" panose="020F0502020204030204" pitchFamily="34" charset="0"/>
                <a:cs typeface="Times New Roman" panose="02020603050405020304" pitchFamily="18" charset="0"/>
              </a:rPr>
              <a:t>ou a requerimento do interessado, </a:t>
            </a:r>
            <a:r>
              <a:rPr lang="pt-BR" sz="1300" dirty="0">
                <a:solidFill>
                  <a:schemeClr val="accent4">
                    <a:lumMod val="60000"/>
                    <a:lumOff val="40000"/>
                  </a:schemeClr>
                </a:solidFill>
                <a:latin typeface="Calibri" panose="020F0502020204030204" pitchFamily="34" charset="0"/>
                <a:cs typeface="Times New Roman" panose="02020603050405020304" pitchFamily="18" charset="0"/>
              </a:rPr>
              <a:t>declararão nulo o ato</a:t>
            </a:r>
            <a:r>
              <a:rPr lang="pt-BR" sz="1300" dirty="0">
                <a:solidFill>
                  <a:schemeClr val="bg1"/>
                </a:solidFill>
                <a:latin typeface="Calibri" panose="020F0502020204030204" pitchFamily="34" charset="0"/>
                <a:cs typeface="Times New Roman" panose="02020603050405020304" pitchFamily="18" charset="0"/>
              </a:rPr>
              <a:t>:</a:t>
            </a:r>
          </a:p>
          <a:p>
            <a:pPr indent="540385" algn="just">
              <a:lnSpc>
                <a:spcPct val="107000"/>
              </a:lnSpc>
              <a:spcAft>
                <a:spcPts val="1125"/>
              </a:spcAft>
            </a:pPr>
            <a:r>
              <a:rPr lang="pt-BR" sz="1300" dirty="0">
                <a:solidFill>
                  <a:schemeClr val="accent4">
                    <a:lumMod val="60000"/>
                    <a:lumOff val="40000"/>
                  </a:schemeClr>
                </a:solidFill>
                <a:latin typeface="Calibri" panose="020F0502020204030204" pitchFamily="34" charset="0"/>
                <a:cs typeface="Times New Roman" panose="02020603050405020304" pitchFamily="18" charset="0"/>
              </a:rPr>
              <a:t>I - notificado sem:</a:t>
            </a:r>
          </a:p>
          <a:p>
            <a:pPr indent="540385" algn="just">
              <a:lnSpc>
                <a:spcPct val="107000"/>
              </a:lnSpc>
              <a:spcAft>
                <a:spcPts val="1125"/>
              </a:spcAft>
            </a:pPr>
            <a:r>
              <a:rPr lang="pt-BR" sz="1300" dirty="0">
                <a:solidFill>
                  <a:schemeClr val="bg1"/>
                </a:solidFill>
                <a:latin typeface="Calibri" panose="020F0502020204030204" pitchFamily="34" charset="0"/>
                <a:cs typeface="Times New Roman" panose="02020603050405020304" pitchFamily="18" charset="0"/>
              </a:rPr>
              <a:t>a) referência completa das normas em que se fundamenta a pretensão;</a:t>
            </a:r>
          </a:p>
          <a:p>
            <a:pPr indent="540385" algn="just">
              <a:lnSpc>
                <a:spcPct val="107000"/>
              </a:lnSpc>
              <a:spcAft>
                <a:spcPts val="1125"/>
              </a:spcAft>
            </a:pPr>
            <a:r>
              <a:rPr lang="pt-BR" sz="1300" dirty="0">
                <a:solidFill>
                  <a:schemeClr val="bg1"/>
                </a:solidFill>
                <a:latin typeface="Calibri" panose="020F0502020204030204" pitchFamily="34" charset="0"/>
                <a:cs typeface="Times New Roman" panose="02020603050405020304" pitchFamily="18" charset="0"/>
              </a:rPr>
              <a:t>b) indicação dos seguintes requisitos:</a:t>
            </a:r>
          </a:p>
          <a:p>
            <a:pPr indent="540385" algn="just">
              <a:lnSpc>
                <a:spcPct val="107000"/>
              </a:lnSpc>
              <a:spcAft>
                <a:spcPts val="1125"/>
              </a:spcAft>
            </a:pPr>
            <a:r>
              <a:rPr lang="pt-BR" sz="1300" dirty="0">
                <a:solidFill>
                  <a:schemeClr val="bg1"/>
                </a:solidFill>
                <a:latin typeface="Calibri" panose="020F0502020204030204" pitchFamily="34" charset="0"/>
                <a:cs typeface="Times New Roman" panose="02020603050405020304" pitchFamily="18" charset="0"/>
              </a:rPr>
              <a:t>1 - qualificação dos interessados;</a:t>
            </a:r>
          </a:p>
          <a:p>
            <a:pPr indent="540385" algn="just">
              <a:lnSpc>
                <a:spcPct val="107000"/>
              </a:lnSpc>
              <a:spcAft>
                <a:spcPts val="1125"/>
              </a:spcAft>
            </a:pPr>
            <a:r>
              <a:rPr lang="pt-BR" sz="1300" dirty="0">
                <a:solidFill>
                  <a:schemeClr val="bg1"/>
                </a:solidFill>
                <a:latin typeface="Calibri" panose="020F0502020204030204" pitchFamily="34" charset="0"/>
                <a:cs typeface="Times New Roman" panose="02020603050405020304" pitchFamily="18" charset="0"/>
              </a:rPr>
              <a:t>2 - valor da prestação pecuniária ou descrição da obrigação tributária ou, ainda, do dever fiscal exigido pela Fazenda;</a:t>
            </a:r>
          </a:p>
          <a:p>
            <a:pPr indent="540385" algn="just">
              <a:lnSpc>
                <a:spcPct val="107000"/>
              </a:lnSpc>
              <a:spcAft>
                <a:spcPts val="1125"/>
              </a:spcAft>
            </a:pPr>
            <a:r>
              <a:rPr lang="pt-BR" sz="1300" dirty="0">
                <a:solidFill>
                  <a:schemeClr val="bg1"/>
                </a:solidFill>
                <a:latin typeface="Calibri" panose="020F0502020204030204" pitchFamily="34" charset="0"/>
                <a:cs typeface="Times New Roman" panose="02020603050405020304" pitchFamily="18" charset="0"/>
              </a:rPr>
              <a:t>3 - Prazo de impugnação.</a:t>
            </a:r>
          </a:p>
          <a:p>
            <a:pPr indent="540385" algn="just">
              <a:lnSpc>
                <a:spcPct val="107000"/>
              </a:lnSpc>
              <a:spcAft>
                <a:spcPts val="1125"/>
              </a:spcAft>
            </a:pPr>
            <a:r>
              <a:rPr lang="pt-BR" sz="1300" dirty="0">
                <a:solidFill>
                  <a:schemeClr val="bg1"/>
                </a:solidFill>
                <a:latin typeface="Calibri" panose="020F0502020204030204" pitchFamily="34" charset="0"/>
                <a:cs typeface="Times New Roman" panose="02020603050405020304" pitchFamily="18" charset="0"/>
              </a:rPr>
              <a:t>c) assinatura ou chancela mecânica da autoridade que tiver homologado a exigência e indicação do seu cargo.</a:t>
            </a:r>
          </a:p>
          <a:p>
            <a:pPr indent="540385" algn="just">
              <a:lnSpc>
                <a:spcPct val="107000"/>
              </a:lnSpc>
              <a:spcAft>
                <a:spcPts val="1125"/>
              </a:spcAft>
            </a:pPr>
            <a:r>
              <a:rPr lang="pt-BR" sz="1300" dirty="0">
                <a:solidFill>
                  <a:schemeClr val="accent4">
                    <a:lumMod val="60000"/>
                    <a:lumOff val="40000"/>
                  </a:schemeClr>
                </a:solidFill>
                <a:latin typeface="Calibri" panose="020F0502020204030204" pitchFamily="34" charset="0"/>
                <a:cs typeface="Times New Roman" panose="02020603050405020304" pitchFamily="18" charset="0"/>
              </a:rPr>
              <a:t>II - praticado:</a:t>
            </a:r>
          </a:p>
          <a:p>
            <a:pPr indent="540385" algn="just">
              <a:lnSpc>
                <a:spcPct val="107000"/>
              </a:lnSpc>
              <a:spcAft>
                <a:spcPts val="1125"/>
              </a:spcAft>
            </a:pPr>
            <a:r>
              <a:rPr lang="pt-BR" sz="1300" dirty="0">
                <a:solidFill>
                  <a:schemeClr val="bg1"/>
                </a:solidFill>
                <a:latin typeface="Calibri" panose="020F0502020204030204" pitchFamily="34" charset="0"/>
                <a:cs typeface="Times New Roman" panose="02020603050405020304" pitchFamily="18" charset="0"/>
              </a:rPr>
              <a:t>a) por pessoa incompetente ou impedida;</a:t>
            </a:r>
          </a:p>
          <a:p>
            <a:pPr indent="540385" algn="just">
              <a:lnSpc>
                <a:spcPct val="107000"/>
              </a:lnSpc>
              <a:spcAft>
                <a:spcPts val="1125"/>
              </a:spcAft>
            </a:pPr>
            <a:r>
              <a:rPr lang="pt-BR" sz="1300" dirty="0">
                <a:solidFill>
                  <a:schemeClr val="bg1"/>
                </a:solidFill>
                <a:latin typeface="Calibri" panose="020F0502020204030204" pitchFamily="34" charset="0"/>
                <a:cs typeface="Times New Roman" panose="02020603050405020304" pitchFamily="18" charset="0"/>
              </a:rPr>
              <a:t>b) com preterição do direito de defesa.</a:t>
            </a:r>
          </a:p>
          <a:p>
            <a:pPr indent="540385" algn="just">
              <a:lnSpc>
                <a:spcPct val="107000"/>
              </a:lnSpc>
              <a:spcAft>
                <a:spcPts val="1125"/>
              </a:spcAft>
            </a:pPr>
            <a:r>
              <a:rPr lang="pt-BR" sz="1300" dirty="0">
                <a:solidFill>
                  <a:schemeClr val="bg1"/>
                </a:solidFill>
                <a:latin typeface="Calibri" panose="020F0502020204030204" pitchFamily="34" charset="0"/>
                <a:cs typeface="Times New Roman" panose="02020603050405020304" pitchFamily="18" charset="0"/>
              </a:rPr>
              <a:t>Parágrafo único. Não será decretada a nulidade, nem se repetirá o ato, se a parte a que favoreça lhe houver dado causa, ou quando não influir na solução do litígio.</a:t>
            </a:r>
          </a:p>
        </p:txBody>
      </p:sp>
      <p:pic>
        <p:nvPicPr>
          <p:cNvPr id="5" name="Imagem 4" descr="Homem com laptop no colo&#10;&#10;Descrição gerada automaticamente com confiança média">
            <a:extLst>
              <a:ext uri="{FF2B5EF4-FFF2-40B4-BE49-F238E27FC236}">
                <a16:creationId xmlns:a16="http://schemas.microsoft.com/office/drawing/2014/main" id="{F7C695F7-BD83-21E8-AB67-79CBC8062B77}"/>
              </a:ext>
            </a:extLst>
          </p:cNvPr>
          <p:cNvPicPr>
            <a:picLocks noChangeAspect="1"/>
          </p:cNvPicPr>
          <p:nvPr/>
        </p:nvPicPr>
        <p:blipFill rotWithShape="1">
          <a:blip r:embed="rId2">
            <a:extLst>
              <a:ext uri="{28A0092B-C50C-407E-A947-70E740481C1C}">
                <a14:useLocalDpi xmlns:a14="http://schemas.microsoft.com/office/drawing/2010/main" val="0"/>
              </a:ext>
            </a:extLst>
          </a:blip>
          <a:srcRect l="19877"/>
          <a:stretch/>
        </p:blipFill>
        <p:spPr>
          <a:xfrm>
            <a:off x="123245" y="4544703"/>
            <a:ext cx="2526129" cy="2060813"/>
          </a:xfrm>
          <a:prstGeom prst="ellipse">
            <a:avLst/>
          </a:prstGeom>
        </p:spPr>
      </p:pic>
    </p:spTree>
    <p:extLst>
      <p:ext uri="{BB962C8B-B14F-4D97-AF65-F5344CB8AC3E}">
        <p14:creationId xmlns:p14="http://schemas.microsoft.com/office/powerpoint/2010/main" val="3834846892"/>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FBE47CC2-A245-1CAD-3C15-C5CFBC43340F}"/>
              </a:ext>
            </a:extLst>
          </p:cNvPr>
          <p:cNvSpPr txBox="1"/>
          <p:nvPr/>
        </p:nvSpPr>
        <p:spPr>
          <a:xfrm>
            <a:off x="3542455" y="1236079"/>
            <a:ext cx="7520880" cy="436786"/>
          </a:xfrm>
          <a:prstGeom prst="rect">
            <a:avLst/>
          </a:prstGeom>
          <a:noFill/>
        </p:spPr>
        <p:txBody>
          <a:bodyPr wrap="square">
            <a:spAutoFit/>
          </a:bodyPr>
          <a:lstStyle/>
          <a:p>
            <a:pPr>
              <a:lnSpc>
                <a:spcPct val="107000"/>
              </a:lnSpc>
              <a:spcAft>
                <a:spcPts val="800"/>
              </a:spcAft>
            </a:pPr>
            <a:r>
              <a:rPr lang="pt-BR" sz="22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OFICIALIDADE NO PROCEDIMENTO: CONTROLE DE QUALIDADE </a:t>
            </a:r>
            <a:endParaRPr lang="pt-BR" sz="2200" dirty="0">
              <a:solidFill>
                <a:schemeClr val="accent4">
                  <a:lumMod val="60000"/>
                  <a:lumOff val="40000"/>
                </a:schemeClr>
              </a:solidFill>
              <a:latin typeface="Times New Roman" panose="02020603050405020304" pitchFamily="18" charset="0"/>
              <a:ea typeface="Times New Roman" panose="02020603050405020304" pitchFamily="18" charset="0"/>
            </a:endParaRPr>
          </a:p>
        </p:txBody>
      </p:sp>
      <p:sp>
        <p:nvSpPr>
          <p:cNvPr id="5" name="CaixaDeTexto 4">
            <a:extLst>
              <a:ext uri="{FF2B5EF4-FFF2-40B4-BE49-F238E27FC236}">
                <a16:creationId xmlns:a16="http://schemas.microsoft.com/office/drawing/2014/main" id="{5C82ECF9-6650-FD79-1DD0-87AF259C4BBD}"/>
              </a:ext>
            </a:extLst>
          </p:cNvPr>
          <p:cNvSpPr txBox="1"/>
          <p:nvPr/>
        </p:nvSpPr>
        <p:spPr>
          <a:xfrm>
            <a:off x="5854499" y="2669193"/>
            <a:ext cx="6097508" cy="2862322"/>
          </a:xfrm>
          <a:prstGeom prst="rect">
            <a:avLst/>
          </a:prstGeom>
          <a:noFill/>
        </p:spPr>
        <p:txBody>
          <a:bodyPr wrap="square">
            <a:spAutoFit/>
          </a:bodyPr>
          <a:lstStyle/>
          <a:p>
            <a:pPr algn="just"/>
            <a:r>
              <a:rPr lang="pt-BR" sz="1800" dirty="0">
                <a:solidFill>
                  <a:schemeClr val="bg1"/>
                </a:solidFill>
                <a:effectLst/>
                <a:latin typeface="Times New Roman" panose="02020603050405020304" pitchFamily="18" charset="0"/>
                <a:ea typeface="Arial" panose="020B0604020202020204" pitchFamily="34" charset="0"/>
              </a:rPr>
              <a:t>Ressaltando a relevância desse procedimento, as Portarias CAT 21/1999 e 115/2014 ainda destacam que o referido controle existe “</a:t>
            </a:r>
            <a:r>
              <a:rPr lang="pt-BR" sz="1800" i="1" dirty="0">
                <a:solidFill>
                  <a:schemeClr val="bg1"/>
                </a:solidFill>
                <a:effectLst/>
                <a:latin typeface="Times New Roman" panose="02020603050405020304" pitchFamily="18" charset="0"/>
                <a:ea typeface="Arial" panose="020B0604020202020204" pitchFamily="34" charset="0"/>
              </a:rPr>
              <a:t>tendo em vista os princípios </a:t>
            </a:r>
            <a:r>
              <a:rPr lang="pt-BR" sz="1800" i="1" dirty="0">
                <a:solidFill>
                  <a:schemeClr val="accent4">
                    <a:lumMod val="60000"/>
                    <a:lumOff val="40000"/>
                  </a:schemeClr>
                </a:solidFill>
                <a:effectLst/>
                <a:latin typeface="Times New Roman" panose="02020603050405020304" pitchFamily="18" charset="0"/>
                <a:ea typeface="Arial" panose="020B0604020202020204" pitchFamily="34" charset="0"/>
              </a:rPr>
              <a:t>da eficiência </a:t>
            </a:r>
            <a:r>
              <a:rPr lang="pt-BR" sz="1800" i="1" dirty="0">
                <a:solidFill>
                  <a:schemeClr val="bg1"/>
                </a:solidFill>
                <a:effectLst/>
                <a:latin typeface="Times New Roman" panose="02020603050405020304" pitchFamily="18" charset="0"/>
                <a:ea typeface="Arial" panose="020B0604020202020204" pitchFamily="34" charset="0"/>
              </a:rPr>
              <a:t>administrativa e </a:t>
            </a:r>
            <a:r>
              <a:rPr lang="pt-BR" sz="1800" i="1" dirty="0">
                <a:solidFill>
                  <a:schemeClr val="accent4">
                    <a:lumMod val="60000"/>
                    <a:lumOff val="40000"/>
                  </a:schemeClr>
                </a:solidFill>
                <a:effectLst/>
                <a:latin typeface="Times New Roman" panose="02020603050405020304" pitchFamily="18" charset="0"/>
                <a:ea typeface="Arial" panose="020B0604020202020204" pitchFamily="34" charset="0"/>
              </a:rPr>
              <a:t>da razoabilidade </a:t>
            </a:r>
            <a:r>
              <a:rPr lang="pt-BR" sz="1800" i="1" dirty="0">
                <a:solidFill>
                  <a:schemeClr val="bg1"/>
                </a:solidFill>
                <a:effectLst/>
                <a:latin typeface="Times New Roman" panose="02020603050405020304" pitchFamily="18" charset="0"/>
                <a:ea typeface="Arial" panose="020B0604020202020204" pitchFamily="34" charset="0"/>
              </a:rPr>
              <a:t>previstos no artigo 111 da Constituição do Estado de São Paulo e visando uniformizar e disciplinar o controle de qualidade dos serviços fiscais, </a:t>
            </a:r>
            <a:r>
              <a:rPr lang="pt-BR" sz="1800" i="1" dirty="0">
                <a:solidFill>
                  <a:schemeClr val="accent4">
                    <a:lumMod val="60000"/>
                    <a:lumOff val="40000"/>
                  </a:schemeClr>
                </a:solidFill>
                <a:effectLst/>
                <a:latin typeface="Times New Roman" panose="02020603050405020304" pitchFamily="18" charset="0"/>
                <a:ea typeface="Arial" panose="020B0604020202020204" pitchFamily="34" charset="0"/>
              </a:rPr>
              <a:t>saneando-os antes da lavratura</a:t>
            </a:r>
            <a:r>
              <a:rPr lang="pt-BR" sz="1800" i="1" dirty="0">
                <a:solidFill>
                  <a:schemeClr val="bg1"/>
                </a:solidFill>
                <a:effectLst/>
                <a:latin typeface="Times New Roman" panose="02020603050405020304" pitchFamily="18" charset="0"/>
                <a:ea typeface="Arial" panose="020B0604020202020204" pitchFamily="34" charset="0"/>
              </a:rPr>
              <a:t> de Auto de Infração e Imposição de Multa, de modo a salvaguardar os </a:t>
            </a:r>
            <a:r>
              <a:rPr lang="pt-BR" sz="1800" i="1" dirty="0">
                <a:solidFill>
                  <a:schemeClr val="accent4">
                    <a:lumMod val="60000"/>
                    <a:lumOff val="40000"/>
                  </a:schemeClr>
                </a:solidFill>
                <a:effectLst/>
                <a:latin typeface="Times New Roman" panose="02020603050405020304" pitchFamily="18" charset="0"/>
                <a:ea typeface="Arial" panose="020B0604020202020204" pitchFamily="34" charset="0"/>
              </a:rPr>
              <a:t>interesses da Fazenda Pública do Estado assim como do contribuinte</a:t>
            </a:r>
            <a:r>
              <a:rPr lang="pt-BR" sz="1800" dirty="0">
                <a:solidFill>
                  <a:schemeClr val="bg1"/>
                </a:solidFill>
                <a:effectLst/>
                <a:latin typeface="Times New Roman" panose="02020603050405020304" pitchFamily="18" charset="0"/>
                <a:ea typeface="Arial" panose="020B0604020202020204" pitchFamily="34" charset="0"/>
              </a:rPr>
              <a:t>”. (</a:t>
            </a:r>
            <a:r>
              <a:rPr lang="pt-BR" sz="1800" u="sng" dirty="0">
                <a:solidFill>
                  <a:schemeClr val="bg1"/>
                </a:solidFill>
                <a:effectLst/>
                <a:latin typeface="Times New Roman" panose="02020603050405020304" pitchFamily="18" charset="0"/>
                <a:ea typeface="Arial" panose="020B0604020202020204" pitchFamily="34" charset="0"/>
              </a:rPr>
              <a:t>independentemente de pedido – acionamento – da parte interessada (contribuinte)</a:t>
            </a:r>
            <a:r>
              <a:rPr lang="pt-BR" sz="1800" dirty="0">
                <a:solidFill>
                  <a:schemeClr val="bg1"/>
                </a:solidFill>
                <a:effectLst/>
                <a:latin typeface="Times New Roman" panose="02020603050405020304" pitchFamily="18" charset="0"/>
                <a:ea typeface="Arial" panose="020B0604020202020204" pitchFamily="34" charset="0"/>
              </a:rPr>
              <a:t>.</a:t>
            </a:r>
            <a:endParaRPr lang="pt-BR" sz="1800" dirty="0">
              <a:solidFill>
                <a:schemeClr val="bg1"/>
              </a:solidFill>
              <a:effectLst/>
              <a:latin typeface="Arial" panose="020B0604020202020204" pitchFamily="34" charset="0"/>
              <a:ea typeface="Arial" panose="020B0604020202020204" pitchFamily="34" charset="0"/>
            </a:endParaRPr>
          </a:p>
        </p:txBody>
      </p:sp>
      <p:sp>
        <p:nvSpPr>
          <p:cNvPr id="2" name="Elipse 1">
            <a:extLst>
              <a:ext uri="{FF2B5EF4-FFF2-40B4-BE49-F238E27FC236}">
                <a16:creationId xmlns:a16="http://schemas.microsoft.com/office/drawing/2014/main" id="{CA452377-8381-8B2F-2ACA-3383F035BE2A}"/>
              </a:ext>
            </a:extLst>
          </p:cNvPr>
          <p:cNvSpPr/>
          <p:nvPr/>
        </p:nvSpPr>
        <p:spPr>
          <a:xfrm>
            <a:off x="142203" y="4416572"/>
            <a:ext cx="2537706" cy="2229887"/>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accent4">
                  <a:lumMod val="60000"/>
                  <a:lumOff val="40000"/>
                </a:schemeClr>
              </a:solidFill>
              <a:latin typeface="Times New Roman" panose="02020603050405020304" pitchFamily="18" charset="0"/>
              <a:ea typeface="Calibri" panose="020F0502020204030204" pitchFamily="34" charset="0"/>
            </a:endParaRPr>
          </a:p>
          <a:p>
            <a:pPr algn="ctr"/>
            <a:endParaRPr lang="pt-BR" dirty="0">
              <a:solidFill>
                <a:schemeClr val="accent4">
                  <a:lumMod val="60000"/>
                  <a:lumOff val="40000"/>
                </a:schemeClr>
              </a:solidFill>
              <a:latin typeface="Times New Roman" panose="02020603050405020304" pitchFamily="18" charset="0"/>
              <a:ea typeface="Calibri" panose="020F0502020204030204" pitchFamily="34" charset="0"/>
            </a:endParaRPr>
          </a:p>
          <a:p>
            <a:pPr algn="ctr"/>
            <a:endParaRPr lang="pt-BR" dirty="0">
              <a:solidFill>
                <a:schemeClr val="accent4">
                  <a:lumMod val="60000"/>
                  <a:lumOff val="40000"/>
                </a:schemeClr>
              </a:solidFill>
              <a:latin typeface="Times New Roman" panose="02020603050405020304" pitchFamily="18" charset="0"/>
              <a:ea typeface="Calibri" panose="020F0502020204030204" pitchFamily="34" charset="0"/>
            </a:endParaRPr>
          </a:p>
          <a:p>
            <a:pPr algn="ctr"/>
            <a:r>
              <a:rPr lang="pt-BR" sz="1600" b="1" dirty="0">
                <a:solidFill>
                  <a:schemeClr val="accent4">
                    <a:lumMod val="60000"/>
                    <a:lumOff val="40000"/>
                  </a:schemeClr>
                </a:solidFill>
                <a:latin typeface="Times New Roman" panose="02020603050405020304" pitchFamily="18" charset="0"/>
                <a:ea typeface="Calibri" panose="020F0502020204030204" pitchFamily="34" charset="0"/>
              </a:rPr>
              <a:t>Portaria CAT nº 21/1999 </a:t>
            </a:r>
          </a:p>
          <a:p>
            <a:pPr algn="ctr"/>
            <a:endParaRPr lang="pt-BR" sz="1600" b="1" dirty="0">
              <a:solidFill>
                <a:schemeClr val="accent4">
                  <a:lumMod val="60000"/>
                  <a:lumOff val="40000"/>
                </a:schemeClr>
              </a:solidFill>
              <a:latin typeface="Times New Roman" panose="02020603050405020304" pitchFamily="18" charset="0"/>
            </a:endParaRPr>
          </a:p>
          <a:p>
            <a:pPr algn="ctr"/>
            <a:r>
              <a:rPr lang="pt-BR" sz="1600" b="1" dirty="0">
                <a:solidFill>
                  <a:schemeClr val="accent4">
                    <a:lumMod val="60000"/>
                    <a:lumOff val="40000"/>
                  </a:schemeClr>
                </a:solidFill>
                <a:latin typeface="Times New Roman" panose="02020603050405020304" pitchFamily="18" charset="0"/>
                <a:ea typeface="Calibri" panose="020F0502020204030204" pitchFamily="34" charset="0"/>
              </a:rPr>
              <a:t>Portaria CAT nº 115/2014</a:t>
            </a:r>
            <a:endParaRPr lang="pt-BR" sz="1600" b="1" dirty="0">
              <a:solidFill>
                <a:schemeClr val="accent4">
                  <a:lumMod val="60000"/>
                  <a:lumOff val="40000"/>
                </a:schemeClr>
              </a:solidFill>
            </a:endParaRPr>
          </a:p>
          <a:p>
            <a:pPr algn="ctr"/>
            <a:endParaRPr lang="pt-BR" dirty="0">
              <a:solidFill>
                <a:schemeClr val="accent4">
                  <a:lumMod val="60000"/>
                  <a:lumOff val="40000"/>
                </a:schemeClr>
              </a:solidFill>
            </a:endParaRPr>
          </a:p>
          <a:p>
            <a:pPr algn="ctr"/>
            <a:endParaRPr lang="pt-BR" dirty="0"/>
          </a:p>
        </p:txBody>
      </p:sp>
    </p:spTree>
    <p:extLst>
      <p:ext uri="{BB962C8B-B14F-4D97-AF65-F5344CB8AC3E}">
        <p14:creationId xmlns:p14="http://schemas.microsoft.com/office/powerpoint/2010/main" val="2521321571"/>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5C431802-61F3-4A58-8F7F-6D3DEE2C64D4}"/>
              </a:ext>
            </a:extLst>
          </p:cNvPr>
          <p:cNvSpPr txBox="1"/>
          <p:nvPr/>
        </p:nvSpPr>
        <p:spPr>
          <a:xfrm>
            <a:off x="516048" y="5270059"/>
            <a:ext cx="1575302" cy="831971"/>
          </a:xfrm>
          <a:prstGeom prst="rect">
            <a:avLst/>
          </a:prstGeom>
        </p:spPr>
        <p:txBody>
          <a:bodyPr>
            <a:noAutofit/>
          </a:bodyPr>
          <a:lstStyle/>
          <a:p>
            <a:pPr algn="ctr">
              <a:spcBef>
                <a:spcPct val="0"/>
              </a:spcBef>
              <a:spcAft>
                <a:spcPts val="600"/>
              </a:spcAft>
            </a:pPr>
            <a:r>
              <a:rPr lang="pt-BR" sz="3800" b="1" dirty="0">
                <a:solidFill>
                  <a:schemeClr val="accent4">
                    <a:lumMod val="60000"/>
                    <a:lumOff val="40000"/>
                  </a:schemeClr>
                </a:solidFill>
                <a:effectLst>
                  <a:outerShdw blurRad="38100" dist="38100" dir="2700000" algn="tl">
                    <a:srgbClr val="000000">
                      <a:alpha val="43137"/>
                    </a:srgbClr>
                  </a:outerShdw>
                </a:effectLst>
                <a:latin typeface="+mj-lt"/>
                <a:ea typeface="+mj-ea"/>
                <a:cs typeface="+mj-cs"/>
              </a:rPr>
              <a:t>CPC</a:t>
            </a:r>
          </a:p>
        </p:txBody>
      </p:sp>
      <p:sp>
        <p:nvSpPr>
          <p:cNvPr id="2" name="CaixaDeTexto 1">
            <a:extLst>
              <a:ext uri="{FF2B5EF4-FFF2-40B4-BE49-F238E27FC236}">
                <a16:creationId xmlns:a16="http://schemas.microsoft.com/office/drawing/2014/main" id="{F934D873-7ECD-48D6-B7F9-3DC911903113}"/>
              </a:ext>
            </a:extLst>
          </p:cNvPr>
          <p:cNvSpPr txBox="1"/>
          <p:nvPr/>
        </p:nvSpPr>
        <p:spPr>
          <a:xfrm>
            <a:off x="6032832" y="4424160"/>
            <a:ext cx="5993189" cy="2523768"/>
          </a:xfrm>
          <a:prstGeom prst="rect">
            <a:avLst/>
          </a:prstGeom>
          <a:noFill/>
        </p:spPr>
        <p:txBody>
          <a:bodyPr wrap="square" rtlCol="0">
            <a:spAutoFit/>
          </a:bodyPr>
          <a:lstStyle/>
          <a:p>
            <a:pPr algn="just"/>
            <a:r>
              <a:rPr lang="pt-BR" sz="1400" dirty="0">
                <a:solidFill>
                  <a:srgbClr val="000000"/>
                </a:solidFill>
                <a:latin typeface="Arial" panose="020B0604020202020204" pitchFamily="34" charset="0"/>
              </a:rPr>
              <a:t> </a:t>
            </a:r>
            <a:endParaRPr lang="pt-BR" sz="1400" dirty="0">
              <a:solidFill>
                <a:schemeClr val="bg1"/>
              </a:solidFill>
              <a:latin typeface="Arial" panose="020B0604020202020204" pitchFamily="34" charset="0"/>
            </a:endParaRPr>
          </a:p>
          <a:p>
            <a:pPr algn="just"/>
            <a:r>
              <a:rPr lang="pt-BR" sz="1400" dirty="0">
                <a:solidFill>
                  <a:schemeClr val="bg1"/>
                </a:solidFill>
                <a:latin typeface="Times" panose="02020603050405020304" pitchFamily="18" charset="0"/>
                <a:cs typeface="Times New Roman" panose="02020603050405020304" pitchFamily="18" charset="0"/>
              </a:rPr>
              <a:t>Art. 487. Haverá resolução de mérito quando o juiz:</a:t>
            </a:r>
          </a:p>
          <a:p>
            <a:pPr algn="just"/>
            <a:endParaRPr lang="pt-BR" sz="1400" dirty="0">
              <a:solidFill>
                <a:schemeClr val="bg1"/>
              </a:solidFill>
              <a:latin typeface="Times" panose="02020603050405020304" pitchFamily="18" charset="0"/>
              <a:cs typeface="Times New Roman" panose="02020603050405020304" pitchFamily="18" charset="0"/>
            </a:endParaRPr>
          </a:p>
          <a:p>
            <a:pPr algn="just"/>
            <a:r>
              <a:rPr lang="pt-BR" sz="1400" dirty="0">
                <a:solidFill>
                  <a:schemeClr val="bg1"/>
                </a:solidFill>
                <a:latin typeface="Times" panose="02020603050405020304" pitchFamily="18" charset="0"/>
                <a:cs typeface="Times New Roman" panose="02020603050405020304" pitchFamily="18" charset="0"/>
              </a:rPr>
              <a:t>II - decidir, de ofício ou a requerimento, sobre a ocorrência </a:t>
            </a:r>
            <a:r>
              <a:rPr lang="pt-BR" sz="1400" dirty="0">
                <a:solidFill>
                  <a:schemeClr val="accent4">
                    <a:lumMod val="60000"/>
                    <a:lumOff val="40000"/>
                  </a:schemeClr>
                </a:solidFill>
                <a:latin typeface="Times" panose="02020603050405020304" pitchFamily="18" charset="0"/>
                <a:cs typeface="Times New Roman" panose="02020603050405020304" pitchFamily="18" charset="0"/>
              </a:rPr>
              <a:t>de decadência </a:t>
            </a:r>
            <a:r>
              <a:rPr lang="pt-BR" sz="1400" dirty="0">
                <a:solidFill>
                  <a:schemeClr val="bg1"/>
                </a:solidFill>
                <a:latin typeface="Times" panose="02020603050405020304" pitchFamily="18" charset="0"/>
                <a:cs typeface="Times New Roman" panose="02020603050405020304" pitchFamily="18" charset="0"/>
              </a:rPr>
              <a:t>ou prescrição;</a:t>
            </a:r>
          </a:p>
          <a:p>
            <a:pPr algn="just"/>
            <a:endParaRPr lang="pt-BR" sz="1400" dirty="0">
              <a:solidFill>
                <a:schemeClr val="bg1"/>
              </a:solidFill>
              <a:latin typeface="Times" panose="02020603050405020304" pitchFamily="18" charset="0"/>
              <a:cs typeface="Times New Roman" panose="02020603050405020304" pitchFamily="18" charset="0"/>
            </a:endParaRPr>
          </a:p>
          <a:p>
            <a:pPr algn="just"/>
            <a:r>
              <a:rPr lang="pt-BR" sz="1400" dirty="0">
                <a:solidFill>
                  <a:schemeClr val="bg1"/>
                </a:solidFill>
                <a:latin typeface="Times" panose="02020603050405020304" pitchFamily="18" charset="0"/>
                <a:cs typeface="Times New Roman" panose="02020603050405020304" pitchFamily="18" charset="0"/>
              </a:rPr>
              <a:t>Art. 494. Publicada a sentença, o juiz só poderá alterá-la:</a:t>
            </a:r>
          </a:p>
          <a:p>
            <a:pPr algn="just"/>
            <a:r>
              <a:rPr lang="pt-BR" sz="1400" dirty="0">
                <a:solidFill>
                  <a:schemeClr val="bg1"/>
                </a:solidFill>
                <a:latin typeface="Times" panose="02020603050405020304" pitchFamily="18" charset="0"/>
                <a:cs typeface="Times New Roman" panose="02020603050405020304" pitchFamily="18" charset="0"/>
              </a:rPr>
              <a:t>I - para </a:t>
            </a:r>
            <a:r>
              <a:rPr lang="pt-BR" sz="1400" dirty="0" err="1">
                <a:solidFill>
                  <a:schemeClr val="bg1"/>
                </a:solidFill>
                <a:latin typeface="Times" panose="02020603050405020304" pitchFamily="18" charset="0"/>
                <a:cs typeface="Times New Roman" panose="02020603050405020304" pitchFamily="18" charset="0"/>
              </a:rPr>
              <a:t>corrigir-lhe</a:t>
            </a:r>
            <a:r>
              <a:rPr lang="pt-BR" sz="1400" dirty="0">
                <a:solidFill>
                  <a:schemeClr val="bg1"/>
                </a:solidFill>
                <a:latin typeface="Times" panose="02020603050405020304" pitchFamily="18" charset="0"/>
                <a:cs typeface="Times New Roman" panose="02020603050405020304" pitchFamily="18" charset="0"/>
              </a:rPr>
              <a:t>, de ofício ou a requerimento da parte, inexatidões materiais ou erros de cálculo;</a:t>
            </a:r>
          </a:p>
          <a:p>
            <a:pPr algn="just"/>
            <a:endParaRPr lang="pt-BR" sz="1400" dirty="0">
              <a:solidFill>
                <a:schemeClr val="bg1"/>
              </a:solidFill>
              <a:latin typeface="Times" panose="02020603050405020304" pitchFamily="18" charset="0"/>
              <a:cs typeface="Times New Roman" panose="02020603050405020304" pitchFamily="18" charset="0"/>
            </a:endParaRPr>
          </a:p>
          <a:p>
            <a:endParaRPr lang="pt-BR" dirty="0"/>
          </a:p>
        </p:txBody>
      </p:sp>
      <p:sp>
        <p:nvSpPr>
          <p:cNvPr id="4" name="CaixaDeTexto 3">
            <a:extLst>
              <a:ext uri="{FF2B5EF4-FFF2-40B4-BE49-F238E27FC236}">
                <a16:creationId xmlns:a16="http://schemas.microsoft.com/office/drawing/2014/main" id="{97757606-7299-3731-F839-0110EB9487F9}"/>
              </a:ext>
            </a:extLst>
          </p:cNvPr>
          <p:cNvSpPr txBox="1"/>
          <p:nvPr/>
        </p:nvSpPr>
        <p:spPr>
          <a:xfrm>
            <a:off x="6035850" y="971977"/>
            <a:ext cx="7152038" cy="3539430"/>
          </a:xfrm>
          <a:prstGeom prst="rect">
            <a:avLst/>
          </a:prstGeom>
          <a:noFill/>
        </p:spPr>
        <p:txBody>
          <a:bodyPr wrap="square">
            <a:spAutoFit/>
          </a:bodyPr>
          <a:lstStyle/>
          <a:p>
            <a:pPr algn="just"/>
            <a:r>
              <a:rPr lang="pt-BR" sz="1400" dirty="0">
                <a:solidFill>
                  <a:schemeClr val="bg1"/>
                </a:solidFill>
                <a:latin typeface="Times" panose="02020603050405020304" pitchFamily="18" charset="0"/>
                <a:cs typeface="Times New Roman" panose="02020603050405020304" pitchFamily="18" charset="0"/>
              </a:rPr>
              <a:t>Art. 337. Incumbe ao réu, antes de discutir o mérito, alegar:</a:t>
            </a:r>
          </a:p>
          <a:p>
            <a:pPr algn="just"/>
            <a:r>
              <a:rPr lang="pt-BR" sz="1400" dirty="0">
                <a:solidFill>
                  <a:schemeClr val="bg1"/>
                </a:solidFill>
                <a:latin typeface="Times" panose="02020603050405020304" pitchFamily="18" charset="0"/>
                <a:cs typeface="Times New Roman" panose="02020603050405020304" pitchFamily="18" charset="0"/>
              </a:rPr>
              <a:t>I - inexistência ou nulidade da citação;</a:t>
            </a:r>
          </a:p>
          <a:p>
            <a:pPr algn="just"/>
            <a:r>
              <a:rPr lang="pt-BR" sz="1400" dirty="0">
                <a:solidFill>
                  <a:schemeClr val="bg1"/>
                </a:solidFill>
                <a:latin typeface="Times" panose="02020603050405020304" pitchFamily="18" charset="0"/>
                <a:cs typeface="Times New Roman" panose="02020603050405020304" pitchFamily="18" charset="0"/>
              </a:rPr>
              <a:t>II - incompetência absoluta e relativa;</a:t>
            </a:r>
          </a:p>
          <a:p>
            <a:pPr algn="just"/>
            <a:r>
              <a:rPr lang="pt-BR" sz="1400" dirty="0">
                <a:solidFill>
                  <a:schemeClr val="bg1"/>
                </a:solidFill>
                <a:latin typeface="Times" panose="02020603050405020304" pitchFamily="18" charset="0"/>
                <a:cs typeface="Times New Roman" panose="02020603050405020304" pitchFamily="18" charset="0"/>
              </a:rPr>
              <a:t>III - incorreção do valor da causa;</a:t>
            </a:r>
          </a:p>
          <a:p>
            <a:pPr algn="just"/>
            <a:r>
              <a:rPr lang="pt-BR" sz="1400" dirty="0">
                <a:solidFill>
                  <a:schemeClr val="bg1"/>
                </a:solidFill>
                <a:latin typeface="Times" panose="02020603050405020304" pitchFamily="18" charset="0"/>
                <a:cs typeface="Times New Roman" panose="02020603050405020304" pitchFamily="18" charset="0"/>
              </a:rPr>
              <a:t>IV - inépcia da petição inicial;</a:t>
            </a:r>
          </a:p>
          <a:p>
            <a:pPr algn="just"/>
            <a:r>
              <a:rPr lang="pt-BR" sz="1400" dirty="0">
                <a:solidFill>
                  <a:schemeClr val="bg1"/>
                </a:solidFill>
                <a:latin typeface="Times" panose="02020603050405020304" pitchFamily="18" charset="0"/>
                <a:cs typeface="Times New Roman" panose="02020603050405020304" pitchFamily="18" charset="0"/>
              </a:rPr>
              <a:t>V - perempção;</a:t>
            </a:r>
          </a:p>
          <a:p>
            <a:pPr algn="just"/>
            <a:r>
              <a:rPr lang="pt-BR" sz="1400" dirty="0">
                <a:solidFill>
                  <a:schemeClr val="bg1"/>
                </a:solidFill>
                <a:latin typeface="Times" panose="02020603050405020304" pitchFamily="18" charset="0"/>
                <a:cs typeface="Times New Roman" panose="02020603050405020304" pitchFamily="18" charset="0"/>
              </a:rPr>
              <a:t>VI - litispendência;</a:t>
            </a:r>
          </a:p>
          <a:p>
            <a:pPr algn="just"/>
            <a:r>
              <a:rPr lang="pt-BR" sz="1400" dirty="0">
                <a:solidFill>
                  <a:schemeClr val="bg1"/>
                </a:solidFill>
                <a:latin typeface="Times" panose="02020603050405020304" pitchFamily="18" charset="0"/>
                <a:cs typeface="Times New Roman" panose="02020603050405020304" pitchFamily="18" charset="0"/>
              </a:rPr>
              <a:t>VII - coisa julgada;</a:t>
            </a:r>
          </a:p>
          <a:p>
            <a:pPr algn="just"/>
            <a:r>
              <a:rPr lang="pt-BR" sz="1400" dirty="0">
                <a:solidFill>
                  <a:schemeClr val="bg1"/>
                </a:solidFill>
                <a:latin typeface="Times" panose="02020603050405020304" pitchFamily="18" charset="0"/>
                <a:cs typeface="Times New Roman" panose="02020603050405020304" pitchFamily="18" charset="0"/>
              </a:rPr>
              <a:t>VIII - conexão;</a:t>
            </a:r>
          </a:p>
          <a:p>
            <a:pPr algn="just"/>
            <a:r>
              <a:rPr lang="pt-BR" sz="1400" dirty="0">
                <a:solidFill>
                  <a:schemeClr val="bg1"/>
                </a:solidFill>
                <a:latin typeface="Times" panose="02020603050405020304" pitchFamily="18" charset="0"/>
                <a:cs typeface="Times New Roman" panose="02020603050405020304" pitchFamily="18" charset="0"/>
              </a:rPr>
              <a:t>IX - incapacidade da parte, defeito de representação ou falta de autorização;</a:t>
            </a:r>
          </a:p>
          <a:p>
            <a:pPr algn="just"/>
            <a:r>
              <a:rPr lang="pt-BR" sz="1400" dirty="0">
                <a:solidFill>
                  <a:srgbClr val="FF0000"/>
                </a:solidFill>
                <a:latin typeface="Times" panose="02020603050405020304" pitchFamily="18" charset="0"/>
                <a:cs typeface="Times New Roman" panose="02020603050405020304" pitchFamily="18" charset="0"/>
              </a:rPr>
              <a:t>X - convenção de arbitragem;</a:t>
            </a:r>
          </a:p>
          <a:p>
            <a:pPr algn="just"/>
            <a:r>
              <a:rPr lang="pt-BR" sz="1400" dirty="0">
                <a:solidFill>
                  <a:schemeClr val="bg1"/>
                </a:solidFill>
                <a:latin typeface="Times" panose="02020603050405020304" pitchFamily="18" charset="0"/>
                <a:cs typeface="Times New Roman" panose="02020603050405020304" pitchFamily="18" charset="0"/>
              </a:rPr>
              <a:t>XI - ausência de legitimidade ou de interesse processual;</a:t>
            </a:r>
          </a:p>
          <a:p>
            <a:pPr algn="just"/>
            <a:r>
              <a:rPr lang="pt-BR" sz="1400" dirty="0">
                <a:solidFill>
                  <a:schemeClr val="bg1"/>
                </a:solidFill>
                <a:latin typeface="Times" panose="02020603050405020304" pitchFamily="18" charset="0"/>
                <a:cs typeface="Times New Roman" panose="02020603050405020304" pitchFamily="18" charset="0"/>
              </a:rPr>
              <a:t>XII - falta de caução ou de outra prestação que a lei exige como preliminar;</a:t>
            </a:r>
          </a:p>
          <a:p>
            <a:pPr algn="just"/>
            <a:r>
              <a:rPr lang="pt-BR" sz="1400" dirty="0">
                <a:solidFill>
                  <a:schemeClr val="bg1"/>
                </a:solidFill>
                <a:latin typeface="Times" panose="02020603050405020304" pitchFamily="18" charset="0"/>
                <a:cs typeface="Times New Roman" panose="02020603050405020304" pitchFamily="18" charset="0"/>
              </a:rPr>
              <a:t>XIII - indevida concessão do benefício de gratuidade de justiça.</a:t>
            </a:r>
          </a:p>
          <a:p>
            <a:pPr algn="just"/>
            <a:r>
              <a:rPr lang="pt-BR" sz="1400" dirty="0">
                <a:solidFill>
                  <a:schemeClr val="bg1"/>
                </a:solidFill>
                <a:latin typeface="Times" panose="02020603050405020304" pitchFamily="18" charset="0"/>
                <a:cs typeface="Times New Roman" panose="02020603050405020304" pitchFamily="18" charset="0"/>
              </a:rPr>
              <a:t>§ 5º Excetuadas a convenção de arbitragem e a incompetência relativa, </a:t>
            </a:r>
          </a:p>
          <a:p>
            <a:pPr algn="just"/>
            <a:r>
              <a:rPr lang="pt-BR" sz="1400" dirty="0">
                <a:solidFill>
                  <a:schemeClr val="accent4">
                    <a:lumMod val="60000"/>
                    <a:lumOff val="40000"/>
                  </a:schemeClr>
                </a:solidFill>
                <a:latin typeface="Times" panose="02020603050405020304" pitchFamily="18" charset="0"/>
                <a:cs typeface="Times New Roman" panose="02020603050405020304" pitchFamily="18" charset="0"/>
              </a:rPr>
              <a:t>o juiz conhecerá de ofício das matérias enumeradas neste artigo.</a:t>
            </a:r>
          </a:p>
        </p:txBody>
      </p:sp>
    </p:spTree>
    <p:extLst>
      <p:ext uri="{BB962C8B-B14F-4D97-AF65-F5344CB8AC3E}">
        <p14:creationId xmlns:p14="http://schemas.microsoft.com/office/powerpoint/2010/main" val="3342937904"/>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5C431802-61F3-4A58-8F7F-6D3DEE2C64D4}"/>
              </a:ext>
            </a:extLst>
          </p:cNvPr>
          <p:cNvSpPr txBox="1"/>
          <p:nvPr/>
        </p:nvSpPr>
        <p:spPr>
          <a:xfrm>
            <a:off x="226336" y="5084817"/>
            <a:ext cx="2198825" cy="1269357"/>
          </a:xfrm>
          <a:prstGeom prst="rect">
            <a:avLst/>
          </a:prstGeom>
        </p:spPr>
        <p:txBody>
          <a:bodyPr>
            <a:noAutofit/>
          </a:bodyPr>
          <a:lstStyle/>
          <a:p>
            <a:pPr algn="ctr">
              <a:spcBef>
                <a:spcPct val="0"/>
              </a:spcBef>
              <a:spcAft>
                <a:spcPts val="600"/>
              </a:spcAft>
            </a:pPr>
            <a:r>
              <a:rPr lang="pt-BR" sz="3400" dirty="0">
                <a:solidFill>
                  <a:schemeClr val="accent4">
                    <a:lumMod val="60000"/>
                    <a:lumOff val="40000"/>
                  </a:schemeClr>
                </a:solidFill>
                <a:effectLst>
                  <a:outerShdw blurRad="38100" dist="38100" dir="2700000" algn="tl">
                    <a:srgbClr val="000000">
                      <a:alpha val="43137"/>
                    </a:srgbClr>
                  </a:outerShdw>
                </a:effectLst>
                <a:latin typeface="+mj-lt"/>
                <a:ea typeface="+mj-ea"/>
                <a:cs typeface="+mj-cs"/>
              </a:rPr>
              <a:t>Súmula 10 – TIT/SP</a:t>
            </a:r>
          </a:p>
        </p:txBody>
      </p:sp>
      <p:pic>
        <p:nvPicPr>
          <p:cNvPr id="3" name="Imagem 2">
            <a:extLst>
              <a:ext uri="{FF2B5EF4-FFF2-40B4-BE49-F238E27FC236}">
                <a16:creationId xmlns:a16="http://schemas.microsoft.com/office/drawing/2014/main" id="{1E863DF4-08B3-3659-8589-C9C000880176}"/>
              </a:ext>
            </a:extLst>
          </p:cNvPr>
          <p:cNvPicPr>
            <a:picLocks noChangeAspect="1"/>
          </p:cNvPicPr>
          <p:nvPr/>
        </p:nvPicPr>
        <p:blipFill rotWithShape="1">
          <a:blip r:embed="rId2"/>
          <a:srcRect l="8720" t="12201" r="827" b="8602"/>
          <a:stretch/>
        </p:blipFill>
        <p:spPr>
          <a:xfrm>
            <a:off x="4988461" y="1023046"/>
            <a:ext cx="7061699" cy="1493819"/>
          </a:xfrm>
          <a:prstGeom prst="roundRect">
            <a:avLst/>
          </a:prstGeom>
        </p:spPr>
      </p:pic>
      <p:sp>
        <p:nvSpPr>
          <p:cNvPr id="4" name="CaixaDeTexto 3">
            <a:extLst>
              <a:ext uri="{FF2B5EF4-FFF2-40B4-BE49-F238E27FC236}">
                <a16:creationId xmlns:a16="http://schemas.microsoft.com/office/drawing/2014/main" id="{B33FEBDB-3495-2070-9973-78AE928C97DC}"/>
              </a:ext>
            </a:extLst>
          </p:cNvPr>
          <p:cNvSpPr txBox="1"/>
          <p:nvPr/>
        </p:nvSpPr>
        <p:spPr>
          <a:xfrm>
            <a:off x="5517331" y="3835470"/>
            <a:ext cx="6003957" cy="2475737"/>
          </a:xfrm>
          <a:prstGeom prst="rect">
            <a:avLst/>
          </a:prstGeom>
        </p:spPr>
        <p:txBody>
          <a:bodyPr>
            <a:noAutofit/>
          </a:bodyPr>
          <a:lstStyle/>
          <a:p>
            <a:pPr algn="ctr">
              <a:spcBef>
                <a:spcPct val="0"/>
              </a:spcBef>
              <a:spcAft>
                <a:spcPts val="600"/>
              </a:spcAft>
            </a:pPr>
            <a:r>
              <a:rPr lang="pt-BR" sz="3400" dirty="0">
                <a:solidFill>
                  <a:schemeClr val="accent4">
                    <a:lumMod val="60000"/>
                    <a:lumOff val="40000"/>
                  </a:schemeClr>
                </a:solidFill>
                <a:effectLst>
                  <a:outerShdw blurRad="38100" dist="38100" dir="2700000" algn="tl">
                    <a:srgbClr val="000000">
                      <a:alpha val="43137"/>
                    </a:srgbClr>
                  </a:outerShdw>
                </a:effectLst>
                <a:latin typeface="+mj-lt"/>
                <a:ea typeface="+mj-ea"/>
                <a:cs typeface="+mj-cs"/>
              </a:rPr>
              <a:t>É preciso pedido para realizar aplicação de súmula? </a:t>
            </a:r>
          </a:p>
        </p:txBody>
      </p:sp>
    </p:spTree>
    <p:extLst>
      <p:ext uri="{BB962C8B-B14F-4D97-AF65-F5344CB8AC3E}">
        <p14:creationId xmlns:p14="http://schemas.microsoft.com/office/powerpoint/2010/main" val="3342808450"/>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7487B847-4662-77AC-E0A8-28E3ED5665CA}"/>
              </a:ext>
            </a:extLst>
          </p:cNvPr>
          <p:cNvSpPr txBox="1"/>
          <p:nvPr/>
        </p:nvSpPr>
        <p:spPr>
          <a:xfrm>
            <a:off x="5868154" y="3094022"/>
            <a:ext cx="6097508" cy="3323987"/>
          </a:xfrm>
          <a:prstGeom prst="rect">
            <a:avLst/>
          </a:prstGeom>
          <a:noFill/>
        </p:spPr>
        <p:txBody>
          <a:bodyPr wrap="square">
            <a:spAutoFit/>
          </a:bodyPr>
          <a:lstStyle/>
          <a:p>
            <a:pPr algn="just"/>
            <a:r>
              <a:rPr lang="pt-BR" sz="1400" dirty="0">
                <a:solidFill>
                  <a:schemeClr val="bg1"/>
                </a:solidFill>
              </a:rPr>
              <a:t>Nesse sentido, a aplicação do referido entendimento reflete a efetivação da eficiência perquirida que deve nortear a atividade administrativa, inclusive a julgadora como é o presente caso. Além do mais proporciona o alcance do aspecto de utilidade que é inerente a todo processo (...) Portanto, verificando: a) a substituição  do enunciado legislativo anterior; b) o seu substrato jurídico em forma de entendimento sumular; c) a verificação de vigência e validade da nova redação; d) pela situação jurídica dos juros afetar inclusive os itens II e III referenciados na decisão da Câmara Superior e por fim, </a:t>
            </a:r>
            <a:r>
              <a:rPr lang="pt-BR" sz="1400" dirty="0">
                <a:solidFill>
                  <a:schemeClr val="accent4">
                    <a:lumMod val="60000"/>
                    <a:lumOff val="40000"/>
                  </a:schemeClr>
                </a:solidFill>
              </a:rPr>
              <a:t>e) por se tratar de matéria afeta a classe de ordem pública </a:t>
            </a:r>
            <a:r>
              <a:rPr lang="pt-BR" sz="1400" b="1" dirty="0">
                <a:solidFill>
                  <a:schemeClr val="accent4">
                    <a:lumMod val="60000"/>
                    <a:lumOff val="40000"/>
                  </a:schemeClr>
                </a:solidFill>
              </a:rPr>
              <a:t>sendo o dever de aplicação de ofício</a:t>
            </a:r>
            <a:r>
              <a:rPr lang="pt-BR" sz="1400" dirty="0">
                <a:solidFill>
                  <a:schemeClr val="accent4">
                    <a:lumMod val="60000"/>
                    <a:lumOff val="40000"/>
                  </a:schemeClr>
                </a:solidFill>
              </a:rPr>
              <a:t>, especialmente pelo caráter de utilidade processual, entendo pelo seu conhecimento para, no mérito, dar-lhes parcial provimento, expurgando da taxa de juros aplicada o montante superior à sua atualização pela Taxa Selic</a:t>
            </a:r>
            <a:r>
              <a:rPr lang="pt-BR" sz="1400" dirty="0">
                <a:solidFill>
                  <a:schemeClr val="bg1"/>
                </a:solidFill>
              </a:rPr>
              <a:t>.(AIIM 4.115.769. 5ª Câmara Julgadora. Tribunal de Impostos e Taxas do Estado de São Paulo. Relator Galderise Fernandes Teles. </a:t>
            </a:r>
            <a:r>
              <a:rPr lang="pt-BR" sz="1400" b="1" dirty="0">
                <a:solidFill>
                  <a:schemeClr val="accent4">
                    <a:lumMod val="60000"/>
                    <a:lumOff val="40000"/>
                  </a:schemeClr>
                </a:solidFill>
              </a:rPr>
              <a:t>20.06.2022</a:t>
            </a:r>
            <a:r>
              <a:rPr lang="pt-BR" sz="1400" dirty="0">
                <a:solidFill>
                  <a:schemeClr val="bg1"/>
                </a:solidFill>
              </a:rPr>
              <a:t>)</a:t>
            </a:r>
          </a:p>
          <a:p>
            <a:pPr algn="just"/>
            <a:endParaRPr lang="pt-BR" sz="1400" dirty="0">
              <a:solidFill>
                <a:schemeClr val="bg1"/>
              </a:solidFill>
            </a:endParaRPr>
          </a:p>
        </p:txBody>
      </p:sp>
      <p:sp>
        <p:nvSpPr>
          <p:cNvPr id="7" name="CaixaDeTexto 6">
            <a:extLst>
              <a:ext uri="{FF2B5EF4-FFF2-40B4-BE49-F238E27FC236}">
                <a16:creationId xmlns:a16="http://schemas.microsoft.com/office/drawing/2014/main" id="{B397480F-4ACD-5577-3A0A-8147394F9EE3}"/>
              </a:ext>
            </a:extLst>
          </p:cNvPr>
          <p:cNvSpPr txBox="1"/>
          <p:nvPr/>
        </p:nvSpPr>
        <p:spPr>
          <a:xfrm>
            <a:off x="5321175" y="3280886"/>
            <a:ext cx="6097508" cy="463397"/>
          </a:xfrm>
          <a:prstGeom prst="rect">
            <a:avLst/>
          </a:prstGeom>
          <a:noFill/>
        </p:spPr>
        <p:txBody>
          <a:bodyPr wrap="square">
            <a:spAutoFit/>
          </a:bodyPr>
          <a:lstStyle/>
          <a:p>
            <a:pPr algn="just">
              <a:lnSpc>
                <a:spcPct val="150000"/>
              </a:lnSpc>
              <a:spcAft>
                <a:spcPts val="800"/>
              </a:spcAft>
            </a:pP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m 9">
            <a:extLst>
              <a:ext uri="{FF2B5EF4-FFF2-40B4-BE49-F238E27FC236}">
                <a16:creationId xmlns:a16="http://schemas.microsoft.com/office/drawing/2014/main" id="{DBCC2281-6C9E-61DF-5B37-CF5724003CF5}"/>
              </a:ext>
            </a:extLst>
          </p:cNvPr>
          <p:cNvPicPr>
            <a:picLocks noChangeAspect="1"/>
          </p:cNvPicPr>
          <p:nvPr/>
        </p:nvPicPr>
        <p:blipFill>
          <a:blip r:embed="rId2"/>
          <a:stretch>
            <a:fillRect/>
          </a:stretch>
        </p:blipFill>
        <p:spPr>
          <a:xfrm>
            <a:off x="5159173" y="1249832"/>
            <a:ext cx="6806489" cy="1339459"/>
          </a:xfrm>
          <a:prstGeom prst="roundRect">
            <a:avLst/>
          </a:prstGeom>
        </p:spPr>
      </p:pic>
      <p:sp>
        <p:nvSpPr>
          <p:cNvPr id="2" name="CaixaDeTexto 1">
            <a:extLst>
              <a:ext uri="{FF2B5EF4-FFF2-40B4-BE49-F238E27FC236}">
                <a16:creationId xmlns:a16="http://schemas.microsoft.com/office/drawing/2014/main" id="{9810D03D-B22E-B111-2610-7535067849D0}"/>
              </a:ext>
            </a:extLst>
          </p:cNvPr>
          <p:cNvSpPr txBox="1"/>
          <p:nvPr/>
        </p:nvSpPr>
        <p:spPr>
          <a:xfrm>
            <a:off x="226336" y="5084817"/>
            <a:ext cx="2198825" cy="1269357"/>
          </a:xfrm>
          <a:prstGeom prst="rect">
            <a:avLst/>
          </a:prstGeom>
        </p:spPr>
        <p:txBody>
          <a:bodyPr>
            <a:noAutofit/>
          </a:bodyPr>
          <a:lstStyle/>
          <a:p>
            <a:pPr algn="ctr">
              <a:spcBef>
                <a:spcPct val="0"/>
              </a:spcBef>
              <a:spcAft>
                <a:spcPts val="600"/>
              </a:spcAft>
            </a:pPr>
            <a:r>
              <a:rPr lang="pt-BR" sz="3400" dirty="0">
                <a:solidFill>
                  <a:schemeClr val="accent4">
                    <a:lumMod val="60000"/>
                    <a:lumOff val="40000"/>
                  </a:schemeClr>
                </a:solidFill>
                <a:effectLst>
                  <a:outerShdw blurRad="38100" dist="38100" dir="2700000" algn="tl">
                    <a:srgbClr val="000000">
                      <a:alpha val="43137"/>
                    </a:srgbClr>
                  </a:outerShdw>
                </a:effectLst>
                <a:latin typeface="+mj-lt"/>
                <a:ea typeface="+mj-ea"/>
                <a:cs typeface="+mj-cs"/>
              </a:rPr>
              <a:t>Súmula 10 – TIT/SP</a:t>
            </a:r>
          </a:p>
        </p:txBody>
      </p:sp>
    </p:spTree>
    <p:extLst>
      <p:ext uri="{BB962C8B-B14F-4D97-AF65-F5344CB8AC3E}">
        <p14:creationId xmlns:p14="http://schemas.microsoft.com/office/powerpoint/2010/main" val="745807927"/>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E6764CCA-337C-CD17-7AB6-5905671D9C7C}"/>
              </a:ext>
            </a:extLst>
          </p:cNvPr>
          <p:cNvSpPr txBox="1"/>
          <p:nvPr/>
        </p:nvSpPr>
        <p:spPr>
          <a:xfrm>
            <a:off x="5712704" y="1295458"/>
            <a:ext cx="6097424" cy="2733505"/>
          </a:xfrm>
          <a:prstGeom prst="rect">
            <a:avLst/>
          </a:prstGeom>
          <a:noFill/>
        </p:spPr>
        <p:txBody>
          <a:bodyPr wrap="square">
            <a:spAutoFit/>
          </a:bodyPr>
          <a:lstStyle/>
          <a:p>
            <a:pPr algn="just">
              <a:lnSpc>
                <a:spcPct val="115000"/>
              </a:lnSpc>
              <a:spcAft>
                <a:spcPts val="1000"/>
              </a:spcAft>
            </a:pPr>
            <a:r>
              <a:rPr lang="pt-BR" sz="1400" dirty="0">
                <a:solidFill>
                  <a:schemeClr val="bg1"/>
                </a:solidFill>
                <a:effectLst/>
                <a:latin typeface="Times" panose="02020603050405020304" pitchFamily="18" charset="0"/>
                <a:ea typeface="Calibri" panose="020F0502020204030204" pitchFamily="34" charset="0"/>
                <a:cs typeface="Times New Roman" panose="02020603050405020304" pitchFamily="18" charset="0"/>
              </a:rPr>
              <a:t>Assim chegamos a uma premissa importante: toda matéria de ordem pública </a:t>
            </a:r>
            <a:r>
              <a:rPr lang="pt-BR" sz="1400" i="1" dirty="0">
                <a:solidFill>
                  <a:schemeClr val="bg1"/>
                </a:solidFill>
                <a:effectLst/>
                <a:latin typeface="Times" panose="02020603050405020304" pitchFamily="18" charset="0"/>
                <a:ea typeface="Calibri" panose="020F0502020204030204" pitchFamily="34" charset="0"/>
                <a:cs typeface="Times New Roman" panose="02020603050405020304" pitchFamily="18" charset="0"/>
              </a:rPr>
              <a:t>é e deve ser </a:t>
            </a:r>
            <a:r>
              <a:rPr lang="pt-BR" sz="1400" dirty="0">
                <a:solidFill>
                  <a:schemeClr val="bg1"/>
                </a:solidFill>
                <a:effectLst/>
                <a:latin typeface="Times" panose="02020603050405020304" pitchFamily="18" charset="0"/>
                <a:ea typeface="Calibri" panose="020F0502020204030204" pitchFamily="34" charset="0"/>
                <a:cs typeface="Times New Roman" panose="02020603050405020304" pitchFamily="18" charset="0"/>
              </a:rPr>
              <a:t> conhecida de ofício pelo magistrado e não estão sujeitas à preclusão(...) Entendemos que qualquer matéria de ordem pública deve ser reconhecida em qualquer tempo e grau de jurisdição, independente do estágio em que se encontra no processo e mesmo havendo sido praticados alguns ou muitos atos processuais, porque não se pode deixar chegar ao fim um processo viciado. </a:t>
            </a:r>
            <a:r>
              <a:rPr lang="pt-BR" sz="1400" dirty="0">
                <a:solidFill>
                  <a:schemeClr val="accent4">
                    <a:lumMod val="60000"/>
                    <a:lumOff val="40000"/>
                  </a:schemeClr>
                </a:solidFill>
                <a:effectLst/>
                <a:latin typeface="Times" panose="02020603050405020304" pitchFamily="18" charset="0"/>
                <a:ea typeface="Calibri" panose="020F0502020204030204" pitchFamily="34" charset="0"/>
                <a:cs typeface="Times New Roman" panose="02020603050405020304" pitchFamily="18" charset="0"/>
              </a:rPr>
              <a:t>Portanto é atividade do juiz, ao conduzir o processo e cuidar para que todos os princípios e normas processuais sejam observados e cumpridos e, em caso negativo, agir para que esse vício seja imediatamente reconhecido, sem qualquer interferência das partes</a:t>
            </a:r>
            <a:r>
              <a:rPr lang="pt-BR" sz="1400" dirty="0">
                <a:solidFill>
                  <a:schemeClr val="bg1"/>
                </a:solidFill>
                <a:effectLst/>
                <a:latin typeface="Times" panose="02020603050405020304" pitchFamily="18" charset="0"/>
                <a:ea typeface="Calibri" panose="020F0502020204030204" pitchFamily="34" charset="0"/>
                <a:cs typeface="Times New Roman" panose="02020603050405020304" pitchFamily="18" charset="0"/>
              </a:rPr>
              <a:t>. </a:t>
            </a:r>
            <a:r>
              <a:rPr lang="pt-BR" sz="1200" dirty="0">
                <a:solidFill>
                  <a:schemeClr val="bg1"/>
                </a:solidFill>
                <a:effectLst/>
                <a:latin typeface="Times" panose="02020603050405020304" pitchFamily="18" charset="0"/>
                <a:ea typeface="Calibri" panose="020F0502020204030204" pitchFamily="34" charset="0"/>
                <a:cs typeface="Times New Roman" panose="02020603050405020304" pitchFamily="18" charset="0"/>
              </a:rPr>
              <a:t>FERREIRA. Izabel Cristina Pinheiro Cardoso Pantaleão na obra Prequestionamento e Matérias de Ordem Pública. Curitiba. Ed. Juruá. 2019. Pag. 63 – 64. </a:t>
            </a:r>
            <a:endParaRPr lang="pt-B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FCEDBFC9-49BE-EDAF-D1CD-5E65864C2E91}"/>
              </a:ext>
            </a:extLst>
          </p:cNvPr>
          <p:cNvSpPr txBox="1"/>
          <p:nvPr/>
        </p:nvSpPr>
        <p:spPr>
          <a:xfrm>
            <a:off x="5783552" y="4362119"/>
            <a:ext cx="6037603" cy="1815882"/>
          </a:xfrm>
          <a:prstGeom prst="rect">
            <a:avLst/>
          </a:prstGeom>
          <a:noFill/>
        </p:spPr>
        <p:txBody>
          <a:bodyPr wrap="square">
            <a:spAutoFit/>
          </a:bodyPr>
          <a:lstStyle/>
          <a:p>
            <a:pPr algn="just"/>
            <a:r>
              <a:rPr lang="pt-BR" sz="1400" dirty="0">
                <a:solidFill>
                  <a:schemeClr val="accent4">
                    <a:lumMod val="60000"/>
                    <a:lumOff val="40000"/>
                  </a:schemeClr>
                </a:solidFill>
                <a:effectLst/>
                <a:latin typeface="Times" panose="02020603050405020304" pitchFamily="18" charset="0"/>
                <a:ea typeface="Calibri" panose="020F0502020204030204" pitchFamily="34" charset="0"/>
              </a:rPr>
              <a:t>Todos os exemplos concretos de questões de ordem pública indicam que o sistema não admite que um processo viciado deva sobreviver por longo tempo. Há um aspecto de utilidade muito latente</a:t>
            </a:r>
            <a:r>
              <a:rPr lang="pt-BR" sz="1400" dirty="0">
                <a:solidFill>
                  <a:schemeClr val="bg1"/>
                </a:solidFill>
                <a:effectLst/>
                <a:latin typeface="Times" panose="02020603050405020304" pitchFamily="18" charset="0"/>
                <a:ea typeface="Calibri" panose="020F0502020204030204" pitchFamily="34" charset="0"/>
              </a:rPr>
              <a:t>. Se o instrumento não serve aos seus fins, deve ser eliminado desde logo. A ordem pública processual só pode ser interpretada como um conjunto de técnicas voltadas ao tempestivo controle sobre a viabilidade do processo</a:t>
            </a:r>
            <a:r>
              <a:rPr lang="pt-BR" sz="1800" dirty="0">
                <a:solidFill>
                  <a:schemeClr val="bg1"/>
                </a:solidFill>
                <a:effectLst/>
                <a:latin typeface="Times" panose="02020603050405020304" pitchFamily="18" charset="0"/>
                <a:ea typeface="Calibri" panose="020F0502020204030204" pitchFamily="34" charset="0"/>
              </a:rPr>
              <a:t>.</a:t>
            </a:r>
            <a:r>
              <a:rPr lang="pt-BR" dirty="0">
                <a:solidFill>
                  <a:schemeClr val="bg1"/>
                </a:solidFill>
                <a:effectLst/>
              </a:rPr>
              <a:t> </a:t>
            </a:r>
            <a:r>
              <a:rPr lang="pt-BR" sz="1200" dirty="0">
                <a:solidFill>
                  <a:schemeClr val="bg1"/>
                </a:solidFill>
                <a:effectLst/>
                <a:latin typeface="Times" panose="02020603050405020304" pitchFamily="18" charset="0"/>
                <a:ea typeface="Calibri" panose="020F0502020204030204" pitchFamily="34" charset="0"/>
                <a:cs typeface="Times New Roman" panose="02020603050405020304" pitchFamily="18" charset="0"/>
              </a:rPr>
              <a:t>APRIGLIANO. Ricardo de Carvalho. Ordem Pública e Processo: o tratamento das questões de ordem pública no direito processual civil. São Paulo. Atlas. 2011. Pág. 65.</a:t>
            </a:r>
            <a:endParaRPr lang="pt-B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ixaDeTexto 5">
            <a:extLst>
              <a:ext uri="{FF2B5EF4-FFF2-40B4-BE49-F238E27FC236}">
                <a16:creationId xmlns:a16="http://schemas.microsoft.com/office/drawing/2014/main" id="{5E942C66-5B76-A76B-8062-CBF8CBA2A6D9}"/>
              </a:ext>
            </a:extLst>
          </p:cNvPr>
          <p:cNvSpPr txBox="1"/>
          <p:nvPr/>
        </p:nvSpPr>
        <p:spPr>
          <a:xfrm>
            <a:off x="-623300" y="5270060"/>
            <a:ext cx="4012948" cy="723275"/>
          </a:xfrm>
          <a:prstGeom prst="rect">
            <a:avLst/>
          </a:prstGeom>
          <a:noFill/>
        </p:spPr>
        <p:txBody>
          <a:bodyPr wrap="square">
            <a:spAutoFit/>
          </a:bodyPr>
          <a:lstStyle/>
          <a:p>
            <a:pPr algn="ctr">
              <a:spcBef>
                <a:spcPct val="0"/>
              </a:spcBef>
              <a:spcAft>
                <a:spcPts val="600"/>
              </a:spcAft>
            </a:pPr>
            <a:r>
              <a:rPr lang="pt-BR" sz="1800" b="1" dirty="0">
                <a:solidFill>
                  <a:schemeClr val="accent4">
                    <a:lumMod val="60000"/>
                    <a:lumOff val="40000"/>
                  </a:schemeClr>
                </a:solidFill>
                <a:effectLst>
                  <a:outerShdw blurRad="38100" dist="38100" dir="2700000" algn="tl">
                    <a:srgbClr val="000000">
                      <a:alpha val="43137"/>
                    </a:srgbClr>
                  </a:outerShdw>
                </a:effectLst>
                <a:latin typeface="+mj-lt"/>
                <a:ea typeface="+mj-ea"/>
                <a:cs typeface="+mj-cs"/>
              </a:rPr>
              <a:t>Oficialidade e </a:t>
            </a:r>
          </a:p>
          <a:p>
            <a:pPr algn="ctr">
              <a:spcBef>
                <a:spcPct val="0"/>
              </a:spcBef>
              <a:spcAft>
                <a:spcPts val="600"/>
              </a:spcAft>
            </a:pPr>
            <a:r>
              <a:rPr lang="pt-BR" sz="1800" b="1" dirty="0">
                <a:solidFill>
                  <a:schemeClr val="accent4">
                    <a:lumMod val="60000"/>
                    <a:lumOff val="40000"/>
                  </a:schemeClr>
                </a:solidFill>
                <a:effectLst>
                  <a:outerShdw blurRad="38100" dist="38100" dir="2700000" algn="tl">
                    <a:srgbClr val="000000">
                      <a:alpha val="43137"/>
                    </a:srgbClr>
                  </a:outerShdw>
                </a:effectLst>
                <a:latin typeface="+mj-lt"/>
                <a:ea typeface="+mj-ea"/>
                <a:cs typeface="+mj-cs"/>
              </a:rPr>
              <a:t>Utilidade Processual</a:t>
            </a:r>
          </a:p>
        </p:txBody>
      </p:sp>
    </p:spTree>
    <p:extLst>
      <p:ext uri="{BB962C8B-B14F-4D97-AF65-F5344CB8AC3E}">
        <p14:creationId xmlns:p14="http://schemas.microsoft.com/office/powerpoint/2010/main" val="3510075846"/>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CF2D4540-3091-71FE-5831-B1AFD20BBBD2}"/>
              </a:ext>
            </a:extLst>
          </p:cNvPr>
          <p:cNvSpPr txBox="1"/>
          <p:nvPr/>
        </p:nvSpPr>
        <p:spPr>
          <a:xfrm>
            <a:off x="5841838" y="2712911"/>
            <a:ext cx="6222298" cy="3178434"/>
          </a:xfrm>
          <a:prstGeom prst="rect">
            <a:avLst/>
          </a:prstGeom>
          <a:noFill/>
        </p:spPr>
        <p:txBody>
          <a:bodyPr wrap="square">
            <a:spAutoFit/>
          </a:bodyPr>
          <a:lstStyle/>
          <a:p>
            <a:pPr algn="just">
              <a:lnSpc>
                <a:spcPct val="107000"/>
              </a:lnSpc>
              <a:spcAft>
                <a:spcPts val="800"/>
              </a:spcAft>
            </a:pPr>
            <a:r>
              <a:rPr lang="pt-BR" sz="1600"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Disso resulta que o processo administrativo-tributário, conquanto desencadeado por iniciativa exclusiva do sujeito passivo autuado, </a:t>
            </a:r>
            <a:r>
              <a:rPr lang="pt-BR" sz="1600" b="1" dirty="0" err="1">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reger-se-à</a:t>
            </a:r>
            <a:r>
              <a:rPr lang="pt-BR" sz="1600" b="1"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por um regime de “impulso oficial”, muito mais amplo e abrangente que o do processo civil ordinário</a:t>
            </a:r>
            <a:r>
              <a:rPr lang="pt-BR" sz="1600"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pois os poderes cognitivos e instrutórios do julgador tributário, por seu peculiar </a:t>
            </a:r>
            <a:r>
              <a:rPr lang="pt-BR" sz="1600" i="1"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múnus</a:t>
            </a:r>
            <a:r>
              <a:rPr lang="pt-BR" sz="1600"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ultrapassam as fronteiras das alegações trazidas pelo sujeito passivo em sua peça impugnatória</a:t>
            </a:r>
            <a:r>
              <a:rPr lang="pt-BR"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(...)Essa oficialidade, que qualifica e caracteriza a atividade exercida pelos órgãos de contencioso administrativo, também é responsável por atribuir ao julgador tributário prerrogativas instrutórias que vão além daquilo que se tem por ordinário no âmbito dos processos dispositivos.  </a:t>
            </a:r>
            <a:r>
              <a:rPr lang="pt-B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DALLA Pria. Rodrigo. Direito Processual Tributário. Ed. Noeses. 1ª Edição. São Paulo. 2020. Pág. 642 – 644. </a:t>
            </a:r>
            <a:endParaRPr lang="pt-B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B9B8B5B6-FEDD-9195-D488-8C55065F4853}"/>
              </a:ext>
            </a:extLst>
          </p:cNvPr>
          <p:cNvSpPr txBox="1"/>
          <p:nvPr/>
        </p:nvSpPr>
        <p:spPr>
          <a:xfrm>
            <a:off x="6712356" y="1098416"/>
            <a:ext cx="4028162" cy="1279023"/>
          </a:xfrm>
          <a:prstGeom prst="rect">
            <a:avLst/>
          </a:prstGeom>
        </p:spPr>
        <p:txBody>
          <a:bodyPr>
            <a:noAutofit/>
          </a:bodyPr>
          <a:lstStyle/>
          <a:p>
            <a:pPr algn="ctr">
              <a:lnSpc>
                <a:spcPct val="150000"/>
              </a:lnSpc>
              <a:spcBef>
                <a:spcPct val="0"/>
              </a:spcBef>
              <a:spcAft>
                <a:spcPts val="600"/>
              </a:spcAft>
            </a:pPr>
            <a:r>
              <a:rPr lang="pt-BR" sz="2400" b="1" dirty="0">
                <a:solidFill>
                  <a:schemeClr val="accent4">
                    <a:lumMod val="60000"/>
                    <a:lumOff val="40000"/>
                  </a:schemeClr>
                </a:solidFill>
                <a:effectLst>
                  <a:outerShdw blurRad="38100" dist="38100" dir="2700000" algn="tl">
                    <a:srgbClr val="000000">
                      <a:alpha val="43137"/>
                    </a:srgbClr>
                  </a:outerShdw>
                </a:effectLst>
                <a:latin typeface="+mj-lt"/>
                <a:ea typeface="+mj-ea"/>
                <a:cs typeface="+mj-cs"/>
              </a:rPr>
              <a:t>Amplitude da Oficialidade Administrativa </a:t>
            </a:r>
          </a:p>
        </p:txBody>
      </p:sp>
      <p:pic>
        <p:nvPicPr>
          <p:cNvPr id="3" name="Imagem 2" descr="Homem de terno e gravata&#10;&#10;Descrição gerada automaticamente">
            <a:extLst>
              <a:ext uri="{FF2B5EF4-FFF2-40B4-BE49-F238E27FC236}">
                <a16:creationId xmlns:a16="http://schemas.microsoft.com/office/drawing/2014/main" id="{BC75A277-D0B1-FC20-C8A7-B9486FE3F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41" y="4420274"/>
            <a:ext cx="2255181" cy="2299545"/>
          </a:xfrm>
          <a:prstGeom prst="ellipse">
            <a:avLst/>
          </a:prstGeom>
        </p:spPr>
      </p:pic>
    </p:spTree>
    <p:extLst>
      <p:ext uri="{BB962C8B-B14F-4D97-AF65-F5344CB8AC3E}">
        <p14:creationId xmlns:p14="http://schemas.microsoft.com/office/powerpoint/2010/main" val="827561073"/>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m 6" descr="Homem sorrindo com óculos de grau&#10;&#10;Descrição gerada automaticamente">
            <a:extLst>
              <a:ext uri="{FF2B5EF4-FFF2-40B4-BE49-F238E27FC236}">
                <a16:creationId xmlns:a16="http://schemas.microsoft.com/office/drawing/2014/main" id="{3AD84274-86A0-6EDB-4099-33F162EC7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72" y="4339986"/>
            <a:ext cx="2409643" cy="2409643"/>
          </a:xfrm>
          <a:prstGeom prst="ellipse">
            <a:avLst/>
          </a:prstGeom>
        </p:spPr>
      </p:pic>
      <p:sp>
        <p:nvSpPr>
          <p:cNvPr id="2" name="Retângulo: Cantos Arredondados 1">
            <a:extLst>
              <a:ext uri="{FF2B5EF4-FFF2-40B4-BE49-F238E27FC236}">
                <a16:creationId xmlns:a16="http://schemas.microsoft.com/office/drawing/2014/main" id="{B55EB417-A135-D81B-6F89-40BBB09825A8}"/>
              </a:ext>
            </a:extLst>
          </p:cNvPr>
          <p:cNvSpPr/>
          <p:nvPr/>
        </p:nvSpPr>
        <p:spPr>
          <a:xfrm>
            <a:off x="4526509" y="1295270"/>
            <a:ext cx="3603005" cy="99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chemeClr val="bg1"/>
                </a:solidFill>
                <a:effectLst>
                  <a:outerShdw blurRad="38100" dist="38100" dir="2700000" algn="tl">
                    <a:srgbClr val="000000">
                      <a:alpha val="43137"/>
                    </a:srgbClr>
                  </a:outerShdw>
                </a:effectLst>
                <a:latin typeface="+mj-lt"/>
                <a:ea typeface="+mj-ea"/>
                <a:cs typeface="+mj-cs"/>
              </a:rPr>
              <a:t>Moralidade</a:t>
            </a:r>
            <a:endParaRPr lang="pt-BR" sz="2800" dirty="0"/>
          </a:p>
        </p:txBody>
      </p:sp>
      <p:sp>
        <p:nvSpPr>
          <p:cNvPr id="3" name="Retângulo: Cantos Arredondados 2">
            <a:extLst>
              <a:ext uri="{FF2B5EF4-FFF2-40B4-BE49-F238E27FC236}">
                <a16:creationId xmlns:a16="http://schemas.microsoft.com/office/drawing/2014/main" id="{DF975738-FD86-94D3-4BDD-7470A2B7EDC2}"/>
              </a:ext>
            </a:extLst>
          </p:cNvPr>
          <p:cNvSpPr/>
          <p:nvPr/>
        </p:nvSpPr>
        <p:spPr>
          <a:xfrm>
            <a:off x="5611525" y="2814347"/>
            <a:ext cx="3603005" cy="99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chemeClr val="bg1"/>
                </a:solidFill>
                <a:effectLst>
                  <a:outerShdw blurRad="38100" dist="38100" dir="2700000" algn="tl">
                    <a:srgbClr val="000000">
                      <a:alpha val="43137"/>
                    </a:srgbClr>
                  </a:outerShdw>
                </a:effectLst>
                <a:latin typeface="+mj-lt"/>
                <a:ea typeface="+mj-ea"/>
                <a:cs typeface="+mj-cs"/>
              </a:rPr>
              <a:t>Dano</a:t>
            </a:r>
            <a:endParaRPr lang="pt-BR" dirty="0"/>
          </a:p>
        </p:txBody>
      </p:sp>
      <p:sp>
        <p:nvSpPr>
          <p:cNvPr id="4" name="Retângulo: Cantos Arredondados 3">
            <a:extLst>
              <a:ext uri="{FF2B5EF4-FFF2-40B4-BE49-F238E27FC236}">
                <a16:creationId xmlns:a16="http://schemas.microsoft.com/office/drawing/2014/main" id="{569894A5-083F-ADD8-E8B5-F8357CDA6924}"/>
              </a:ext>
            </a:extLst>
          </p:cNvPr>
          <p:cNvSpPr/>
          <p:nvPr/>
        </p:nvSpPr>
        <p:spPr>
          <a:xfrm>
            <a:off x="6328011" y="4374365"/>
            <a:ext cx="3603005" cy="996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chemeClr val="bg1"/>
                </a:solidFill>
                <a:effectLst>
                  <a:outerShdw blurRad="38100" dist="38100" dir="2700000" algn="tl">
                    <a:srgbClr val="000000">
                      <a:alpha val="43137"/>
                    </a:srgbClr>
                  </a:outerShdw>
                </a:effectLst>
                <a:latin typeface="+mj-lt"/>
                <a:ea typeface="+mj-ea"/>
                <a:cs typeface="+mj-cs"/>
              </a:rPr>
              <a:t>Oficialidade </a:t>
            </a:r>
            <a:r>
              <a:rPr lang="pt-BR" sz="2000" dirty="0">
                <a:solidFill>
                  <a:schemeClr val="bg1"/>
                </a:solidFill>
                <a:effectLst>
                  <a:outerShdw blurRad="38100" dist="38100" dir="2700000" algn="tl">
                    <a:srgbClr val="000000">
                      <a:alpha val="43137"/>
                    </a:srgbClr>
                  </a:outerShdw>
                </a:effectLst>
                <a:latin typeface="+mj-lt"/>
                <a:ea typeface="+mj-ea"/>
                <a:cs typeface="+mj-cs"/>
              </a:rPr>
              <a:t>(em qualquer de suas facetas)</a:t>
            </a:r>
            <a:endParaRPr lang="pt-BR" sz="2000" dirty="0"/>
          </a:p>
        </p:txBody>
      </p:sp>
      <p:sp>
        <p:nvSpPr>
          <p:cNvPr id="10" name="CaixaDeTexto 9">
            <a:extLst>
              <a:ext uri="{FF2B5EF4-FFF2-40B4-BE49-F238E27FC236}">
                <a16:creationId xmlns:a16="http://schemas.microsoft.com/office/drawing/2014/main" id="{6FA37DDD-655E-E4F6-E121-04C0D571121C}"/>
              </a:ext>
            </a:extLst>
          </p:cNvPr>
          <p:cNvSpPr txBox="1">
            <a:spLocks noChangeAspect="1"/>
          </p:cNvSpPr>
          <p:nvPr/>
        </p:nvSpPr>
        <p:spPr>
          <a:xfrm rot="1980328">
            <a:off x="2026621" y="2847583"/>
            <a:ext cx="2186018" cy="369332"/>
          </a:xfrm>
          <a:prstGeom prst="rect">
            <a:avLst/>
          </a:prstGeom>
          <a:noFill/>
        </p:spPr>
        <p:txBody>
          <a:bodyPr wrap="square" rtlCol="0">
            <a:spAutoFit/>
          </a:bodyPr>
          <a:lstStyle/>
          <a:p>
            <a:r>
              <a:rPr lang="pt-BR" dirty="0">
                <a:solidFill>
                  <a:schemeClr val="accent4">
                    <a:lumMod val="60000"/>
                    <a:lumOff val="40000"/>
                  </a:schemeClr>
                </a:solidFill>
              </a:rPr>
              <a:t>Congestionamento</a:t>
            </a:r>
          </a:p>
        </p:txBody>
      </p:sp>
      <p:sp>
        <p:nvSpPr>
          <p:cNvPr id="11" name="CaixaDeTexto 10">
            <a:extLst>
              <a:ext uri="{FF2B5EF4-FFF2-40B4-BE49-F238E27FC236}">
                <a16:creationId xmlns:a16="http://schemas.microsoft.com/office/drawing/2014/main" id="{0D3E8F70-CE8F-8C27-BCD4-C960E2F2832E}"/>
              </a:ext>
            </a:extLst>
          </p:cNvPr>
          <p:cNvSpPr txBox="1">
            <a:spLocks noChangeAspect="1"/>
          </p:cNvSpPr>
          <p:nvPr/>
        </p:nvSpPr>
        <p:spPr>
          <a:xfrm rot="1980328">
            <a:off x="2558216" y="2579760"/>
            <a:ext cx="2186018" cy="369332"/>
          </a:xfrm>
          <a:prstGeom prst="rect">
            <a:avLst/>
          </a:prstGeom>
          <a:noFill/>
        </p:spPr>
        <p:txBody>
          <a:bodyPr wrap="square" rtlCol="0">
            <a:spAutoFit/>
          </a:bodyPr>
          <a:lstStyle/>
          <a:p>
            <a:r>
              <a:rPr lang="pt-BR" dirty="0">
                <a:solidFill>
                  <a:schemeClr val="accent4">
                    <a:lumMod val="60000"/>
                    <a:lumOff val="40000"/>
                  </a:schemeClr>
                </a:solidFill>
              </a:rPr>
              <a:t>Recurso Público</a:t>
            </a:r>
          </a:p>
        </p:txBody>
      </p:sp>
      <p:sp>
        <p:nvSpPr>
          <p:cNvPr id="12" name="CaixaDeTexto 11">
            <a:extLst>
              <a:ext uri="{FF2B5EF4-FFF2-40B4-BE49-F238E27FC236}">
                <a16:creationId xmlns:a16="http://schemas.microsoft.com/office/drawing/2014/main" id="{B2358502-2C4B-3884-13E9-1679007F1883}"/>
              </a:ext>
            </a:extLst>
          </p:cNvPr>
          <p:cNvSpPr txBox="1">
            <a:spLocks noChangeAspect="1"/>
          </p:cNvSpPr>
          <p:nvPr/>
        </p:nvSpPr>
        <p:spPr>
          <a:xfrm rot="1980328">
            <a:off x="2756931" y="2142038"/>
            <a:ext cx="2186018" cy="369332"/>
          </a:xfrm>
          <a:prstGeom prst="rect">
            <a:avLst/>
          </a:prstGeom>
          <a:noFill/>
        </p:spPr>
        <p:txBody>
          <a:bodyPr wrap="square" rtlCol="0">
            <a:spAutoFit/>
          </a:bodyPr>
          <a:lstStyle/>
          <a:p>
            <a:r>
              <a:rPr lang="pt-BR" b="1" dirty="0">
                <a:solidFill>
                  <a:schemeClr val="accent4">
                    <a:lumMod val="60000"/>
                    <a:lumOff val="40000"/>
                  </a:schemeClr>
                </a:solidFill>
              </a:rPr>
              <a:t>Interesse Público</a:t>
            </a:r>
          </a:p>
        </p:txBody>
      </p:sp>
      <p:sp>
        <p:nvSpPr>
          <p:cNvPr id="13" name="CaixaDeTexto 12">
            <a:extLst>
              <a:ext uri="{FF2B5EF4-FFF2-40B4-BE49-F238E27FC236}">
                <a16:creationId xmlns:a16="http://schemas.microsoft.com/office/drawing/2014/main" id="{36FC8940-82BF-C1B3-9499-4ED2A0A70497}"/>
              </a:ext>
            </a:extLst>
          </p:cNvPr>
          <p:cNvSpPr txBox="1">
            <a:spLocks noChangeAspect="1"/>
          </p:cNvSpPr>
          <p:nvPr/>
        </p:nvSpPr>
        <p:spPr>
          <a:xfrm rot="1980328">
            <a:off x="1411885" y="3461671"/>
            <a:ext cx="2186018" cy="369332"/>
          </a:xfrm>
          <a:prstGeom prst="rect">
            <a:avLst/>
          </a:prstGeom>
          <a:noFill/>
        </p:spPr>
        <p:txBody>
          <a:bodyPr wrap="square" rtlCol="0">
            <a:spAutoFit/>
          </a:bodyPr>
          <a:lstStyle/>
          <a:p>
            <a:pPr algn="ctr"/>
            <a:r>
              <a:rPr lang="pt-BR" dirty="0">
                <a:solidFill>
                  <a:schemeClr val="accent4">
                    <a:lumMod val="60000"/>
                    <a:lumOff val="40000"/>
                  </a:schemeClr>
                </a:solidFill>
              </a:rPr>
              <a:t>Eficiência</a:t>
            </a:r>
          </a:p>
        </p:txBody>
      </p:sp>
      <p:sp>
        <p:nvSpPr>
          <p:cNvPr id="15" name="CaixaDeTexto 14">
            <a:extLst>
              <a:ext uri="{FF2B5EF4-FFF2-40B4-BE49-F238E27FC236}">
                <a16:creationId xmlns:a16="http://schemas.microsoft.com/office/drawing/2014/main" id="{04DA8083-8851-EC3F-61ED-80E324B93655}"/>
              </a:ext>
            </a:extLst>
          </p:cNvPr>
          <p:cNvSpPr txBox="1">
            <a:spLocks noChangeAspect="1"/>
          </p:cNvSpPr>
          <p:nvPr/>
        </p:nvSpPr>
        <p:spPr>
          <a:xfrm rot="1980328">
            <a:off x="1684717" y="3139244"/>
            <a:ext cx="2186018" cy="369332"/>
          </a:xfrm>
          <a:prstGeom prst="rect">
            <a:avLst/>
          </a:prstGeom>
          <a:noFill/>
        </p:spPr>
        <p:txBody>
          <a:bodyPr wrap="square" rtlCol="0">
            <a:spAutoFit/>
          </a:bodyPr>
          <a:lstStyle/>
          <a:p>
            <a:pPr algn="ctr"/>
            <a:r>
              <a:rPr lang="pt-BR" dirty="0">
                <a:solidFill>
                  <a:schemeClr val="accent4">
                    <a:lumMod val="60000"/>
                    <a:lumOff val="40000"/>
                  </a:schemeClr>
                </a:solidFill>
              </a:rPr>
              <a:t>Filtro Qualitativo</a:t>
            </a:r>
          </a:p>
        </p:txBody>
      </p:sp>
      <p:sp>
        <p:nvSpPr>
          <p:cNvPr id="17" name="CaixaDeTexto 16">
            <a:extLst>
              <a:ext uri="{FF2B5EF4-FFF2-40B4-BE49-F238E27FC236}">
                <a16:creationId xmlns:a16="http://schemas.microsoft.com/office/drawing/2014/main" id="{91EA23BD-6960-3CC2-5B2C-23B31F88716B}"/>
              </a:ext>
            </a:extLst>
          </p:cNvPr>
          <p:cNvSpPr txBox="1">
            <a:spLocks noChangeAspect="1"/>
          </p:cNvSpPr>
          <p:nvPr/>
        </p:nvSpPr>
        <p:spPr>
          <a:xfrm rot="1980328">
            <a:off x="1204248" y="3863659"/>
            <a:ext cx="2186018" cy="369332"/>
          </a:xfrm>
          <a:prstGeom prst="rect">
            <a:avLst/>
          </a:prstGeom>
          <a:noFill/>
        </p:spPr>
        <p:txBody>
          <a:bodyPr wrap="square" rtlCol="0">
            <a:spAutoFit/>
          </a:bodyPr>
          <a:lstStyle/>
          <a:p>
            <a:pPr algn="ctr"/>
            <a:r>
              <a:rPr lang="pt-BR" dirty="0">
                <a:solidFill>
                  <a:schemeClr val="accent4">
                    <a:lumMod val="60000"/>
                    <a:lumOff val="40000"/>
                  </a:schemeClr>
                </a:solidFill>
              </a:rPr>
              <a:t>Celeridade</a:t>
            </a:r>
          </a:p>
        </p:txBody>
      </p:sp>
    </p:spTree>
    <p:extLst>
      <p:ext uri="{BB962C8B-B14F-4D97-AF65-F5344CB8AC3E}">
        <p14:creationId xmlns:p14="http://schemas.microsoft.com/office/powerpoint/2010/main" val="4168234404"/>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5C431802-61F3-4A58-8F7F-6D3DEE2C64D4}"/>
              </a:ext>
            </a:extLst>
          </p:cNvPr>
          <p:cNvSpPr txBox="1"/>
          <p:nvPr/>
        </p:nvSpPr>
        <p:spPr>
          <a:xfrm>
            <a:off x="5629866" y="2200276"/>
            <a:ext cx="6215256" cy="2565693"/>
          </a:xfrm>
          <a:prstGeom prst="rect">
            <a:avLst/>
          </a:prstGeom>
        </p:spPr>
        <p:txBody>
          <a:bodyPr>
            <a:noAutofit/>
          </a:bodyPr>
          <a:lstStyle/>
          <a:p>
            <a:pPr algn="ctr">
              <a:spcBef>
                <a:spcPct val="0"/>
              </a:spcBef>
              <a:spcAft>
                <a:spcPts val="600"/>
              </a:spcAft>
            </a:pPr>
            <a:r>
              <a:rPr lang="pt-BR" sz="3400" dirty="0">
                <a:solidFill>
                  <a:schemeClr val="bg1"/>
                </a:solidFill>
                <a:effectLst>
                  <a:outerShdw blurRad="38100" dist="38100" dir="2700000" algn="tl">
                    <a:srgbClr val="000000">
                      <a:alpha val="43137"/>
                    </a:srgbClr>
                  </a:outerShdw>
                </a:effectLst>
                <a:latin typeface="+mj-lt"/>
                <a:ea typeface="+mj-ea"/>
                <a:cs typeface="+mj-cs"/>
              </a:rPr>
              <a:t>Oficialidade do Julgamento Administrativo: </a:t>
            </a:r>
            <a:r>
              <a:rPr lang="pt-BR" sz="2800"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Afinal na qualidade de julgador administrativo tributário o que define a cogência e a limitação da oficialidade no ato de julgar? </a:t>
            </a:r>
            <a:endParaRPr lang="pt-BR" sz="28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spcBef>
                <a:spcPct val="0"/>
              </a:spcBef>
              <a:spcAft>
                <a:spcPts val="600"/>
              </a:spcAft>
            </a:pPr>
            <a:endParaRPr lang="pt-BR" sz="3400" dirty="0">
              <a:solidFill>
                <a:schemeClr val="tx2"/>
              </a:solidFill>
              <a:effectLst>
                <a:outerShdw blurRad="38100" dist="38100" dir="2700000" algn="tl">
                  <a:srgbClr val="000000">
                    <a:alpha val="43137"/>
                  </a:srgbClr>
                </a:outerShdw>
              </a:effectLst>
              <a:latin typeface="+mj-lt"/>
              <a:ea typeface="+mj-ea"/>
              <a:cs typeface="+mj-cs"/>
            </a:endParaRPr>
          </a:p>
        </p:txBody>
      </p:sp>
      <p:pic>
        <p:nvPicPr>
          <p:cNvPr id="5" name="Imagem 4" descr="Uma imagem contendo luz&#10;&#10;Descrição gerada automaticamente">
            <a:extLst>
              <a:ext uri="{FF2B5EF4-FFF2-40B4-BE49-F238E27FC236}">
                <a16:creationId xmlns:a16="http://schemas.microsoft.com/office/drawing/2014/main" id="{743176C5-4527-A5C5-9B42-BA31200E5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05" y="2200276"/>
            <a:ext cx="4798564" cy="4798564"/>
          </a:xfrm>
          <a:prstGeom prst="rect">
            <a:avLst/>
          </a:prstGeom>
        </p:spPr>
      </p:pic>
    </p:spTree>
    <p:extLst>
      <p:ext uri="{BB962C8B-B14F-4D97-AF65-F5344CB8AC3E}">
        <p14:creationId xmlns:p14="http://schemas.microsoft.com/office/powerpoint/2010/main" val="784368256"/>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3C5FAE94-9F99-3DBB-85D2-695F325EFB0E}"/>
              </a:ext>
            </a:extLst>
          </p:cNvPr>
          <p:cNvSpPr txBox="1"/>
          <p:nvPr/>
        </p:nvSpPr>
        <p:spPr>
          <a:xfrm>
            <a:off x="5809004" y="2901698"/>
            <a:ext cx="6097424" cy="2308324"/>
          </a:xfrm>
          <a:prstGeom prst="rect">
            <a:avLst/>
          </a:prstGeom>
          <a:noFill/>
        </p:spPr>
        <p:txBody>
          <a:bodyPr wrap="square">
            <a:spAutoFit/>
          </a:bodyPr>
          <a:lstStyle/>
          <a:p>
            <a:pPr algn="just"/>
            <a:r>
              <a:rPr lang="pt-BR" sz="1800" i="1" dirty="0">
                <a:solidFill>
                  <a:schemeClr val="bg1"/>
                </a:solidFill>
                <a:effectLst/>
                <a:latin typeface="Times New Roman" panose="02020603050405020304" pitchFamily="18" charset="0"/>
                <a:ea typeface="Arial" panose="020B0604020202020204" pitchFamily="34" charset="0"/>
              </a:rPr>
              <a:t>No campo da oficialidade do contencioso administrativo temos </a:t>
            </a:r>
            <a:r>
              <a:rPr lang="pt-BR" sz="1800" b="1" i="1" dirty="0">
                <a:solidFill>
                  <a:schemeClr val="accent4">
                    <a:lumMod val="60000"/>
                    <a:lumOff val="40000"/>
                  </a:schemeClr>
                </a:solidFill>
                <a:effectLst/>
                <a:latin typeface="Times New Roman" panose="02020603050405020304" pitchFamily="18" charset="0"/>
                <a:ea typeface="Arial" panose="020B0604020202020204" pitchFamily="34" charset="0"/>
              </a:rPr>
              <a:t>um caminho longo a percorrer</a:t>
            </a:r>
            <a:r>
              <a:rPr lang="pt-BR" sz="1800" i="1" dirty="0">
                <a:solidFill>
                  <a:schemeClr val="bg1"/>
                </a:solidFill>
                <a:effectLst/>
                <a:latin typeface="Times New Roman" panose="02020603050405020304" pitchFamily="18" charset="0"/>
                <a:ea typeface="Arial" panose="020B0604020202020204" pitchFamily="34" charset="0"/>
              </a:rPr>
              <a:t>, </a:t>
            </a:r>
            <a:r>
              <a:rPr lang="pt-BR" sz="1800" b="1" i="1" dirty="0">
                <a:solidFill>
                  <a:schemeClr val="accent4">
                    <a:lumMod val="60000"/>
                    <a:lumOff val="40000"/>
                  </a:schemeClr>
                </a:solidFill>
                <a:effectLst/>
                <a:latin typeface="Times New Roman" panose="02020603050405020304" pitchFamily="18" charset="0"/>
                <a:ea typeface="Arial" panose="020B0604020202020204" pitchFamily="34" charset="0"/>
              </a:rPr>
              <a:t>uma forte timidez </a:t>
            </a:r>
            <a:r>
              <a:rPr lang="pt-BR" sz="1800" i="1" dirty="0">
                <a:solidFill>
                  <a:schemeClr val="bg1"/>
                </a:solidFill>
                <a:effectLst/>
                <a:latin typeface="Times New Roman" panose="02020603050405020304" pitchFamily="18" charset="0"/>
                <a:ea typeface="Arial" panose="020B0604020202020204" pitchFamily="34" charset="0"/>
              </a:rPr>
              <a:t>a ser enfrentada e quem sabe ainda nos </a:t>
            </a:r>
            <a:r>
              <a:rPr lang="pt-BR" sz="1800" b="1" i="1" dirty="0">
                <a:solidFill>
                  <a:schemeClr val="accent4">
                    <a:lumMod val="60000"/>
                    <a:lumOff val="40000"/>
                  </a:schemeClr>
                </a:solidFill>
                <a:effectLst/>
                <a:latin typeface="Times New Roman" panose="02020603050405020304" pitchFamily="18" charset="0"/>
                <a:ea typeface="Arial" panose="020B0604020202020204" pitchFamily="34" charset="0"/>
              </a:rPr>
              <a:t>falte certa dose de coragem </a:t>
            </a:r>
            <a:r>
              <a:rPr lang="pt-BR" sz="1800" i="1" dirty="0">
                <a:solidFill>
                  <a:schemeClr val="bg1"/>
                </a:solidFill>
                <a:effectLst/>
                <a:latin typeface="Times New Roman" panose="02020603050405020304" pitchFamily="18" charset="0"/>
                <a:ea typeface="Arial" panose="020B0604020202020204" pitchFamily="34" charset="0"/>
              </a:rPr>
              <a:t>para enxergar e reconhecer que os valores responsáveis por uma formação (verdade jurídica, formalismo moderado, autotutela, interesse público) não devem ser considerados em segundo plano, como elementos de menor escala e com carência de base legal</a:t>
            </a:r>
            <a:r>
              <a:rPr lang="pt-BR" sz="1800" dirty="0">
                <a:solidFill>
                  <a:schemeClr val="bg1"/>
                </a:solidFill>
                <a:effectLst/>
                <a:latin typeface="Times New Roman" panose="02020603050405020304" pitchFamily="18" charset="0"/>
                <a:ea typeface="Arial" panose="020B0604020202020204" pitchFamily="34" charset="0"/>
              </a:rPr>
              <a:t>. </a:t>
            </a:r>
            <a:r>
              <a:rPr lang="pt-B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(Passagem do artigo do Congresso).</a:t>
            </a:r>
            <a:endParaRPr lang="pt-BR" sz="1800" dirty="0">
              <a:solidFill>
                <a:schemeClr val="bg1"/>
              </a:solidFill>
              <a:effectLst/>
              <a:latin typeface="Arial" panose="020B0604020202020204" pitchFamily="34" charset="0"/>
              <a:ea typeface="Arial" panose="020B0604020202020204" pitchFamily="34" charset="0"/>
            </a:endParaRPr>
          </a:p>
        </p:txBody>
      </p:sp>
      <p:pic>
        <p:nvPicPr>
          <p:cNvPr id="7" name="Imagem 6" descr="Homem de terno e gravata&#10;&#10;Descrição gerada automaticamente">
            <a:extLst>
              <a:ext uri="{FF2B5EF4-FFF2-40B4-BE49-F238E27FC236}">
                <a16:creationId xmlns:a16="http://schemas.microsoft.com/office/drawing/2014/main" id="{356D3F7B-998B-017F-7065-D5C697EC6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90" y="4340129"/>
            <a:ext cx="2381250" cy="2381250"/>
          </a:xfrm>
          <a:prstGeom prst="ellipse">
            <a:avLst/>
          </a:prstGeom>
        </p:spPr>
      </p:pic>
    </p:spTree>
    <p:extLst>
      <p:ext uri="{BB962C8B-B14F-4D97-AF65-F5344CB8AC3E}">
        <p14:creationId xmlns:p14="http://schemas.microsoft.com/office/powerpoint/2010/main" val="3974822983"/>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m 6" descr="Homem de terno e gravata&#10;&#10;Descrição gerada automaticamente">
            <a:extLst>
              <a:ext uri="{FF2B5EF4-FFF2-40B4-BE49-F238E27FC236}">
                <a16:creationId xmlns:a16="http://schemas.microsoft.com/office/drawing/2014/main" id="{356D3F7B-998B-017F-7065-D5C697EC6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90" y="4340129"/>
            <a:ext cx="2381250" cy="2381250"/>
          </a:xfrm>
          <a:prstGeom prst="ellipse">
            <a:avLst/>
          </a:prstGeom>
        </p:spPr>
      </p:pic>
      <p:sp>
        <p:nvSpPr>
          <p:cNvPr id="2" name="CaixaDeTexto 1">
            <a:extLst>
              <a:ext uri="{FF2B5EF4-FFF2-40B4-BE49-F238E27FC236}">
                <a16:creationId xmlns:a16="http://schemas.microsoft.com/office/drawing/2014/main" id="{A72DFC6B-0787-656E-6D0B-B1BAB78AF148}"/>
              </a:ext>
            </a:extLst>
          </p:cNvPr>
          <p:cNvSpPr txBox="1"/>
          <p:nvPr/>
        </p:nvSpPr>
        <p:spPr>
          <a:xfrm>
            <a:off x="6207456" y="2579425"/>
            <a:ext cx="4135272" cy="615553"/>
          </a:xfrm>
          <a:prstGeom prst="rect">
            <a:avLst/>
          </a:prstGeom>
          <a:noFill/>
        </p:spPr>
        <p:txBody>
          <a:bodyPr wrap="square" rtlCol="0">
            <a:spAutoFit/>
          </a:bodyPr>
          <a:lstStyle/>
          <a:p>
            <a:pPr algn="ctr"/>
            <a:r>
              <a:rPr lang="pt-BR" sz="3400" dirty="0">
                <a:solidFill>
                  <a:schemeClr val="bg1"/>
                </a:solidFill>
              </a:rPr>
              <a:t>OBRIGADO</a:t>
            </a:r>
          </a:p>
        </p:txBody>
      </p:sp>
      <p:sp>
        <p:nvSpPr>
          <p:cNvPr id="4" name="CaixaDeTexto 3">
            <a:extLst>
              <a:ext uri="{FF2B5EF4-FFF2-40B4-BE49-F238E27FC236}">
                <a16:creationId xmlns:a16="http://schemas.microsoft.com/office/drawing/2014/main" id="{DE0930C7-847B-2A41-D8E3-9A8E74CFE63F}"/>
              </a:ext>
            </a:extLst>
          </p:cNvPr>
          <p:cNvSpPr txBox="1"/>
          <p:nvPr/>
        </p:nvSpPr>
        <p:spPr>
          <a:xfrm>
            <a:off x="6207456" y="4078519"/>
            <a:ext cx="4135272" cy="523220"/>
          </a:xfrm>
          <a:prstGeom prst="rect">
            <a:avLst/>
          </a:prstGeom>
          <a:noFill/>
        </p:spPr>
        <p:txBody>
          <a:bodyPr wrap="square" rtlCol="0">
            <a:spAutoFit/>
          </a:bodyPr>
          <a:lstStyle/>
          <a:p>
            <a:pPr algn="ctr"/>
            <a:r>
              <a:rPr lang="pt-BR" sz="2800" dirty="0">
                <a:solidFill>
                  <a:schemeClr val="bg1"/>
                </a:solidFill>
              </a:rPr>
              <a:t>@galderiseteles</a:t>
            </a:r>
          </a:p>
        </p:txBody>
      </p:sp>
      <p:sp>
        <p:nvSpPr>
          <p:cNvPr id="6" name="CaixaDeTexto 5">
            <a:extLst>
              <a:ext uri="{FF2B5EF4-FFF2-40B4-BE49-F238E27FC236}">
                <a16:creationId xmlns:a16="http://schemas.microsoft.com/office/drawing/2014/main" id="{EA202114-D89D-8C3D-A42B-4769BE14CF60}"/>
              </a:ext>
            </a:extLst>
          </p:cNvPr>
          <p:cNvSpPr txBox="1"/>
          <p:nvPr/>
        </p:nvSpPr>
        <p:spPr>
          <a:xfrm>
            <a:off x="7018362" y="4972939"/>
            <a:ext cx="2889913" cy="369332"/>
          </a:xfrm>
          <a:prstGeom prst="rect">
            <a:avLst/>
          </a:prstGeom>
          <a:noFill/>
        </p:spPr>
        <p:txBody>
          <a:bodyPr wrap="square">
            <a:spAutoFit/>
          </a:bodyPr>
          <a:lstStyle/>
          <a:p>
            <a:r>
              <a:rPr lang="pt-BR" dirty="0">
                <a:hlinkClick r:id="rId3"/>
              </a:rPr>
              <a:t>GALDERISE TELES | LinkedIn</a:t>
            </a:r>
            <a:endParaRPr lang="pt-BR" dirty="0"/>
          </a:p>
        </p:txBody>
      </p:sp>
    </p:spTree>
    <p:extLst>
      <p:ext uri="{BB962C8B-B14F-4D97-AF65-F5344CB8AC3E}">
        <p14:creationId xmlns:p14="http://schemas.microsoft.com/office/powerpoint/2010/main" val="1514950594"/>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aixaDeTexto 10">
            <a:extLst>
              <a:ext uri="{FF2B5EF4-FFF2-40B4-BE49-F238E27FC236}">
                <a16:creationId xmlns:a16="http://schemas.microsoft.com/office/drawing/2014/main" id="{69464161-2DB0-D25D-5165-E60684C69924}"/>
              </a:ext>
            </a:extLst>
          </p:cNvPr>
          <p:cNvGraphicFramePr/>
          <p:nvPr>
            <p:extLst>
              <p:ext uri="{D42A27DB-BD31-4B8C-83A1-F6EECF244321}">
                <p14:modId xmlns:p14="http://schemas.microsoft.com/office/powerpoint/2010/main" val="2573861344"/>
              </p:ext>
            </p:extLst>
          </p:nvPr>
        </p:nvGraphicFramePr>
        <p:xfrm>
          <a:off x="4811282" y="1521152"/>
          <a:ext cx="6961704" cy="4755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a:extLst>
              <a:ext uri="{FF2B5EF4-FFF2-40B4-BE49-F238E27FC236}">
                <a16:creationId xmlns:a16="http://schemas.microsoft.com/office/drawing/2014/main" id="{D19E5814-6EB0-98C8-121D-A81E2F1D6B13}"/>
              </a:ext>
            </a:extLst>
          </p:cNvPr>
          <p:cNvSpPr txBox="1"/>
          <p:nvPr/>
        </p:nvSpPr>
        <p:spPr>
          <a:xfrm>
            <a:off x="331149" y="3429000"/>
            <a:ext cx="4856148" cy="830997"/>
          </a:xfrm>
          <a:prstGeom prst="rect">
            <a:avLst/>
          </a:prstGeom>
          <a:noFill/>
        </p:spPr>
        <p:txBody>
          <a:bodyPr wrap="square">
            <a:spAutoFit/>
          </a:bodyPr>
          <a:lstStyle/>
          <a:p>
            <a:pPr algn="ctr"/>
            <a:r>
              <a:rPr lang="pt-B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Matizes da Oficialidade Específica do Processo Administrativo Fiscal</a:t>
            </a:r>
            <a:endParaRPr lang="pt-BR" sz="2400" dirty="0"/>
          </a:p>
        </p:txBody>
      </p:sp>
    </p:spTree>
    <p:extLst>
      <p:ext uri="{BB962C8B-B14F-4D97-AF65-F5344CB8AC3E}">
        <p14:creationId xmlns:p14="http://schemas.microsoft.com/office/powerpoint/2010/main" val="2558938655"/>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4F8F6824-B33A-1BB2-DF0F-7A3C7F07B3F6}"/>
              </a:ext>
            </a:extLst>
          </p:cNvPr>
          <p:cNvSpPr txBox="1"/>
          <p:nvPr/>
        </p:nvSpPr>
        <p:spPr>
          <a:xfrm>
            <a:off x="5819685" y="3653329"/>
            <a:ext cx="6304229" cy="2523768"/>
          </a:xfrm>
          <a:prstGeom prst="rect">
            <a:avLst/>
          </a:prstGeom>
          <a:noFill/>
        </p:spPr>
        <p:txBody>
          <a:bodyPr wrap="square">
            <a:spAutoFit/>
          </a:bodyPr>
          <a:lstStyle/>
          <a:p>
            <a:pPr algn="just"/>
            <a:r>
              <a:rPr lang="pt-BR" sz="1400" dirty="0">
                <a:solidFill>
                  <a:schemeClr val="accent4">
                    <a:lumMod val="60000"/>
                    <a:lumOff val="40000"/>
                  </a:schemeClr>
                </a:solidFill>
                <a:latin typeface="Times New Roman" panose="02020603050405020304" pitchFamily="18" charset="0"/>
                <a:ea typeface="Calibri" panose="020F0502020204030204" pitchFamily="34" charset="0"/>
              </a:rPr>
              <a:t>Podemos concluir, assim, que a atividade compositiva de conflitos exercida, atipicamente, por outros centros de poder que não é aquele especialmente forjado pra fazê-lo (Poder Judiciário) é, por tudo e em tudo, jurisdicional</a:t>
            </a:r>
            <a:r>
              <a:rPr lang="pt-BR" sz="1400" dirty="0">
                <a:solidFill>
                  <a:schemeClr val="bg1"/>
                </a:solidFill>
                <a:latin typeface="Times New Roman" panose="02020603050405020304" pitchFamily="18" charset="0"/>
                <a:ea typeface="Calibri" panose="020F0502020204030204" pitchFamily="34" charset="0"/>
              </a:rPr>
              <a:t>. Desse modo, se for possível identificar um órgão estatal especialmente constituído com objetivo de atuar na composição de conflitos havidos no âmbito das relações jurídicas de direito tributário, aí então estaremos diante de um típico órgão de “jurisdição tributária”. </a:t>
            </a:r>
            <a:r>
              <a:rPr lang="pt-BR" sz="1400" dirty="0">
                <a:solidFill>
                  <a:schemeClr val="accent4">
                    <a:lumMod val="60000"/>
                    <a:lumOff val="40000"/>
                  </a:schemeClr>
                </a:solidFill>
                <a:latin typeface="Times New Roman" panose="02020603050405020304" pitchFamily="18" charset="0"/>
                <a:ea typeface="Calibri" panose="020F0502020204030204" pitchFamily="34" charset="0"/>
              </a:rPr>
              <a:t>Ora, é exatamente isso o que ocorre no âmbito da atividade exercida pelos órgãos do Poder Executivo no contexto daquilo que, pragmaticamente, denominamos “processo administrativo tributário</a:t>
            </a:r>
            <a:r>
              <a:rPr lang="pt-BR" sz="1400" dirty="0">
                <a:solidFill>
                  <a:schemeClr val="bg1"/>
                </a:solidFill>
                <a:latin typeface="Times New Roman" panose="02020603050405020304" pitchFamily="18" charset="0"/>
                <a:ea typeface="Calibri" panose="020F0502020204030204" pitchFamily="34" charset="0"/>
              </a:rPr>
              <a:t> (</a:t>
            </a:r>
            <a:r>
              <a:rPr lang="pt-B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DALLA Pria. Rodrigo. Direito Processual Tributário. Ed. Noeses. 1ª Edição. São Paulo. 2020. Pág.630. )</a:t>
            </a:r>
            <a:endPar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pt-BR" dirty="0"/>
          </a:p>
        </p:txBody>
      </p:sp>
      <p:sp>
        <p:nvSpPr>
          <p:cNvPr id="7" name="CaixaDeTexto 6">
            <a:extLst>
              <a:ext uri="{FF2B5EF4-FFF2-40B4-BE49-F238E27FC236}">
                <a16:creationId xmlns:a16="http://schemas.microsoft.com/office/drawing/2014/main" id="{9BEE569A-25B3-DF48-9140-6E30301A02B9}"/>
              </a:ext>
            </a:extLst>
          </p:cNvPr>
          <p:cNvSpPr txBox="1"/>
          <p:nvPr/>
        </p:nvSpPr>
        <p:spPr>
          <a:xfrm>
            <a:off x="5819685" y="1034041"/>
            <a:ext cx="6055507" cy="2170631"/>
          </a:xfrm>
          <a:prstGeom prst="rect">
            <a:avLst/>
          </a:prstGeom>
        </p:spPr>
        <p:txBody>
          <a:bodyPr>
            <a:noAutofit/>
          </a:bodyPr>
          <a:lstStyle/>
          <a:p>
            <a:pPr algn="just">
              <a:spcBef>
                <a:spcPct val="0"/>
              </a:spcBef>
              <a:spcAft>
                <a:spcPts val="600"/>
              </a:spcAft>
            </a:pPr>
            <a:r>
              <a:rPr lang="pt-BR" dirty="0">
                <a:solidFill>
                  <a:schemeClr val="bg1"/>
                </a:solidFill>
                <a:latin typeface="Times New Roman" panose="02020603050405020304" pitchFamily="18" charset="0"/>
                <a:ea typeface="Calibri" panose="020F0502020204030204" pitchFamily="34" charset="0"/>
              </a:rPr>
              <a:t>Com efeito podemos entender o trabalho desenvolvido na esfera do contencioso administrativo como: i) controle de legalidade do ato administrativo; </a:t>
            </a:r>
            <a:r>
              <a:rPr lang="pt-BR" dirty="0" err="1">
                <a:solidFill>
                  <a:schemeClr val="bg1"/>
                </a:solidFill>
                <a:latin typeface="Times New Roman" panose="02020603050405020304" pitchFamily="18" charset="0"/>
                <a:ea typeface="Calibri" panose="020F0502020204030204" pitchFamily="34" charset="0"/>
              </a:rPr>
              <a:t>ii</a:t>
            </a:r>
            <a:r>
              <a:rPr lang="pt-BR" dirty="0">
                <a:solidFill>
                  <a:schemeClr val="bg1"/>
                </a:solidFill>
                <a:latin typeface="Times New Roman" panose="02020603050405020304" pitchFamily="18" charset="0"/>
                <a:ea typeface="Calibri" panose="020F0502020204030204" pitchFamily="34" charset="0"/>
              </a:rPr>
              <a:t>) procedimento administrativo; </a:t>
            </a:r>
            <a:r>
              <a:rPr lang="pt-BR" dirty="0" err="1">
                <a:solidFill>
                  <a:schemeClr val="bg1"/>
                </a:solidFill>
                <a:latin typeface="Times New Roman" panose="02020603050405020304" pitchFamily="18" charset="0"/>
                <a:ea typeface="Calibri" panose="020F0502020204030204" pitchFamily="34" charset="0"/>
              </a:rPr>
              <a:t>iii</a:t>
            </a:r>
            <a:r>
              <a:rPr lang="pt-BR" dirty="0">
                <a:solidFill>
                  <a:schemeClr val="bg1"/>
                </a:solidFill>
                <a:latin typeface="Times New Roman" panose="02020603050405020304" pitchFamily="18" charset="0"/>
                <a:ea typeface="Calibri" panose="020F0502020204030204" pitchFamily="34" charset="0"/>
              </a:rPr>
              <a:t>) processo administrativo; </a:t>
            </a:r>
            <a:r>
              <a:rPr lang="pt-BR" dirty="0" err="1">
                <a:solidFill>
                  <a:schemeClr val="bg1"/>
                </a:solidFill>
                <a:latin typeface="Times New Roman" panose="02020603050405020304" pitchFamily="18" charset="0"/>
                <a:ea typeface="Calibri" panose="020F0502020204030204" pitchFamily="34" charset="0"/>
              </a:rPr>
              <a:t>iv</a:t>
            </a:r>
            <a:r>
              <a:rPr lang="pt-BR" dirty="0">
                <a:solidFill>
                  <a:schemeClr val="bg1"/>
                </a:solidFill>
                <a:latin typeface="Times New Roman" panose="02020603050405020304" pitchFamily="18" charset="0"/>
                <a:ea typeface="Calibri" panose="020F0502020204030204" pitchFamily="34" charset="0"/>
              </a:rPr>
              <a:t>) jurisdição delimitada ou até mesmo como v) uma ficção legal a depender do resultado do julgamento. </a:t>
            </a:r>
            <a:r>
              <a:rPr lang="pt-BR" sz="1200" i="1" dirty="0">
                <a:solidFill>
                  <a:schemeClr val="bg1"/>
                </a:solidFill>
                <a:latin typeface="Times New Roman" panose="02020603050405020304" pitchFamily="18" charset="0"/>
                <a:ea typeface="Calibri" panose="020F0502020204030204" pitchFamily="34" charset="0"/>
              </a:rPr>
              <a:t>(</a:t>
            </a:r>
            <a:r>
              <a:rPr lang="pt-B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 controle de legalidade do ato administrativo, o procedimento administrativo; o processo administrativo; e a jurisdição delimitada, podem ser compreendidos como diferentes facetas da mesma atividade). </a:t>
            </a:r>
            <a:endParaRPr lang="pt-BR" sz="1200" i="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8" name="Seta: Pentágono 7">
            <a:extLst>
              <a:ext uri="{FF2B5EF4-FFF2-40B4-BE49-F238E27FC236}">
                <a16:creationId xmlns:a16="http://schemas.microsoft.com/office/drawing/2014/main" id="{DBDBE85B-FDBB-4720-A823-A4D72A52D2F3}"/>
              </a:ext>
            </a:extLst>
          </p:cNvPr>
          <p:cNvSpPr/>
          <p:nvPr/>
        </p:nvSpPr>
        <p:spPr>
          <a:xfrm>
            <a:off x="817081" y="1478421"/>
            <a:ext cx="3931065" cy="128186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Jurisdição no Processo Administrativo Tributário </a:t>
            </a:r>
          </a:p>
        </p:txBody>
      </p:sp>
      <p:pic>
        <p:nvPicPr>
          <p:cNvPr id="3" name="Imagem 2" descr="Homem de terno e gravata&#10;&#10;Descrição gerada automaticamente">
            <a:extLst>
              <a:ext uri="{FF2B5EF4-FFF2-40B4-BE49-F238E27FC236}">
                <a16:creationId xmlns:a16="http://schemas.microsoft.com/office/drawing/2014/main" id="{3360F9A5-9876-81A9-BDB2-7B8E94727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41" y="4420274"/>
            <a:ext cx="2255181" cy="2299545"/>
          </a:xfrm>
          <a:prstGeom prst="ellipse">
            <a:avLst/>
          </a:prstGeom>
        </p:spPr>
      </p:pic>
    </p:spTree>
    <p:extLst>
      <p:ext uri="{BB962C8B-B14F-4D97-AF65-F5344CB8AC3E}">
        <p14:creationId xmlns:p14="http://schemas.microsoft.com/office/powerpoint/2010/main" val="1395658642"/>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A22F376C-6C6F-014A-7021-F522ACFF09AF}"/>
              </a:ext>
            </a:extLst>
          </p:cNvPr>
          <p:cNvSpPr txBox="1"/>
          <p:nvPr/>
        </p:nvSpPr>
        <p:spPr>
          <a:xfrm>
            <a:off x="6640079" y="986343"/>
            <a:ext cx="4903351" cy="1938992"/>
          </a:xfrm>
          <a:prstGeom prst="rect">
            <a:avLst/>
          </a:prstGeom>
          <a:noFill/>
        </p:spPr>
        <p:txBody>
          <a:bodyPr wrap="square">
            <a:spAutoFit/>
          </a:bodyPr>
          <a:lstStyle/>
          <a:p>
            <a:pPr algn="just"/>
            <a:r>
              <a:rPr lang="pt-BR" sz="1600" dirty="0">
                <a:solidFill>
                  <a:schemeClr val="bg1"/>
                </a:solidFill>
                <a:effectLst/>
                <a:latin typeface="Times New Roman" panose="02020603050405020304" pitchFamily="18" charset="0"/>
                <a:ea typeface="Calibri" panose="020F0502020204030204" pitchFamily="34" charset="0"/>
              </a:rPr>
              <a:t>A busca da verdade material, antes de ser direito do contribuinte, é um dever do Estado. </a:t>
            </a:r>
            <a:r>
              <a:rPr lang="pt-BR" sz="1600" dirty="0">
                <a:solidFill>
                  <a:schemeClr val="accent4">
                    <a:lumMod val="60000"/>
                    <a:lumOff val="40000"/>
                  </a:schemeClr>
                </a:solidFill>
                <a:effectLst/>
                <a:latin typeface="Times New Roman" panose="02020603050405020304" pitchFamily="18" charset="0"/>
                <a:ea typeface="Calibri" panose="020F0502020204030204" pitchFamily="34" charset="0"/>
              </a:rPr>
              <a:t>Assim, a verdade é buscada pela Administração independentemente de provocação do contribuinte</a:t>
            </a:r>
            <a:r>
              <a:rPr lang="pt-BR" sz="1600" dirty="0">
                <a:solidFill>
                  <a:schemeClr val="accent4">
                    <a:lumMod val="40000"/>
                    <a:lumOff val="60000"/>
                  </a:schemeClr>
                </a:solidFill>
                <a:effectLst/>
                <a:latin typeface="Times New Roman" panose="02020603050405020304" pitchFamily="18" charset="0"/>
                <a:ea typeface="Calibri" panose="020F0502020204030204" pitchFamily="34" charset="0"/>
              </a:rPr>
              <a:t> </a:t>
            </a:r>
            <a:r>
              <a:rPr lang="pt-BR" sz="1600" dirty="0">
                <a:solidFill>
                  <a:schemeClr val="bg1"/>
                </a:solidFill>
                <a:effectLst/>
                <a:latin typeface="Times New Roman" panose="02020603050405020304" pitchFamily="18" charset="0"/>
                <a:ea typeface="Calibri" panose="020F0502020204030204" pitchFamily="34" charset="0"/>
              </a:rPr>
              <a:t>e, obviamente, se a iniciativa não partir do contribuinte ou do Fisco, </a:t>
            </a:r>
            <a:r>
              <a:rPr lang="pt-BR" sz="1600" dirty="0">
                <a:solidFill>
                  <a:schemeClr val="accent4">
                    <a:lumMod val="60000"/>
                    <a:lumOff val="40000"/>
                  </a:schemeClr>
                </a:solidFill>
                <a:effectLst/>
                <a:latin typeface="Times New Roman" panose="02020603050405020304" pitchFamily="18" charset="0"/>
                <a:ea typeface="Calibri" panose="020F0502020204030204" pitchFamily="34" charset="0"/>
              </a:rPr>
              <a:t>deve partir do julgador</a:t>
            </a:r>
            <a:r>
              <a:rPr lang="pt-BR" sz="1600" dirty="0">
                <a:solidFill>
                  <a:schemeClr val="bg1"/>
                </a:solidFill>
                <a:effectLst/>
                <a:latin typeface="Times New Roman" panose="02020603050405020304" pitchFamily="18" charset="0"/>
                <a:ea typeface="Calibri" panose="020F0502020204030204" pitchFamily="34" charset="0"/>
              </a:rPr>
              <a:t>. </a:t>
            </a:r>
            <a:r>
              <a:rPr lang="pt-B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MACEI. Demetrius </a:t>
            </a:r>
            <a:r>
              <a:rPr lang="pt-BR"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Nichele</a:t>
            </a:r>
            <a:r>
              <a:rPr lang="pt-B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 Verdade Material No Direito Tributário</a:t>
            </a:r>
            <a:r>
              <a:rPr lang="pt-BR"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 cidadania fiscal administrativa e judicial. Ed. Malheiros. São Paulo. 2013. Pág. 177</a:t>
            </a:r>
            <a:endParaRPr lang="pt-B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55B6EA35-2983-E0FA-699A-66F1E0884C20}"/>
              </a:ext>
            </a:extLst>
          </p:cNvPr>
          <p:cNvSpPr txBox="1"/>
          <p:nvPr/>
        </p:nvSpPr>
        <p:spPr>
          <a:xfrm>
            <a:off x="6640080" y="3060579"/>
            <a:ext cx="4903350" cy="3600986"/>
          </a:xfrm>
          <a:prstGeom prst="rect">
            <a:avLst/>
          </a:prstGeom>
          <a:noFill/>
        </p:spPr>
        <p:txBody>
          <a:bodyPr wrap="square">
            <a:spAutoFit/>
          </a:bodyPr>
          <a:lstStyle/>
          <a:p>
            <a:pPr algn="just"/>
            <a:r>
              <a:rPr lang="pt-BR" sz="1400" dirty="0">
                <a:solidFill>
                  <a:schemeClr val="bg1"/>
                </a:solidFill>
                <a:effectLst/>
                <a:latin typeface="Times New Roman" panose="02020603050405020304" pitchFamily="18" charset="0"/>
                <a:ea typeface="Calibri" panose="020F0502020204030204" pitchFamily="34" charset="0"/>
              </a:rPr>
              <a:t>A administração age na qualidade de titular dos interesses do Estado que a</a:t>
            </a:r>
            <a:r>
              <a:rPr lang="pt-BR" sz="1400" spc="-260"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lei quer que sejam realizados, vinculada sempre à legalidade.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Quando a atuação da autoridade administrativa está errada, nada impede sua revisão. Ao contrário, a revisão representa um autocontrole da Administração, e está a serviço da obtenção de uma tributação segundo a lei.</a:t>
            </a:r>
            <a:r>
              <a:rPr lang="pt-BR" sz="1400" spc="-30"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a:t>
            </a:r>
            <a:r>
              <a:rPr lang="pt-BR" sz="1400" spc="-2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Essa</a:t>
            </a:r>
            <a:r>
              <a:rPr lang="pt-BR" sz="1400" spc="-30"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revisão</a:t>
            </a:r>
            <a:r>
              <a:rPr lang="pt-BR" sz="1400" spc="-10"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i="1" dirty="0" err="1">
                <a:solidFill>
                  <a:schemeClr val="accent4">
                    <a:lumMod val="60000"/>
                    <a:lumOff val="40000"/>
                  </a:schemeClr>
                </a:solidFill>
                <a:effectLst/>
                <a:latin typeface="Times New Roman" panose="02020603050405020304" pitchFamily="18" charset="0"/>
                <a:ea typeface="Calibri" panose="020F0502020204030204" pitchFamily="34" charset="0"/>
              </a:rPr>
              <a:t>ex</a:t>
            </a:r>
            <a:r>
              <a:rPr lang="pt-BR" sz="1400" i="1" spc="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i="1" dirty="0" err="1">
                <a:solidFill>
                  <a:schemeClr val="accent4">
                    <a:lumMod val="60000"/>
                    <a:lumOff val="40000"/>
                  </a:schemeClr>
                </a:solidFill>
                <a:effectLst/>
                <a:latin typeface="Times New Roman" panose="02020603050405020304" pitchFamily="18" charset="0"/>
                <a:ea typeface="Calibri" panose="020F0502020204030204" pitchFamily="34" charset="0"/>
              </a:rPr>
              <a:t>officio</a:t>
            </a:r>
            <a:r>
              <a:rPr lang="pt-BR" sz="1400" i="1" spc="-2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pode</a:t>
            </a:r>
            <a:r>
              <a:rPr lang="pt-BR" sz="1400" spc="-2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decorrer</a:t>
            </a:r>
            <a:r>
              <a:rPr lang="pt-BR" sz="1400" spc="-2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da</a:t>
            </a:r>
            <a:r>
              <a:rPr lang="pt-BR" sz="1400" spc="-2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i="1" dirty="0">
                <a:solidFill>
                  <a:schemeClr val="accent4">
                    <a:lumMod val="60000"/>
                    <a:lumOff val="40000"/>
                  </a:schemeClr>
                </a:solidFill>
                <a:effectLst/>
                <a:latin typeface="Times New Roman" panose="02020603050405020304" pitchFamily="18" charset="0"/>
                <a:ea typeface="Calibri" panose="020F0502020204030204" pitchFamily="34" charset="0"/>
              </a:rPr>
              <a:t>hierarquia,</a:t>
            </a:r>
            <a:r>
              <a:rPr lang="pt-BR" sz="1400" i="1" spc="-2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mas</a:t>
            </a:r>
            <a:r>
              <a:rPr lang="pt-BR" sz="1400" spc="-20"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também</a:t>
            </a:r>
            <a:r>
              <a:rPr lang="pt-BR" sz="1400" spc="-2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a</a:t>
            </a:r>
            <a:r>
              <a:rPr lang="pt-BR" sz="1400" spc="-2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autoridade</a:t>
            </a:r>
            <a:r>
              <a:rPr lang="pt-BR" sz="1400" spc="-2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prolatora</a:t>
            </a:r>
            <a:r>
              <a:rPr lang="pt-BR" sz="1400" spc="-2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do</a:t>
            </a:r>
            <a:r>
              <a:rPr lang="pt-BR" sz="1400" spc="-260"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ato pode tomar a iniciativa de reexaminar a própria decisão, confirmando-</a:t>
            </a:r>
            <a:r>
              <a:rPr lang="pt-BR" sz="1400" spc="-260"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a</a:t>
            </a:r>
            <a:r>
              <a:rPr lang="pt-BR" sz="1400" spc="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ou</a:t>
            </a:r>
            <a:r>
              <a:rPr lang="pt-BR" sz="1400" spc="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accent4">
                    <a:lumMod val="60000"/>
                    <a:lumOff val="40000"/>
                  </a:schemeClr>
                </a:solidFill>
                <a:effectLst/>
                <a:latin typeface="Times New Roman" panose="02020603050405020304" pitchFamily="18" charset="0"/>
                <a:ea typeface="Calibri" panose="020F0502020204030204" pitchFamily="34" charset="0"/>
              </a:rPr>
              <a:t>modificando-a</a:t>
            </a:r>
            <a:r>
              <a:rPr lang="pt-BR" sz="1400" spc="5" dirty="0">
                <a:solidFill>
                  <a:schemeClr val="accent4">
                    <a:lumMod val="60000"/>
                    <a:lumOff val="40000"/>
                  </a:schemeClr>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a:t>
            </a:r>
            <a:r>
              <a:rPr lang="pt-BR" sz="1400" spc="5"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É</a:t>
            </a:r>
            <a:r>
              <a:rPr lang="pt-BR" sz="1400" spc="5"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característica</a:t>
            </a:r>
            <a:r>
              <a:rPr lang="pt-BR" sz="1400" spc="5"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do</a:t>
            </a:r>
            <a:r>
              <a:rPr lang="pt-BR" sz="1400" spc="5"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processo</a:t>
            </a:r>
            <a:r>
              <a:rPr lang="pt-BR" sz="1400" spc="5"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administrativo</a:t>
            </a:r>
            <a:r>
              <a:rPr lang="pt-BR" sz="1400" spc="5"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tributário</a:t>
            </a:r>
            <a:r>
              <a:rPr lang="pt-BR" sz="1400" spc="-40"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servir</a:t>
            </a:r>
            <a:r>
              <a:rPr lang="pt-BR" sz="1400" spc="-40"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como</a:t>
            </a:r>
            <a:r>
              <a:rPr lang="pt-BR" sz="1400" spc="-40"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instrumento</a:t>
            </a:r>
            <a:r>
              <a:rPr lang="pt-BR" sz="1400" spc="-35"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de</a:t>
            </a:r>
            <a:r>
              <a:rPr lang="pt-BR" sz="1400" spc="-40"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controle</a:t>
            </a:r>
            <a:r>
              <a:rPr lang="pt-BR" sz="1400" spc="-40"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da</a:t>
            </a:r>
            <a:r>
              <a:rPr lang="pt-BR" sz="1400" spc="-35"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regularidade</a:t>
            </a:r>
            <a:r>
              <a:rPr lang="pt-BR" sz="1400" spc="-40"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da</a:t>
            </a:r>
            <a:r>
              <a:rPr lang="pt-BR" sz="1400" spc="-40"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atividade</a:t>
            </a:r>
            <a:r>
              <a:rPr lang="pt-BR" sz="1400" spc="-260"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administrativa tributária. Aliás, cada vez mais se constata a crescente</a:t>
            </a:r>
            <a:r>
              <a:rPr lang="pt-BR" sz="1400" spc="5" dirty="0">
                <a:solidFill>
                  <a:schemeClr val="bg1"/>
                </a:solidFill>
                <a:effectLst/>
                <a:latin typeface="Times New Roman" panose="02020603050405020304" pitchFamily="18" charset="0"/>
                <a:ea typeface="Calibri" panose="020F0502020204030204" pitchFamily="34" charset="0"/>
              </a:rPr>
              <a:t> </a:t>
            </a:r>
            <a:r>
              <a:rPr lang="pt-BR" sz="1400" dirty="0">
                <a:solidFill>
                  <a:schemeClr val="bg1"/>
                </a:solidFill>
                <a:effectLst/>
                <a:latin typeface="Times New Roman" panose="02020603050405020304" pitchFamily="18" charset="0"/>
                <a:ea typeface="Calibri" panose="020F0502020204030204" pitchFamily="34" charset="0"/>
              </a:rPr>
              <a:t>adoção de procedimentos para as atividades públicas de modo geral (</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RIBAS,</a:t>
            </a:r>
            <a:r>
              <a:rPr lang="pt-BR" sz="1400" spc="-4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Lídia</a:t>
            </a:r>
            <a:r>
              <a:rPr lang="pt-BR" sz="1400" spc="-4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Maria</a:t>
            </a:r>
            <a:r>
              <a:rPr lang="pt-BR" sz="1400" spc="-4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Lopes</a:t>
            </a:r>
            <a:r>
              <a:rPr lang="pt-BR" sz="1400" spc="-4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Rodrigues.</a:t>
            </a:r>
            <a:r>
              <a:rPr lang="pt-BR" sz="1400" spc="-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Processo</a:t>
            </a:r>
            <a:r>
              <a:rPr lang="pt-BR" sz="1400" i="1" spc="-4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administrativo</a:t>
            </a:r>
            <a:r>
              <a:rPr lang="pt-BR" sz="1400" i="1" spc="-4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tributário</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1400" spc="-4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pt-BR" sz="1400" spc="-3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ed.</a:t>
            </a:r>
            <a:r>
              <a:rPr lang="pt-BR" sz="1400" spc="-4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São</a:t>
            </a:r>
            <a:r>
              <a:rPr lang="pt-BR" sz="1400" spc="-4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Paulo:</a:t>
            </a:r>
            <a:r>
              <a:rPr lang="pt-BR" sz="1400" spc="-29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Malheiros,</a:t>
            </a:r>
            <a:r>
              <a:rPr lang="pt-BR" sz="1400" spc="-1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2008.Pág. 87-90. </a:t>
            </a:r>
            <a:endParaRPr lang="pt-B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solidFill>
                <a:schemeClr val="bg1"/>
              </a:solidFill>
            </a:endParaRPr>
          </a:p>
        </p:txBody>
      </p:sp>
      <p:sp>
        <p:nvSpPr>
          <p:cNvPr id="3" name="Seta: Pentágono 2">
            <a:extLst>
              <a:ext uri="{FF2B5EF4-FFF2-40B4-BE49-F238E27FC236}">
                <a16:creationId xmlns:a16="http://schemas.microsoft.com/office/drawing/2014/main" id="{4F17D1AD-E722-2489-E0B9-C4725353412C}"/>
              </a:ext>
            </a:extLst>
          </p:cNvPr>
          <p:cNvSpPr/>
          <p:nvPr/>
        </p:nvSpPr>
        <p:spPr>
          <a:xfrm>
            <a:off x="854580" y="3988191"/>
            <a:ext cx="3931065" cy="128186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Autotutela </a:t>
            </a:r>
          </a:p>
        </p:txBody>
      </p:sp>
      <p:sp>
        <p:nvSpPr>
          <p:cNvPr id="5" name="Seta: Pentágono 4">
            <a:extLst>
              <a:ext uri="{FF2B5EF4-FFF2-40B4-BE49-F238E27FC236}">
                <a16:creationId xmlns:a16="http://schemas.microsoft.com/office/drawing/2014/main" id="{80C35191-E0BF-5644-4F2D-EA12F795B56F}"/>
              </a:ext>
            </a:extLst>
          </p:cNvPr>
          <p:cNvSpPr/>
          <p:nvPr/>
        </p:nvSpPr>
        <p:spPr>
          <a:xfrm>
            <a:off x="854580" y="1314904"/>
            <a:ext cx="3931065" cy="128186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Verdade Material </a:t>
            </a:r>
          </a:p>
        </p:txBody>
      </p:sp>
    </p:spTree>
    <p:extLst>
      <p:ext uri="{BB962C8B-B14F-4D97-AF65-F5344CB8AC3E}">
        <p14:creationId xmlns:p14="http://schemas.microsoft.com/office/powerpoint/2010/main" val="2219204524"/>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ED737C8E-40D4-01D4-2F27-93218875C968}"/>
              </a:ext>
            </a:extLst>
          </p:cNvPr>
          <p:cNvSpPr txBox="1"/>
          <p:nvPr/>
        </p:nvSpPr>
        <p:spPr>
          <a:xfrm>
            <a:off x="5818029" y="1720840"/>
            <a:ext cx="6108841" cy="3693319"/>
          </a:xfrm>
          <a:prstGeom prst="rect">
            <a:avLst/>
          </a:prstGeom>
          <a:noFill/>
        </p:spPr>
        <p:txBody>
          <a:bodyPr wrap="square">
            <a:spAutoFit/>
          </a:bodyPr>
          <a:lstStyle/>
          <a:p>
            <a:pPr algn="just"/>
            <a:r>
              <a:rPr lang="pt-BR" i="1" dirty="0">
                <a:solidFill>
                  <a:schemeClr val="bg1"/>
                </a:solidFill>
                <a:latin typeface="Times New Roman" panose="02020603050405020304" pitchFamily="18" charset="0"/>
                <a:ea typeface="Calibri" panose="020F0502020204030204" pitchFamily="34" charset="0"/>
              </a:rPr>
              <a:t>Não se pretende com o reconhecimento da função jurisdicional administrativa retirar a primazia e privatividade da invalidade das normas inconstitucionais pelo poder judiciário. </a:t>
            </a:r>
            <a:r>
              <a:rPr lang="pt-BR" i="1" dirty="0">
                <a:solidFill>
                  <a:schemeClr val="accent4">
                    <a:lumMod val="60000"/>
                    <a:lumOff val="40000"/>
                  </a:schemeClr>
                </a:solidFill>
                <a:latin typeface="Times New Roman" panose="02020603050405020304" pitchFamily="18" charset="0"/>
                <a:ea typeface="Calibri" panose="020F0502020204030204" pitchFamily="34" charset="0"/>
              </a:rPr>
              <a:t>Por outro lado, é preciso avançar e ultrapassar a visão temerária que o contencioso administrativo não pode julgar se pautando em questão constitucional</a:t>
            </a:r>
            <a:r>
              <a:rPr lang="pt-BR" i="1" dirty="0">
                <a:solidFill>
                  <a:schemeClr val="bg1"/>
                </a:solidFill>
                <a:latin typeface="Times New Roman" panose="02020603050405020304" pitchFamily="18" charset="0"/>
                <a:ea typeface="Calibri" panose="020F0502020204030204" pitchFamily="34" charset="0"/>
              </a:rPr>
              <a:t>. Admitir julgamento diverso do texto – entendimento – constitucional, em qualquer exercício jurisdicional, num sistema cujo arquétipo tributário está traçado fortemente em nossa Carta da República </a:t>
            </a:r>
            <a:r>
              <a:rPr lang="pt-BR"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é postura incoerente com a própria noção de julgamento e legalidade que sempre deve estar lastreada na constitucionalidade</a:t>
            </a:r>
            <a:r>
              <a:rPr lang="pt-B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(Passagem do artigo do Congresso).</a:t>
            </a:r>
            <a:endParaRPr lang="pt-B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2" name="Seta: Pentágono 1">
            <a:extLst>
              <a:ext uri="{FF2B5EF4-FFF2-40B4-BE49-F238E27FC236}">
                <a16:creationId xmlns:a16="http://schemas.microsoft.com/office/drawing/2014/main" id="{9704BE28-B000-49B3-7F2B-1971DD1E317F}"/>
              </a:ext>
            </a:extLst>
          </p:cNvPr>
          <p:cNvSpPr/>
          <p:nvPr/>
        </p:nvSpPr>
        <p:spPr>
          <a:xfrm>
            <a:off x="898840" y="2370503"/>
            <a:ext cx="3931065" cy="128186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Constitucionalidade em Matéria Tributária</a:t>
            </a:r>
          </a:p>
        </p:txBody>
      </p:sp>
      <p:pic>
        <p:nvPicPr>
          <p:cNvPr id="5" name="Imagem 4" descr="Texto preto sobre fundo branco&#10;&#10;Descrição gerada automaticamente com confiança média">
            <a:extLst>
              <a:ext uri="{FF2B5EF4-FFF2-40B4-BE49-F238E27FC236}">
                <a16:creationId xmlns:a16="http://schemas.microsoft.com/office/drawing/2014/main" id="{0E4D6731-852E-707B-34E4-14D248BC6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05" y="4754537"/>
            <a:ext cx="2522981" cy="1578021"/>
          </a:xfrm>
          <a:prstGeom prst="ellipse">
            <a:avLst/>
          </a:prstGeom>
        </p:spPr>
      </p:pic>
    </p:spTree>
    <p:extLst>
      <p:ext uri="{BB962C8B-B14F-4D97-AF65-F5344CB8AC3E}">
        <p14:creationId xmlns:p14="http://schemas.microsoft.com/office/powerpoint/2010/main" val="2999327718"/>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5C431802-61F3-4A58-8F7F-6D3DEE2C64D4}"/>
              </a:ext>
            </a:extLst>
          </p:cNvPr>
          <p:cNvSpPr txBox="1"/>
          <p:nvPr/>
        </p:nvSpPr>
        <p:spPr>
          <a:xfrm>
            <a:off x="1892179" y="3428999"/>
            <a:ext cx="8407641" cy="1477977"/>
          </a:xfrm>
          <a:prstGeom prst="rect">
            <a:avLst/>
          </a:prstGeom>
        </p:spPr>
        <p:txBody>
          <a:bodyPr>
            <a:noAutofit/>
          </a:bodyPr>
          <a:lstStyle/>
          <a:p>
            <a:pPr algn="ctr">
              <a:spcBef>
                <a:spcPct val="0"/>
              </a:spcBef>
              <a:spcAft>
                <a:spcPts val="600"/>
              </a:spcAft>
            </a:pPr>
            <a:r>
              <a:rPr lang="pt-BR" sz="3400" b="1" dirty="0">
                <a:solidFill>
                  <a:schemeClr val="accent4">
                    <a:lumMod val="60000"/>
                    <a:lumOff val="40000"/>
                  </a:schemeClr>
                </a:solidFill>
                <a:effectLst>
                  <a:outerShdw blurRad="38100" dist="38100" dir="2700000" algn="tl">
                    <a:srgbClr val="000000">
                      <a:alpha val="43137"/>
                    </a:srgbClr>
                  </a:outerShdw>
                </a:effectLst>
                <a:latin typeface="+mj-lt"/>
                <a:ea typeface="+mj-ea"/>
                <a:cs typeface="+mj-cs"/>
              </a:rPr>
              <a:t>OFICIALIDADE NOS TRIBUNAIS ADMINISTRATIVOS</a:t>
            </a:r>
          </a:p>
        </p:txBody>
      </p:sp>
    </p:spTree>
    <p:extLst>
      <p:ext uri="{BB962C8B-B14F-4D97-AF65-F5344CB8AC3E}">
        <p14:creationId xmlns:p14="http://schemas.microsoft.com/office/powerpoint/2010/main" val="2365822358"/>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m 1" descr="Uma imagem contendo desenho&#10;&#10;Descrição gerada automaticamente">
            <a:extLst>
              <a:ext uri="{FF2B5EF4-FFF2-40B4-BE49-F238E27FC236}">
                <a16:creationId xmlns:a16="http://schemas.microsoft.com/office/drawing/2014/main" id="{A76ED39B-02D4-706D-17E7-8A831D8E7B7E}"/>
              </a:ext>
            </a:extLst>
          </p:cNvPr>
          <p:cNvPicPr>
            <a:picLocks noChangeAspect="1"/>
          </p:cNvPicPr>
          <p:nvPr/>
        </p:nvPicPr>
        <p:blipFill rotWithShape="1">
          <a:blip r:embed="rId2">
            <a:extLst>
              <a:ext uri="{28A0092B-C50C-407E-A947-70E740481C1C}">
                <a14:useLocalDpi xmlns:a14="http://schemas.microsoft.com/office/drawing/2010/main" val="0"/>
              </a:ext>
            </a:extLst>
          </a:blip>
          <a:srcRect t="13662" r="12962" b="27134"/>
          <a:stretch/>
        </p:blipFill>
        <p:spPr>
          <a:xfrm>
            <a:off x="200115" y="5186855"/>
            <a:ext cx="2520280" cy="936104"/>
          </a:xfrm>
          <a:prstGeom prst="ellipse">
            <a:avLst/>
          </a:prstGeom>
        </p:spPr>
      </p:pic>
      <p:sp>
        <p:nvSpPr>
          <p:cNvPr id="4" name="CaixaDeTexto 3">
            <a:extLst>
              <a:ext uri="{FF2B5EF4-FFF2-40B4-BE49-F238E27FC236}">
                <a16:creationId xmlns:a16="http://schemas.microsoft.com/office/drawing/2014/main" id="{11F23FDC-1E71-74AC-15D2-3717A7E784E3}"/>
              </a:ext>
            </a:extLst>
          </p:cNvPr>
          <p:cNvSpPr txBox="1"/>
          <p:nvPr/>
        </p:nvSpPr>
        <p:spPr>
          <a:xfrm>
            <a:off x="5084748" y="2151373"/>
            <a:ext cx="6974434" cy="1875578"/>
          </a:xfrm>
          <a:prstGeom prst="rect">
            <a:avLst/>
          </a:prstGeom>
          <a:noFill/>
        </p:spPr>
        <p:txBody>
          <a:bodyPr wrap="square">
            <a:spAutoFit/>
          </a:bodyPr>
          <a:lstStyle/>
          <a:p>
            <a:pPr algn="just">
              <a:lnSpc>
                <a:spcPct val="107000"/>
              </a:lnSpc>
              <a:spcAft>
                <a:spcPts val="800"/>
              </a:spcAft>
            </a:pPr>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Art. 17. Aos presidentes de turmas julgadoras do CARF incumbe dirigir, supervisionar, coordenar e orientar as atividades do respectivo colegiado e ainda:</a:t>
            </a:r>
          </a:p>
          <a:p>
            <a:pPr algn="just">
              <a:lnSpc>
                <a:spcPct val="107000"/>
              </a:lnSpc>
              <a:spcAft>
                <a:spcPts val="800"/>
              </a:spcAft>
            </a:pPr>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VII - </a:t>
            </a:r>
            <a:r>
              <a:rPr lang="pt-BR" sz="14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corrigir, de ofício ou por solicitação, erros de procedimento ou processamento</a:t>
            </a:r>
            <a:r>
              <a:rPr lang="pt-BR" sz="1400"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Art. 18. Aos presidentes de Câmara incumbe, ainda: </a:t>
            </a:r>
          </a:p>
          <a:p>
            <a:pPr algn="just">
              <a:lnSpc>
                <a:spcPct val="107000"/>
              </a:lnSpc>
              <a:spcAft>
                <a:spcPts val="800"/>
              </a:spcAft>
            </a:pPr>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 </a:t>
            </a:r>
            <a:r>
              <a:rPr lang="pt-BR" sz="14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determinar, de ofício, diligência </a:t>
            </a:r>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para suprir deficiências de instrução de processo;</a:t>
            </a:r>
          </a:p>
        </p:txBody>
      </p:sp>
      <p:sp>
        <p:nvSpPr>
          <p:cNvPr id="6" name="CaixaDeTexto 5">
            <a:extLst>
              <a:ext uri="{FF2B5EF4-FFF2-40B4-BE49-F238E27FC236}">
                <a16:creationId xmlns:a16="http://schemas.microsoft.com/office/drawing/2014/main" id="{89B32518-A7F1-6908-6D07-65E1F941BBAF}"/>
              </a:ext>
            </a:extLst>
          </p:cNvPr>
          <p:cNvSpPr txBox="1"/>
          <p:nvPr/>
        </p:nvSpPr>
        <p:spPr>
          <a:xfrm>
            <a:off x="5084747" y="4550119"/>
            <a:ext cx="6907137" cy="1439881"/>
          </a:xfrm>
          <a:prstGeom prst="rect">
            <a:avLst/>
          </a:prstGeom>
          <a:noFill/>
        </p:spPr>
        <p:txBody>
          <a:bodyPr wrap="square">
            <a:spAutoFit/>
          </a:bodyPr>
          <a:lstStyle/>
          <a:p>
            <a:pPr algn="just">
              <a:lnSpc>
                <a:spcPct val="107000"/>
              </a:lnSpc>
              <a:spcAft>
                <a:spcPts val="800"/>
              </a:spcAft>
            </a:pPr>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Art. 55. A pauta da reunião indicará:</a:t>
            </a:r>
          </a:p>
          <a:p>
            <a:pPr algn="just">
              <a:lnSpc>
                <a:spcPct val="107000"/>
              </a:lnSpc>
              <a:spcAft>
                <a:spcPts val="800"/>
              </a:spcAft>
            </a:pPr>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1º O presidente da turma poderá, de ofício, a pedido do relator ou por solicitação das partes, por motivo justificado, determinar o adiamento do julgamento ou a retirada do recurso de pauta, desde que, no caso de pedido de retirada de pauta pelas partes:</a:t>
            </a:r>
          </a:p>
          <a:p>
            <a:pPr algn="just">
              <a:lnSpc>
                <a:spcPct val="107000"/>
              </a:lnSpc>
              <a:spcAft>
                <a:spcPts val="800"/>
              </a:spcAft>
            </a:pPr>
            <a:endPar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6918151"/>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to 15"/>
          <p:cNvCxnSpPr/>
          <p:nvPr/>
        </p:nvCxnSpPr>
        <p:spPr>
          <a:xfrm>
            <a:off x="7413028" y="5270060"/>
            <a:ext cx="1"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m 2" descr="Imagem de texto no celular&#10;&#10;Descrição gerada automaticamente com confiança baixa">
            <a:extLst>
              <a:ext uri="{FF2B5EF4-FFF2-40B4-BE49-F238E27FC236}">
                <a16:creationId xmlns:a16="http://schemas.microsoft.com/office/drawing/2014/main" id="{D02108B0-5167-E4C1-6229-F9188E4E31CD}"/>
              </a:ext>
            </a:extLst>
          </p:cNvPr>
          <p:cNvPicPr>
            <a:picLocks noChangeAspect="1"/>
          </p:cNvPicPr>
          <p:nvPr/>
        </p:nvPicPr>
        <p:blipFill rotWithShape="1">
          <a:blip r:embed="rId2">
            <a:extLst>
              <a:ext uri="{28A0092B-C50C-407E-A947-70E740481C1C}">
                <a14:useLocalDpi xmlns:a14="http://schemas.microsoft.com/office/drawing/2010/main" val="0"/>
              </a:ext>
            </a:extLst>
          </a:blip>
          <a:srcRect l="31100" t="36009" b="34880"/>
          <a:stretch/>
        </p:blipFill>
        <p:spPr>
          <a:xfrm>
            <a:off x="172820" y="4757736"/>
            <a:ext cx="2479389" cy="1454969"/>
          </a:xfrm>
          <a:prstGeom prst="ellipse">
            <a:avLst/>
          </a:prstGeom>
        </p:spPr>
      </p:pic>
      <p:sp>
        <p:nvSpPr>
          <p:cNvPr id="7" name="CaixaDeTexto 6">
            <a:extLst>
              <a:ext uri="{FF2B5EF4-FFF2-40B4-BE49-F238E27FC236}">
                <a16:creationId xmlns:a16="http://schemas.microsoft.com/office/drawing/2014/main" id="{3B5E4611-743F-C1F5-77FF-CD4C5C71E7F9}"/>
              </a:ext>
            </a:extLst>
          </p:cNvPr>
          <p:cNvSpPr txBox="1"/>
          <p:nvPr/>
        </p:nvSpPr>
        <p:spPr>
          <a:xfrm>
            <a:off x="5826095" y="1997303"/>
            <a:ext cx="6097424" cy="3950762"/>
          </a:xfrm>
          <a:prstGeom prst="rect">
            <a:avLst/>
          </a:prstGeom>
          <a:noFill/>
        </p:spPr>
        <p:txBody>
          <a:bodyPr wrap="square">
            <a:spAutoFit/>
          </a:bodyPr>
          <a:lstStyle/>
          <a:p>
            <a:pPr algn="just">
              <a:lnSpc>
                <a:spcPct val="107000"/>
              </a:lnSpc>
              <a:spcAft>
                <a:spcPts val="800"/>
              </a:spcAft>
            </a:pPr>
            <a:r>
              <a:rPr lang="pt-BR" sz="1400" dirty="0">
                <a:solidFill>
                  <a:schemeClr val="bg1"/>
                </a:solidFill>
                <a:latin typeface="Calibri" panose="020F0502020204030204" pitchFamily="34" charset="0"/>
                <a:cs typeface="Times New Roman" panose="02020603050405020304" pitchFamily="18" charset="0"/>
              </a:rPr>
              <a:t>Artigo 13 - Estando o processo em fase de julgamento, </a:t>
            </a:r>
            <a:r>
              <a:rPr lang="pt-BR" sz="1400" dirty="0">
                <a:solidFill>
                  <a:schemeClr val="accent4">
                    <a:lumMod val="60000"/>
                    <a:lumOff val="40000"/>
                  </a:schemeClr>
                </a:solidFill>
                <a:latin typeface="Calibri" panose="020F0502020204030204" pitchFamily="34" charset="0"/>
                <a:cs typeface="Times New Roman" panose="02020603050405020304" pitchFamily="18" charset="0"/>
              </a:rPr>
              <a:t>os erros de fato e os de capitulação da infração ou da penalidade serão corrigidos pelo órgão de julgamento, de ofício</a:t>
            </a:r>
            <a:r>
              <a:rPr lang="pt-BR" sz="1400" dirty="0">
                <a:solidFill>
                  <a:schemeClr val="bg1"/>
                </a:solidFill>
                <a:latin typeface="Calibri" panose="020F0502020204030204" pitchFamily="34" charset="0"/>
                <a:cs typeface="Times New Roman" panose="02020603050405020304" pitchFamily="18" charset="0"/>
              </a:rPr>
              <a:t> ou em razão de defesa ou recurso, não sendo causa de decretação de nulidade.</a:t>
            </a:r>
          </a:p>
          <a:p>
            <a:pPr algn="just">
              <a:lnSpc>
                <a:spcPct val="107000"/>
              </a:lnSpc>
              <a:spcAft>
                <a:spcPts val="800"/>
              </a:spcAft>
            </a:pPr>
            <a:r>
              <a:rPr lang="pt-BR" sz="1400" dirty="0">
                <a:solidFill>
                  <a:schemeClr val="bg1"/>
                </a:solidFill>
                <a:latin typeface="Calibri" panose="020F0502020204030204" pitchFamily="34" charset="0"/>
                <a:cs typeface="Times New Roman" panose="02020603050405020304" pitchFamily="18" charset="0"/>
              </a:rPr>
              <a:t> </a:t>
            </a:r>
          </a:p>
          <a:p>
            <a:pPr algn="just">
              <a:lnSpc>
                <a:spcPts val="1470"/>
              </a:lnSpc>
              <a:spcBef>
                <a:spcPts val="1200"/>
              </a:spcBef>
              <a:spcAft>
                <a:spcPts val="1200"/>
              </a:spcAft>
            </a:pPr>
            <a:r>
              <a:rPr lang="pt-BR" sz="1400" dirty="0">
                <a:solidFill>
                  <a:schemeClr val="bg1"/>
                </a:solidFill>
                <a:latin typeface="Calibri" panose="020F0502020204030204" pitchFamily="34" charset="0"/>
                <a:cs typeface="Times New Roman" panose="02020603050405020304" pitchFamily="18" charset="0"/>
              </a:rPr>
              <a:t>Artigo 14 - </a:t>
            </a:r>
            <a:r>
              <a:rPr lang="pt-BR" sz="1400" dirty="0">
                <a:solidFill>
                  <a:schemeClr val="accent4">
                    <a:lumMod val="60000"/>
                    <a:lumOff val="40000"/>
                  </a:schemeClr>
                </a:solidFill>
                <a:latin typeface="Calibri" panose="020F0502020204030204" pitchFamily="34" charset="0"/>
                <a:cs typeface="Times New Roman" panose="02020603050405020304" pitchFamily="18" charset="0"/>
              </a:rPr>
              <a:t>O órgão de julgamento mandará suprir as irregularidades existentes no auto de infração, quando não puder efetuar a correção de ofício</a:t>
            </a:r>
            <a:r>
              <a:rPr lang="pt-BR" sz="1400" dirty="0">
                <a:solidFill>
                  <a:schemeClr val="bg1"/>
                </a:solidFill>
                <a:latin typeface="Calibri" panose="020F0502020204030204" pitchFamily="34" charset="0"/>
                <a:cs typeface="Times New Roman" panose="02020603050405020304" pitchFamily="18" charset="0"/>
              </a:rPr>
              <a:t>.</a:t>
            </a:r>
          </a:p>
          <a:p>
            <a:pPr algn="just">
              <a:lnSpc>
                <a:spcPts val="1470"/>
              </a:lnSpc>
              <a:spcBef>
                <a:spcPts val="1200"/>
              </a:spcBef>
              <a:spcAft>
                <a:spcPts val="1200"/>
              </a:spcAft>
            </a:pPr>
            <a:r>
              <a:rPr lang="pt-BR" sz="1400" dirty="0">
                <a:solidFill>
                  <a:schemeClr val="bg1"/>
                </a:solidFill>
                <a:latin typeface="Calibri" panose="020F0502020204030204" pitchFamily="34" charset="0"/>
                <a:cs typeface="Times New Roman" panose="02020603050405020304" pitchFamily="18" charset="0"/>
              </a:rPr>
              <a:t>§ 1º - As irregularidades que tiverem causado prejuízo à defesa, devidamente identificado e justificado, só acarretarão a nulidade dos atos que não puderem ser supridos ou retificados.</a:t>
            </a:r>
          </a:p>
          <a:p>
            <a:pPr algn="just">
              <a:lnSpc>
                <a:spcPts val="1470"/>
              </a:lnSpc>
              <a:spcBef>
                <a:spcPts val="1200"/>
              </a:spcBef>
              <a:spcAft>
                <a:spcPts val="1200"/>
              </a:spcAft>
            </a:pPr>
            <a:r>
              <a:rPr lang="pt-BR" sz="1400" dirty="0">
                <a:solidFill>
                  <a:schemeClr val="bg1"/>
                </a:solidFill>
                <a:latin typeface="Calibri" panose="020F0502020204030204" pitchFamily="34" charset="0"/>
                <a:cs typeface="Times New Roman" panose="02020603050405020304" pitchFamily="18" charset="0"/>
              </a:rPr>
              <a:t>§ 2º - Saneadas as irregularidades pela autoridade competente e tendo havido prejuízo à defesa, será devolvido ao autuado o prazo de 30 (trinta) dias para pagamento do débito fiscal com o desconto previsto à época da lavratura do auto de infração, ou para apresentação da defesa, relativamente aos itens retificados.</a:t>
            </a:r>
          </a:p>
        </p:txBody>
      </p:sp>
    </p:spTree>
    <p:extLst>
      <p:ext uri="{BB962C8B-B14F-4D97-AF65-F5344CB8AC3E}">
        <p14:creationId xmlns:p14="http://schemas.microsoft.com/office/powerpoint/2010/main" val="3665572843"/>
      </p:ext>
    </p:extLst>
  </p:cSld>
  <p:clrMapOvr>
    <a:masterClrMapping/>
  </p:clrMapOvr>
  <p:transition spd="slow">
    <p:comb/>
  </p:transition>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2414</Words>
  <Application>Microsoft Office PowerPoint</Application>
  <PresentationFormat>Widescreen</PresentationFormat>
  <Paragraphs>110</Paragraphs>
  <Slides>21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21</vt:i4>
      </vt:variant>
    </vt:vector>
  </HeadingPairs>
  <TitlesOfParts>
    <vt:vector size="27" baseType="lpstr">
      <vt:lpstr>Arial</vt:lpstr>
      <vt:lpstr>Calibri</vt:lpstr>
      <vt:lpstr>Calibri Light</vt:lpstr>
      <vt:lpstr>Times</vt:lpstr>
      <vt:lpstr>Times New Roman</vt:lpstr>
      <vt:lpstr>Tema do Office</vt:lpstr>
      <vt:lpstr>A OFICIALIDADE DO JULGADOR ADMINISTRATIVO TRIBUTÁRIO:  DO DEVER À LIMITAÇÃO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Galderise Fernandes Teles</cp:lastModifiedBy>
  <cp:revision>19</cp:revision>
  <dcterms:created xsi:type="dcterms:W3CDTF">2022-11-18T18:20:41Z</dcterms:created>
  <dcterms:modified xsi:type="dcterms:W3CDTF">2022-12-05T16:19:11Z</dcterms:modified>
</cp:coreProperties>
</file>