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1" r:id="rId5"/>
    <p:sldId id="259" r:id="rId6"/>
    <p:sldId id="262" r:id="rId7"/>
    <p:sldId id="269" r:id="rId8"/>
    <p:sldId id="265" r:id="rId9"/>
    <p:sldId id="270" r:id="rId10"/>
    <p:sldId id="274" r:id="rId11"/>
    <p:sldId id="260" r:id="rId12"/>
    <p:sldId id="272" r:id="rId13"/>
    <p:sldId id="271" r:id="rId14"/>
    <p:sldId id="273" r:id="rId15"/>
    <p:sldId id="263" r:id="rId16"/>
    <p:sldId id="25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4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87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014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91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802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58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93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16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06/12/2022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82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 fontScale="90000"/>
          </a:bodyPr>
          <a:lstStyle/>
          <a:p>
            <a:r>
              <a:rPr lang="pt-BR" dirty="0"/>
              <a:t>Natureza jurídica dos descontos comerciais e Bonificações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pt-BR" sz="3600" b="1" i="1" dirty="0"/>
              <a:t>Gustavo F. Minatel</a:t>
            </a:r>
          </a:p>
          <a:p>
            <a:r>
              <a:rPr lang="pt-BR" sz="3600" b="1" i="1" dirty="0"/>
              <a:t>Mestre PUC/SP </a:t>
            </a:r>
          </a:p>
          <a:p>
            <a:r>
              <a:rPr lang="pt-BR" sz="3600" b="1" i="1" dirty="0"/>
              <a:t>Professor PUC-Campinas , FACAMP e IBET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Bonificações, Descontos Condicionais e Incondicionais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/>
              <a:t>IN RFB 51/78:</a:t>
            </a:r>
          </a:p>
          <a:p>
            <a:r>
              <a:rPr lang="pt-BR" i="1" dirty="0"/>
              <a:t>4.2. Descontos incondicionais são parcelas redutoras do preço de venda, </a:t>
            </a:r>
            <a:r>
              <a:rPr lang="pt-BR" b="1" i="1" dirty="0"/>
              <a:t>quando constarem da nota fiscal de venda dos bens</a:t>
            </a:r>
            <a:r>
              <a:rPr lang="pt-BR" i="1" dirty="0"/>
              <a:t> ou da fatura de serviços e não dependerem de evento posterior à emissão desses documentos.</a:t>
            </a:r>
          </a:p>
          <a:p>
            <a:endParaRPr lang="pt-BR" dirty="0"/>
          </a:p>
          <a:p>
            <a:r>
              <a:rPr lang="pt-BR" dirty="0"/>
              <a:t>Parecer CST/SIPR no 1.386/1982 :</a:t>
            </a:r>
          </a:p>
          <a:p>
            <a:r>
              <a:rPr lang="pt-BR" b="1" i="1" dirty="0"/>
              <a:t>Ementa: Bonificações concedidas em mercadorias somente serão dedutíveis, para determinação do lucro real, quando revestirem a forma de desconto concedido incondicionalmente.</a:t>
            </a:r>
          </a:p>
          <a:p>
            <a:r>
              <a:rPr lang="pt-BR" i="1" dirty="0"/>
              <a:t>Bonificação significa, em síntese, a concessão que o vendedor faz ao comprador, diminuindo o preço da coisa vendida ou entregando quantidade maior que a estipulada. Diminuição do preço da coisa vendida pode ser entendido também como parcelas redutoras do preço de venda [...]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4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Bonificações, Descontos Condicionais e Incondicionais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Solução de Consulta no 531 – </a:t>
            </a:r>
            <a:r>
              <a:rPr lang="pt-BR" b="1" dirty="0" err="1"/>
              <a:t>Cosit</a:t>
            </a:r>
            <a:r>
              <a:rPr lang="pt-BR" b="1" dirty="0"/>
              <a:t> 18/12/2017</a:t>
            </a:r>
          </a:p>
          <a:p>
            <a:r>
              <a:rPr lang="pt-BR" dirty="0"/>
              <a:t>ASSUNTO: CONTRIBUIÇÃO PARA O PIS/PASEP</a:t>
            </a:r>
          </a:p>
          <a:p>
            <a:r>
              <a:rPr lang="pt-BR" dirty="0"/>
              <a:t>INCIDÊNCIA NÃO CUMULATIVA. DESCONTOS CONDICIONAIS OBTIDOS. RECEITA TRIBUTÁVEL.</a:t>
            </a:r>
          </a:p>
          <a:p>
            <a:r>
              <a:rPr lang="pt-BR" dirty="0"/>
              <a:t>Os descontos incondicionais são aqueles que constam da nota fiscal de venda dos bens ou da fatura de serviços e não dependem de evento posterior à emissão desses documentos.</a:t>
            </a:r>
          </a:p>
          <a:p>
            <a:r>
              <a:rPr lang="pt-BR" dirty="0"/>
              <a:t>Somente os descontos considerados incondicionais podem ser excluídos da base de cálculo da Contribuição para o PIS/Pasep apurada no regime não cumulativo.</a:t>
            </a:r>
          </a:p>
          <a:p>
            <a:r>
              <a:rPr lang="pt-BR" dirty="0"/>
              <a:t>Os descontos condicionais obtidos pela pessoa jurídica configuram receita sujeita à incidência da Contribuição para o PIS/Pasep apurada no regime não cumulativo, que não pode ser excluída da base de cálculo da referida contribuição.</a:t>
            </a:r>
          </a:p>
        </p:txBody>
      </p:sp>
    </p:spTree>
    <p:extLst>
      <p:ext uri="{BB962C8B-B14F-4D97-AF65-F5344CB8AC3E}">
        <p14:creationId xmlns:p14="http://schemas.microsoft.com/office/powerpoint/2010/main" val="22048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Bonificações, Descontos Condicionais e Incondicionais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Solução de Consulta no 6.010 - SRRF06/</a:t>
            </a:r>
            <a:r>
              <a:rPr lang="pt-BR" b="1" dirty="0" err="1"/>
              <a:t>Disit</a:t>
            </a:r>
            <a:r>
              <a:rPr lang="pt-BR" b="1" dirty="0"/>
              <a:t> 03/06/2022</a:t>
            </a:r>
          </a:p>
          <a:p>
            <a:r>
              <a:rPr lang="pt-BR" dirty="0"/>
              <a:t>ASSUNTO: CONTRIBUIÇÃO PARA O FINANCIAMENTO DA SEGURIDADE SOCIAL - COFINS</a:t>
            </a:r>
          </a:p>
          <a:p>
            <a:r>
              <a:rPr lang="pt-BR" dirty="0"/>
              <a:t>INCIDÊNCIA NÃO CUMULATIVA. BONIFICAÇÕES EM MERCADORIAS. DESCONTO CONDICIONAL OBTIDO. DOAÇÃO. RECEITA TRIBUTÁVEL. ALÍQUOTA. NATUREZA DA RECEITA. CREDITAMENTO.</a:t>
            </a:r>
          </a:p>
          <a:p>
            <a:r>
              <a:rPr lang="pt-BR" dirty="0"/>
              <a:t>Bonificações em mercadorias entregues gratuitamente, a título de mera liberalidade, sem vinculação à operação de venda, configuram descontos condicionais, são consideradas receitas de doação para a pessoa jurídica recebedora dos produtos (donatária), incidindo a </a:t>
            </a:r>
            <a:r>
              <a:rPr lang="pt-BR" dirty="0" err="1"/>
              <a:t>Cofins</a:t>
            </a:r>
            <a:r>
              <a:rPr lang="pt-BR" dirty="0"/>
              <a:t> apurada pela sistemática não cumulativa sobre o valor de mercado desses bens.</a:t>
            </a:r>
          </a:p>
          <a:p>
            <a:r>
              <a:rPr lang="pt-BR" dirty="0"/>
              <a:t>Para fins de determinação da alíquota da </a:t>
            </a:r>
            <a:r>
              <a:rPr lang="pt-BR" dirty="0" err="1"/>
              <a:t>Cofins</a:t>
            </a:r>
            <a:r>
              <a:rPr lang="pt-BR" dirty="0"/>
              <a:t> incidente sobre a receita auferida na forma de bonificação em mercadorias não constantes de nota fiscal de venda, deve-se determinar a natureza da receita, se financeira ou comercial, decorrente dessa bonificação, a qual depende da caracterização do negócio jurídico firmado entre as partes, nos termos das condições contratuais pactuadas.</a:t>
            </a:r>
          </a:p>
        </p:txBody>
      </p:sp>
    </p:spTree>
    <p:extLst>
      <p:ext uri="{BB962C8B-B14F-4D97-AF65-F5344CB8AC3E}">
        <p14:creationId xmlns:p14="http://schemas.microsoft.com/office/powerpoint/2010/main" val="151501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Bonificações, Descontos Condicionais e Incondicionais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É preciso atenção no negócio jurídico e nos conceitos de Direito Privado (art. 110 CTN): </a:t>
            </a:r>
          </a:p>
          <a:p>
            <a:r>
              <a:rPr lang="pt-BR" dirty="0"/>
              <a:t>Se é </a:t>
            </a:r>
            <a:r>
              <a:rPr lang="pt-BR" b="1" dirty="0"/>
              <a:t>contrato de compra e venda,</a:t>
            </a:r>
            <a:r>
              <a:rPr lang="pt-BR" dirty="0"/>
              <a:t> é relação onerosa marcada pelo preço (vantagem econômica) percebida pela entrega de bem.</a:t>
            </a:r>
          </a:p>
          <a:p>
            <a:r>
              <a:rPr lang="pt-BR" dirty="0"/>
              <a:t>Para o Fornecedor: preço é </a:t>
            </a:r>
            <a:r>
              <a:rPr lang="pt-BR" b="1" dirty="0"/>
              <a:t>receita</a:t>
            </a:r>
          </a:p>
          <a:p>
            <a:r>
              <a:rPr lang="pt-BR" dirty="0"/>
              <a:t>Para o Cliente: preço é </a:t>
            </a:r>
            <a:r>
              <a:rPr lang="pt-BR" b="1" dirty="0"/>
              <a:t>custo</a:t>
            </a:r>
          </a:p>
          <a:p>
            <a:r>
              <a:rPr lang="pt-BR" dirty="0"/>
              <a:t>Ajustes posteriores </a:t>
            </a:r>
            <a:r>
              <a:rPr lang="pt-BR" b="1" dirty="0"/>
              <a:t>não desnaturam a relação de compra e venda</a:t>
            </a:r>
            <a:r>
              <a:rPr lang="pt-BR" dirty="0"/>
              <a:t> e são:</a:t>
            </a:r>
          </a:p>
          <a:p>
            <a:r>
              <a:rPr lang="pt-BR" dirty="0"/>
              <a:t>Para o Fornecedor: redução da vantagem econômica</a:t>
            </a:r>
          </a:p>
          <a:p>
            <a:r>
              <a:rPr lang="pt-BR" dirty="0"/>
              <a:t>Para o Cliente: ajuste no custo de aquisição</a:t>
            </a:r>
          </a:p>
          <a:p>
            <a:r>
              <a:rPr lang="pt-BR" dirty="0"/>
              <a:t>Irrelevante que o desconto esteja registrado em documento fiscal.</a:t>
            </a:r>
          </a:p>
        </p:txBody>
      </p:sp>
    </p:spTree>
    <p:extLst>
      <p:ext uri="{BB962C8B-B14F-4D97-AF65-F5344CB8AC3E}">
        <p14:creationId xmlns:p14="http://schemas.microsoft.com/office/powerpoint/2010/main" val="15682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ACÓRDÃO CARF/CSRF 9302-013.338 – 20/09/2022 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ASSUNTO: CONTRIBUIÇÃO PARA O PIS/PASEP</a:t>
            </a:r>
          </a:p>
          <a:p>
            <a:r>
              <a:rPr lang="pt-BR" dirty="0"/>
              <a:t>Período de apuração: 01/03/2010 a 31/12/2010</a:t>
            </a:r>
          </a:p>
          <a:p>
            <a:r>
              <a:rPr lang="pt-BR" dirty="0"/>
              <a:t>PIS E COFINS. COMPOSIÇÃO. DESCONTOS COMERCIAIS E BONIFICAÇÕES. REDUTORES DE CUSTO.</a:t>
            </a:r>
          </a:p>
          <a:p>
            <a:r>
              <a:rPr lang="pt-BR" dirty="0"/>
              <a:t>O desconto incondicional é aquele concedido independente de qualquer condição futura, não sendo necessário que o adquirente pratique ato subsequente ao de compra para a fruição do benefício. </a:t>
            </a:r>
            <a:r>
              <a:rPr lang="pt-BR" b="1" dirty="0"/>
              <a:t>No caso vertente, as bonificações e descontos comerciais ao se enquadrarem como descontos incondicionais, independentemente da ausência de descrição na nota fiscal</a:t>
            </a:r>
            <a:r>
              <a:rPr lang="pt-BR" dirty="0"/>
              <a:t>, devem ser considerados como parcela redutora do custo de aquisição para o adquirente.</a:t>
            </a:r>
          </a:p>
          <a:p>
            <a:r>
              <a:rPr lang="pt-BR" dirty="0"/>
              <a:t>Tais bonificações, modalidades de descontos incondicionais, e os descontos comerciais não possuem natureza jurídica e contábil de receita passível de tributação pelo PIS e </a:t>
            </a:r>
            <a:r>
              <a:rPr lang="pt-BR" dirty="0" err="1"/>
              <a:t>Cofins</a:t>
            </a:r>
            <a:r>
              <a:rPr lang="pt-BR" dirty="0"/>
              <a:t>.</a:t>
            </a:r>
          </a:p>
          <a:p>
            <a:r>
              <a:rPr lang="pt-BR" dirty="0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58395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64" y="842169"/>
            <a:ext cx="10515600" cy="2014048"/>
          </a:xfrm>
        </p:spPr>
        <p:txBody>
          <a:bodyPr>
            <a:normAutofit/>
          </a:bodyPr>
          <a:lstStyle/>
          <a:p>
            <a:r>
              <a:rPr lang="pt-BR" dirty="0"/>
              <a:t>Natureza jurídica dos descontos comerciais e Bonificações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217C6532-7C28-C5EC-89E8-BF6CF05D0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464" y="3654515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pt-BR" sz="6000" b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OBRIGADO A TODOS </a:t>
            </a:r>
          </a:p>
          <a:p>
            <a:r>
              <a:rPr lang="pt-BR" sz="6000" b="1" dirty="0">
                <a:solidFill>
                  <a:srgbClr val="D0A482"/>
                </a:solidFill>
                <a:latin typeface="+mj-lt"/>
                <a:ea typeface="+mj-ea"/>
                <a:cs typeface="+mj-cs"/>
              </a:rPr>
              <a:t>FELIZ NATAL !!!</a:t>
            </a:r>
          </a:p>
          <a:p>
            <a:endParaRPr lang="pt-BR" sz="6000" b="1" dirty="0">
              <a:solidFill>
                <a:srgbClr val="D0A48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Texto 5">
            <a:extLst>
              <a:ext uri="{FF2B5EF4-FFF2-40B4-BE49-F238E27FC236}">
                <a16:creationId xmlns:a16="http://schemas.microsoft.com/office/drawing/2014/main" id="{850BD408-4127-1AB6-DCA1-2078C31582BA}"/>
              </a:ext>
            </a:extLst>
          </p:cNvPr>
          <p:cNvSpPr txBox="1">
            <a:spLocks/>
          </p:cNvSpPr>
          <p:nvPr/>
        </p:nvSpPr>
        <p:spPr>
          <a:xfrm>
            <a:off x="5095981" y="5577953"/>
            <a:ext cx="5260369" cy="750094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gustavo@minatel.adv.br</a:t>
            </a:r>
            <a:endParaRPr lang="pt-BR" sz="4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endParaRPr lang="pt-BR" sz="6000" b="1" dirty="0">
              <a:solidFill>
                <a:srgbClr val="D0A48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64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Natureza jurídica dos descontos comerciais e Bonificações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599361"/>
            <a:ext cx="11111056" cy="3906785"/>
          </a:xfrm>
        </p:spPr>
        <p:txBody>
          <a:bodyPr>
            <a:normAutofit/>
          </a:bodyPr>
          <a:lstStyle/>
          <a:p>
            <a:r>
              <a:rPr lang="pt-BR" sz="4000" dirty="0"/>
              <a:t>É possível obter receitas nas operações de compra?</a:t>
            </a:r>
          </a:p>
          <a:p>
            <a:pPr marL="0" indent="0">
              <a:buNone/>
            </a:pPr>
            <a:endParaRPr lang="pt-BR" sz="4000" dirty="0"/>
          </a:p>
          <a:p>
            <a:r>
              <a:rPr lang="pt-BR" sz="4000" dirty="0"/>
              <a:t>Como se qualificam as bonificações e descontos concedidos em face da legislação do PIS e COFINS?</a:t>
            </a:r>
          </a:p>
        </p:txBody>
      </p:sp>
    </p:spTree>
    <p:extLst>
      <p:ext uri="{BB962C8B-B14F-4D97-AF65-F5344CB8AC3E}">
        <p14:creationId xmlns:p14="http://schemas.microsoft.com/office/powerpoint/2010/main" val="2360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948183"/>
          </a:xfrm>
        </p:spPr>
        <p:txBody>
          <a:bodyPr>
            <a:normAutofit/>
          </a:bodyPr>
          <a:lstStyle/>
          <a:p>
            <a:r>
              <a:rPr lang="pt-BR" sz="4000" b="1" dirty="0"/>
              <a:t>Conceito de Receita: STF RE 606.107 RS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8" y="1777429"/>
            <a:ext cx="11096090" cy="4921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[...] </a:t>
            </a:r>
          </a:p>
          <a:p>
            <a:r>
              <a:rPr lang="pt-BR" dirty="0"/>
              <a:t>V – </a:t>
            </a:r>
            <a:r>
              <a:rPr lang="pt-BR" b="1" dirty="0"/>
              <a:t>O conceito de receita, acolhido pelo art. 195, </a:t>
            </a:r>
            <a:r>
              <a:rPr lang="pt-BR" b="1" dirty="0" err="1"/>
              <a:t>I</a:t>
            </a:r>
            <a:r>
              <a:rPr lang="pt-BR" b="1" dirty="0"/>
              <a:t>, “</a:t>
            </a:r>
            <a:r>
              <a:rPr lang="pt-BR" b="1" dirty="0" err="1"/>
              <a:t>b</a:t>
            </a:r>
            <a:r>
              <a:rPr lang="pt-BR" b="1" dirty="0"/>
              <a:t>”, da Constituição Federal, </a:t>
            </a:r>
            <a:r>
              <a:rPr lang="pt-BR" b="1" u="sng" dirty="0"/>
              <a:t>não se confunde com o conceito contábil</a:t>
            </a:r>
            <a:r>
              <a:rPr lang="pt-BR" b="1" dirty="0"/>
              <a:t>. </a:t>
            </a:r>
            <a:endParaRPr lang="pt-BR" dirty="0"/>
          </a:p>
          <a:p>
            <a:r>
              <a:rPr lang="pt-BR" dirty="0"/>
              <a:t>Entendimento, aliás, expresso nas Leis 10.637/02 (art. 1º) e Lei 10.833/03 (art. 1º), que determinam a incidência da contribuição ao PIS/PASEP e da COFINS não cumulativas sobre o total </a:t>
            </a:r>
            <a:r>
              <a:rPr lang="pt-BR"/>
              <a:t>das receitas</a:t>
            </a:r>
            <a:r>
              <a:rPr lang="pt-BR" dirty="0"/>
              <a:t>, “independentemente de sua denominação ou classificação contábil”. Ainda que a contabilidade elaborada para fins de informação ao mercado, gestão e planejamento das empresas possa ser tomada pela lei como ponto de partida para a determinação das bases de cálculo de diversos tributos, de modo algum subordina a tributação. A contabilidade constitui ferramenta utilizada também para fins tributários, mas moldada nesta seara pelos princípios e regras próprios do Direito Tributário. Sob o específico prisma constitucional, </a:t>
            </a:r>
            <a:r>
              <a:rPr lang="pt-BR" b="1" dirty="0"/>
              <a:t>receita bruta pode ser definida como o ingresso financeiro que se integra no patrimônio na condição de elemento novo e positivo, sem reservas ou condições</a:t>
            </a:r>
            <a:r>
              <a:rPr lang="pt-BR" dirty="0"/>
              <a:t>.  (grifos e destaques acrescidos)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69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948183"/>
          </a:xfrm>
        </p:spPr>
        <p:txBody>
          <a:bodyPr>
            <a:normAutofit/>
          </a:bodyPr>
          <a:lstStyle/>
          <a:p>
            <a:r>
              <a:rPr lang="pt-BR" sz="4000" b="1" dirty="0"/>
              <a:t>Conceito de Receita: Contabilidade CPC 47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1777429"/>
            <a:ext cx="10730912" cy="4728718"/>
          </a:xfrm>
        </p:spPr>
        <p:txBody>
          <a:bodyPr>
            <a:normAutofit/>
          </a:bodyPr>
          <a:lstStyle/>
          <a:p>
            <a:r>
              <a:rPr lang="pt-BR" sz="4000" b="1" i="1" dirty="0"/>
              <a:t>Receita</a:t>
            </a:r>
            <a:r>
              <a:rPr lang="pt-BR" sz="4000" i="1" dirty="0"/>
              <a:t> – Aumento nos </a:t>
            </a:r>
            <a:r>
              <a:rPr lang="pt-BR" sz="4000" b="1" i="1" dirty="0"/>
              <a:t>benefícios econômicos </a:t>
            </a:r>
            <a:r>
              <a:rPr lang="pt-BR" sz="4000" i="1" dirty="0"/>
              <a:t>durante o período contábil, originado no </a:t>
            </a:r>
            <a:r>
              <a:rPr lang="pt-BR" sz="4000" b="1" i="1" dirty="0"/>
              <a:t>curso das atividades usuais da entidade</a:t>
            </a:r>
            <a:r>
              <a:rPr lang="pt-BR" sz="4000" i="1" dirty="0"/>
              <a:t>, na forma </a:t>
            </a:r>
            <a:r>
              <a:rPr lang="pt-BR" sz="4000" b="1" i="1" dirty="0"/>
              <a:t>de fluxos de entrada</a:t>
            </a:r>
            <a:r>
              <a:rPr lang="pt-BR" sz="4000" i="1" dirty="0"/>
              <a:t> ou aumentos nos ativos ou redução nos passivos que resultam em aumento no patrimônio líquido, e que não sejam provenientes de aportes dos participantes do patrimônio</a:t>
            </a:r>
            <a:r>
              <a:rPr lang="pt-BR" sz="4000" dirty="0"/>
              <a:t>. (destaques acrescidos)</a:t>
            </a:r>
          </a:p>
        </p:txBody>
      </p:sp>
    </p:spTree>
    <p:extLst>
      <p:ext uri="{BB962C8B-B14F-4D97-AF65-F5344CB8AC3E}">
        <p14:creationId xmlns:p14="http://schemas.microsoft.com/office/powerpoint/2010/main" val="281242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948183"/>
          </a:xfrm>
        </p:spPr>
        <p:txBody>
          <a:bodyPr>
            <a:normAutofit/>
          </a:bodyPr>
          <a:lstStyle/>
          <a:p>
            <a:r>
              <a:rPr lang="pt-BR" sz="4000" b="1" dirty="0"/>
              <a:t>Conceito de Receita: Contabilidade CPC 47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1777429"/>
            <a:ext cx="10730912" cy="4728718"/>
          </a:xfrm>
        </p:spPr>
        <p:txBody>
          <a:bodyPr>
            <a:normAutofit fontScale="70000" lnSpcReduction="20000"/>
          </a:bodyPr>
          <a:lstStyle/>
          <a:p>
            <a:r>
              <a:rPr lang="pt-BR" sz="4000" b="1" i="1" dirty="0"/>
              <a:t>Item 70 - Contraprestação a pagar ao cliente </a:t>
            </a:r>
            <a:r>
              <a:rPr lang="pt-BR" sz="4000" i="1" dirty="0"/>
              <a:t>inclui valores à vista que a entidade paga ou espera pagar ao cliente (ou a outras partes que compram do cliente bens ou serviços da entidade). A contraprestação a pagar ao cliente inclui ainda </a:t>
            </a:r>
            <a:r>
              <a:rPr lang="pt-BR" sz="4000" b="1" i="1" dirty="0"/>
              <a:t>crédito ou outros itens (por exemplo, cupom ou voucher) que podem ser aplicados contra valores devidos à entidade</a:t>
            </a:r>
            <a:r>
              <a:rPr lang="pt-BR" sz="4000" i="1" dirty="0"/>
              <a:t> (ou a outras CPC47_Rev_14 15 partes que comprem do cliente bens ou serviços da entidade). </a:t>
            </a:r>
            <a:r>
              <a:rPr lang="pt-BR" sz="4000" b="1" i="1" dirty="0"/>
              <a:t>A entidade deve contabilizar a contraprestação a pagar ao cliente como redução do preço da transação e, portanto, das receitas</a:t>
            </a:r>
            <a:r>
              <a:rPr lang="pt-BR" sz="4000" i="1" dirty="0"/>
              <a:t>, a menos que o pagamento ao cliente se dê em troca de bem ou serviço distinto (conforme descrito nos itens 26 a 30) que o cliente transfere à entidade. Se a contraprestação a pagar ao cliente incluir um valor variável, a entidade deve estimar o preço da transação (incluindo a avaliação se a estimativa da contraprestação variável for restrita), de acordo com os itens 50 a 58.</a:t>
            </a:r>
          </a:p>
          <a:p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30419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948183"/>
          </a:xfrm>
        </p:spPr>
        <p:txBody>
          <a:bodyPr>
            <a:normAutofit/>
          </a:bodyPr>
          <a:lstStyle/>
          <a:p>
            <a:r>
              <a:rPr lang="pt-BR" sz="4000" b="1" dirty="0"/>
              <a:t>Conceito de Receita: Contabilidade NBC TG 16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1777429"/>
            <a:ext cx="10730912" cy="472871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Custos de aquisição</a:t>
            </a:r>
            <a:endParaRPr lang="pt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11. O </a:t>
            </a:r>
            <a:r>
              <a:rPr lang="pt-BR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custo de aquisição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dos estoques compreende o </a:t>
            </a:r>
            <a:r>
              <a:rPr lang="pt-BR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preço de compra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os impostos de importação e outros tributos (exceto os recuperáveis junto ao fisco), bem como os custos de transporte, seguro, manuseio e outros diretamente atribuíveis à aquisição de produtos acabados, materiais e serviços. </a:t>
            </a: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Descontos comerciais, abatimentos e outros itens semelhantes devem ser deduzidos na determinação do custo de aquisição. </a:t>
            </a:r>
            <a:r>
              <a:rPr lang="pt-B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(Nova Redação dada pela Resolução CFC nº 1.273/2010)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grifos acrescidos.</a:t>
            </a:r>
            <a:endParaRPr lang="pt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4000" b="1" dirty="0"/>
          </a:p>
        </p:txBody>
      </p:sp>
      <p:pic>
        <p:nvPicPr>
          <p:cNvPr id="1025" name="Picture 1" descr="page13image55849360">
            <a:extLst>
              <a:ext uri="{FF2B5EF4-FFF2-40B4-BE49-F238E27FC236}">
                <a16:creationId xmlns:a16="http://schemas.microsoft.com/office/drawing/2014/main" id="{AE14E30C-7789-DFBD-70EC-B0E23379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07200" cy="146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948183"/>
          </a:xfrm>
        </p:spPr>
        <p:txBody>
          <a:bodyPr>
            <a:normAutofit/>
          </a:bodyPr>
          <a:lstStyle/>
          <a:p>
            <a:r>
              <a:rPr lang="pt-BR" sz="4000" b="1" dirty="0"/>
              <a:t>Conceito de Receita: Conclusões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1777429"/>
            <a:ext cx="10730912" cy="4728718"/>
          </a:xfrm>
        </p:spPr>
        <p:txBody>
          <a:bodyPr>
            <a:normAutofit/>
          </a:bodyPr>
          <a:lstStyle/>
          <a:p>
            <a:r>
              <a:rPr lang="pt-BR" sz="4000" dirty="0"/>
              <a:t>Receita é ingresso que advém:</a:t>
            </a:r>
          </a:p>
          <a:p>
            <a:pPr lvl="1"/>
            <a:r>
              <a:rPr lang="pt-BR" sz="3600" dirty="0"/>
              <a:t>Do exercício das atividades de venda de mercadorias e prestação de serviços;</a:t>
            </a:r>
          </a:p>
          <a:p>
            <a:pPr lvl="1"/>
            <a:r>
              <a:rPr lang="pt-BR" sz="3600" dirty="0"/>
              <a:t>Cessão onerosa de bens e direitos;</a:t>
            </a:r>
          </a:p>
          <a:p>
            <a:pPr lvl="1"/>
            <a:r>
              <a:rPr lang="pt-BR" sz="3600" dirty="0"/>
              <a:t>Remuneração de capital investido (juros)</a:t>
            </a:r>
          </a:p>
          <a:p>
            <a:r>
              <a:rPr lang="pt-BR" sz="4000" dirty="0"/>
              <a:t>Não há como auferir receita nas operações de compra.</a:t>
            </a:r>
          </a:p>
          <a:p>
            <a:r>
              <a:rPr lang="pt-BR" sz="4000" dirty="0"/>
              <a:t>É preciso examinar o negócio jurídico</a:t>
            </a:r>
          </a:p>
        </p:txBody>
      </p:sp>
    </p:spTree>
    <p:extLst>
      <p:ext uri="{BB962C8B-B14F-4D97-AF65-F5344CB8AC3E}">
        <p14:creationId xmlns:p14="http://schemas.microsoft.com/office/powerpoint/2010/main" val="201666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Bonificações, Descontos Condicionais e Incondicionais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Classificações:</a:t>
            </a:r>
          </a:p>
          <a:p>
            <a:r>
              <a:rPr lang="pt-BR" b="1" dirty="0"/>
              <a:t>Descontos comerciais: Criatividade do mercado </a:t>
            </a:r>
          </a:p>
          <a:p>
            <a:r>
              <a:rPr lang="pt-BR" dirty="0"/>
              <a:t>Ajustes nos preços em contratos de compra e venda (rebate, descontos por metas, volumes) </a:t>
            </a:r>
          </a:p>
          <a:p>
            <a:r>
              <a:rPr lang="pt-BR" dirty="0"/>
              <a:t>Descontos promocionais (aniversário de loja, propaganda, divulgação)</a:t>
            </a:r>
          </a:p>
          <a:p>
            <a:r>
              <a:rPr lang="pt-BR" dirty="0"/>
              <a:t>Verbas diversas (logística reversa, descarte, devolução etc.)</a:t>
            </a:r>
          </a:p>
          <a:p>
            <a:r>
              <a:rPr lang="pt-BR" b="1" dirty="0"/>
              <a:t>Incondicionais: </a:t>
            </a:r>
            <a:r>
              <a:rPr lang="pt-BR" dirty="0"/>
              <a:t>parcelas redutoras do preço de venda </a:t>
            </a:r>
            <a:r>
              <a:rPr lang="pt-BR" b="1" dirty="0"/>
              <a:t>não</a:t>
            </a:r>
            <a:r>
              <a:rPr lang="pt-BR" dirty="0"/>
              <a:t> sujeitas a evento futuro e incerto</a:t>
            </a:r>
          </a:p>
          <a:p>
            <a:r>
              <a:rPr lang="pt-BR" b="1" dirty="0"/>
              <a:t>Condicionais: </a:t>
            </a:r>
            <a:r>
              <a:rPr lang="pt-BR" dirty="0"/>
              <a:t>parcelas redutoras do preço sujeitas a ocorrência de evento futuro e incerto no momento da transferência da mercadoria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9597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9C252668-F8E3-A4E6-DD6C-EA457656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829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Bonificações, Descontos Condicionais e Incondicionais</a:t>
            </a:r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D5963B7E-7802-CFF3-EF37-6095D12A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215480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/>
              <a:t>Conceitos historicamente determinados sob a perspectiva do fornecedor para determinação da base de cálculo de IPI e ICMS.</a:t>
            </a:r>
          </a:p>
          <a:p>
            <a:r>
              <a:rPr lang="pt-BR" dirty="0" err="1"/>
              <a:t>REsp</a:t>
            </a:r>
            <a:r>
              <a:rPr lang="pt-BR" dirty="0"/>
              <a:t> repetitivo </a:t>
            </a:r>
            <a:r>
              <a:rPr lang="pt-BR" dirty="0" err="1"/>
              <a:t>n</a:t>
            </a:r>
            <a:r>
              <a:rPr lang="pt-BR" dirty="0"/>
              <a:t>. 1.111.156/SP</a:t>
            </a:r>
          </a:p>
          <a:p>
            <a:r>
              <a:rPr lang="pt-BR" dirty="0"/>
              <a:t>TRIBUTÁRIO – ICMS – MERCADORIAS DADAS EM BONIFICAÇÃO – ESPÉCIE DE DESCONTO INCONDICIONAL – INEXISTÊNCIA DE OPERAÇÃO MERCANTIL – ART. 13 DA LC 87/96 – NÃO-INCLUSÃO NA BASE DE CÁLCULO DO TRIBUTO.</a:t>
            </a:r>
          </a:p>
          <a:p>
            <a:r>
              <a:rPr lang="pt-BR" dirty="0"/>
              <a:t>1. A matéria controvertida, examinada sob o rito do art. 543-C do Código de Processo Civil, restringe-se tão-somente à incidência do ICMS nas operações que envolvem mercadorias dadas em bonificação ou com descontos incondicionais; não envolve incidência de IPI ou operação realizada pela sistemática da substituição tributária.</a:t>
            </a:r>
          </a:p>
          <a:p>
            <a:r>
              <a:rPr lang="pt-BR" dirty="0"/>
              <a:t>2. </a:t>
            </a:r>
            <a:r>
              <a:rPr lang="pt-BR" b="1" dirty="0"/>
              <a:t>A bonificação é uma modalidade de desconto</a:t>
            </a:r>
            <a:r>
              <a:rPr lang="pt-BR" dirty="0"/>
              <a:t> que consiste na entrega de uma maior quantidade de produto vendido em vez de conceder uma redução do valor da venda. Dessa forma, o provador das mercadorias é beneficiado com a redução do preço médio de cada produto, mas sem que isso implique redução do preço do negócio.</a:t>
            </a:r>
          </a:p>
          <a:p>
            <a:r>
              <a:rPr lang="pt-BR" b="1" dirty="0"/>
              <a:t>Súmula 57 do STJ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1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1606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do Office</vt:lpstr>
      <vt:lpstr>1_Tema do Office</vt:lpstr>
      <vt:lpstr>Natureza jurídica dos descontos comerciais e Bonificações</vt:lpstr>
      <vt:lpstr>Natureza jurídica dos descontos comerciais e Bonificações</vt:lpstr>
      <vt:lpstr>Conceito de Receita: STF RE 606.107 RS</vt:lpstr>
      <vt:lpstr>Conceito de Receita: Contabilidade CPC 47</vt:lpstr>
      <vt:lpstr>Conceito de Receita: Contabilidade CPC 47</vt:lpstr>
      <vt:lpstr>Conceito de Receita: Contabilidade NBC TG 16</vt:lpstr>
      <vt:lpstr>Conceito de Receita: Conclusões</vt:lpstr>
      <vt:lpstr>Bonificações, Descontos Condicionais e Incondicionais</vt:lpstr>
      <vt:lpstr>Bonificações, Descontos Condicionais e Incondicionais</vt:lpstr>
      <vt:lpstr>Bonificações, Descontos Condicionais e Incondicionais</vt:lpstr>
      <vt:lpstr>Bonificações, Descontos Condicionais e Incondicionais</vt:lpstr>
      <vt:lpstr>Bonificações, Descontos Condicionais e Incondicionais</vt:lpstr>
      <vt:lpstr>Bonificações, Descontos Condicionais e Incondicionais</vt:lpstr>
      <vt:lpstr>ACÓRDÃO CARF/CSRF 9302-013.338 – 20/09/2022 </vt:lpstr>
      <vt:lpstr>Natureza jurídica dos descontos comerciais e Bonificações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18</cp:revision>
  <dcterms:created xsi:type="dcterms:W3CDTF">2022-11-18T18:20:41Z</dcterms:created>
  <dcterms:modified xsi:type="dcterms:W3CDTF">2022-12-06T16:22:13Z</dcterms:modified>
</cp:coreProperties>
</file>