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9B063-B8C1-48BF-AD4F-A48F4BAD1BC5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C26D-8E5C-4793-9E7C-4B4577C25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02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E4-9762-4B1C-8DDD-ADF12C9061EB}" type="datetime1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BDA-D079-4A42-AD77-8914CF8C2CC1}" type="datetime1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E45A-E685-452C-9841-A15F163950CB}" type="datetime1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B4F-E064-4CF9-98DB-855BCEBE953B}" type="datetime1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A0D3-6EFB-43D6-84D4-00FE35B6E578}" type="datetime1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6126-75A6-4A8D-93FA-999EFFFC335B}" type="datetime1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22DF-6EFD-4460-AB2C-B6D451FB7D30}" type="datetime1">
              <a:rPr lang="pt-BR" smtClean="0"/>
              <a:t>04/12/2022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B3DE-1AE5-40E3-A519-CFB0359879FE}" type="datetime1">
              <a:rPr lang="pt-BR" smtClean="0"/>
              <a:t>04/12/2022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F270-D2CC-4B52-AA71-2E35FA6F65D6}" type="datetime1">
              <a:rPr lang="pt-BR" smtClean="0"/>
              <a:t>04/12/2022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64B1-44F9-4E64-8313-46B3C21A7FD6}" type="datetime1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CD36-AA4E-498E-AED6-39BE30D16870}" type="datetime1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54F4-E5BA-45AC-AE7B-C3D612BE49D2}" type="datetime1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691" y="964733"/>
            <a:ext cx="10728960" cy="2131587"/>
          </a:xfrm>
        </p:spPr>
        <p:txBody>
          <a:bodyPr>
            <a:noAutofit/>
          </a:bodyPr>
          <a:lstStyle/>
          <a:p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PIS-COFINS: DIREITO A CRÉDITO ADVINDO DE AQUISIÇÃO DE INSUMOS COM A TRIBUTAÇÃO SUSPENSA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98125"/>
            <a:ext cx="10110651" cy="1152043"/>
          </a:xfrm>
        </p:spPr>
        <p:txBody>
          <a:bodyPr>
            <a:normAutofit/>
          </a:bodyPr>
          <a:lstStyle/>
          <a:p>
            <a:r>
              <a:rPr lang="pt-BR" sz="2800" i="1" dirty="0"/>
              <a:t>José Antonio </a:t>
            </a:r>
            <a:r>
              <a:rPr lang="pt-BR" sz="2800" b="1" i="1" dirty="0"/>
              <a:t>Minatel</a:t>
            </a:r>
          </a:p>
          <a:p>
            <a:r>
              <a:rPr lang="pt-BR" sz="2800" i="1" dirty="0"/>
              <a:t>Mestre e Doutor pela PUC-SP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B2CF9A-9D01-D29B-3609-7550B479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809897"/>
            <a:ext cx="11747861" cy="86214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INSUMOS</a:t>
            </a:r>
            <a:r>
              <a:rPr lang="pt-BR" dirty="0"/>
              <a:t> SEM INCIDÊNCIA DE PIS-COFINS – </a:t>
            </a:r>
            <a:r>
              <a:rPr lang="pt-BR" b="1" dirty="0"/>
              <a:t>CRÉDITO</a:t>
            </a:r>
            <a:r>
              <a:rPr lang="pt-BR" dirty="0"/>
              <a:t> 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706880"/>
            <a:ext cx="11826239" cy="47810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/>
              <a:t>CARF: Acórdão nº 3402-009.459 </a:t>
            </a:r>
            <a:r>
              <a:rPr lang="pt-BR" b="1" dirty="0"/>
              <a:t>(</a:t>
            </a:r>
            <a:r>
              <a:rPr lang="pt-BR" dirty="0"/>
              <a:t>2ª TO - 4ª C - 3ª Seção – </a:t>
            </a:r>
            <a:r>
              <a:rPr lang="pt-BR" b="1" dirty="0"/>
              <a:t>27/10/2021</a:t>
            </a:r>
            <a:r>
              <a:rPr lang="pt-BR" dirty="0"/>
              <a:t>)</a:t>
            </a:r>
            <a:endParaRPr lang="pt-BR" b="1" dirty="0"/>
          </a:p>
          <a:p>
            <a:r>
              <a:rPr lang="pt-BR" sz="3600" i="1" u="sng" dirty="0"/>
              <a:t>CRÉDITO DE FRETES</a:t>
            </a:r>
            <a:r>
              <a:rPr lang="pt-BR" sz="3600" i="1" dirty="0"/>
              <a:t>. AQUISIÇÃO </a:t>
            </a:r>
            <a:r>
              <a:rPr lang="pt-BR" sz="3600" b="1" i="1" dirty="0"/>
              <a:t>PRODUTOS TRIBUTADOS À ALÍQUOTA ZERO </a:t>
            </a:r>
            <a:r>
              <a:rPr lang="pt-BR" sz="3600" i="1" dirty="0"/>
              <a:t>E COM </a:t>
            </a:r>
            <a:r>
              <a:rPr lang="pt-BR" sz="3600" b="1" i="1" dirty="0"/>
              <a:t>CRÉDITO PRESUMIDO</a:t>
            </a:r>
            <a:r>
              <a:rPr lang="pt-BR" sz="3600" i="1" dirty="0"/>
              <a:t>. </a:t>
            </a:r>
          </a:p>
          <a:p>
            <a:r>
              <a:rPr lang="pt-BR" sz="3600" i="1" dirty="0"/>
              <a:t>Os </a:t>
            </a:r>
            <a:r>
              <a:rPr lang="pt-BR" sz="3600" i="1" u="sng" dirty="0"/>
              <a:t>custos com fretes</a:t>
            </a:r>
            <a:r>
              <a:rPr lang="pt-BR" sz="3600" i="1" dirty="0"/>
              <a:t> sobre a </a:t>
            </a:r>
            <a:r>
              <a:rPr lang="pt-BR" sz="3600" i="1" u="sng" dirty="0"/>
              <a:t>aquisição de produtos tributados à alíquota zero</a:t>
            </a:r>
            <a:r>
              <a:rPr lang="pt-BR" sz="3600" i="1" dirty="0"/>
              <a:t> e com crédito presumido </a:t>
            </a:r>
            <a:r>
              <a:rPr lang="pt-BR" sz="3600" i="1" u="sng" dirty="0"/>
              <a:t>geram direito a crédito das contribuições para o PIS e a COFINS não cumulativos</a:t>
            </a:r>
            <a:r>
              <a:rPr lang="pt-BR" sz="3600" i="1" dirty="0"/>
              <a:t>.</a:t>
            </a:r>
          </a:p>
          <a:p>
            <a:endParaRPr lang="pt-BR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1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809897"/>
            <a:ext cx="11747861" cy="86214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INSUMOS</a:t>
            </a:r>
            <a:r>
              <a:rPr lang="pt-BR" dirty="0"/>
              <a:t> SEM INCIDÊNCIA DE PIS-COFINS – </a:t>
            </a:r>
            <a:r>
              <a:rPr lang="pt-BR" b="1" dirty="0"/>
              <a:t>CRÉDITO</a:t>
            </a:r>
            <a:r>
              <a:rPr lang="pt-BR" dirty="0"/>
              <a:t> 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706880"/>
            <a:ext cx="11826239" cy="47810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/>
              <a:t>CARF: Acórdão nº 3201-009.226</a:t>
            </a:r>
            <a:r>
              <a:rPr lang="pt-BR" sz="3200" dirty="0"/>
              <a:t> (</a:t>
            </a:r>
            <a:r>
              <a:rPr lang="pt-BR" dirty="0"/>
              <a:t>1ª TO - 2ª C - 3ª Seção em 21/09/2020)</a:t>
            </a:r>
          </a:p>
          <a:p>
            <a:r>
              <a:rPr lang="pt-BR" sz="3200" i="1" dirty="0"/>
              <a:t>[...]</a:t>
            </a:r>
          </a:p>
          <a:p>
            <a:r>
              <a:rPr lang="pt-BR" sz="3200" i="1" u="sng" dirty="0"/>
              <a:t>FRETES</a:t>
            </a:r>
            <a:r>
              <a:rPr lang="pt-BR" sz="3200" i="1" dirty="0"/>
              <a:t> NA COMPRA DE </a:t>
            </a:r>
            <a:r>
              <a:rPr lang="pt-BR" sz="3200" i="1" u="sng" dirty="0"/>
              <a:t>INSUMOS COM ALÍQUOTA ZERO</a:t>
            </a:r>
            <a:r>
              <a:rPr lang="pt-BR" sz="3200" i="1" dirty="0"/>
              <a:t>. </a:t>
            </a:r>
            <a:r>
              <a:rPr lang="pt-BR" sz="3200" b="1" i="1" dirty="0"/>
              <a:t>POSSIBILIDADE</a:t>
            </a:r>
            <a:r>
              <a:rPr lang="pt-BR" sz="3200" i="1" dirty="0"/>
              <a:t>. </a:t>
            </a:r>
          </a:p>
          <a:p>
            <a:r>
              <a:rPr lang="pt-BR" sz="3200" i="1" dirty="0"/>
              <a:t>Nos moldes firmados no julgamento do </a:t>
            </a:r>
            <a:r>
              <a:rPr lang="pt-BR" sz="3200" b="1" i="1" dirty="0" err="1"/>
              <a:t>REsp</a:t>
            </a:r>
            <a:r>
              <a:rPr lang="pt-BR" sz="3200" b="1" i="1" dirty="0"/>
              <a:t> 1.221.170 / STJ</a:t>
            </a:r>
            <a:r>
              <a:rPr lang="pt-BR" sz="3200" i="1" dirty="0"/>
              <a:t>, se o frete em si for </a:t>
            </a:r>
            <a:r>
              <a:rPr lang="pt-BR" sz="3200" i="1" u="sng" dirty="0"/>
              <a:t>relevante</a:t>
            </a:r>
            <a:r>
              <a:rPr lang="pt-BR" sz="3200" i="1" dirty="0"/>
              <a:t> e </a:t>
            </a:r>
            <a:r>
              <a:rPr lang="pt-BR" sz="3200" i="1" u="sng" dirty="0"/>
              <a:t>essencial</a:t>
            </a:r>
            <a:r>
              <a:rPr lang="pt-BR" sz="3200" i="1" dirty="0"/>
              <a:t> à atividade econômica do contribuinte, </a:t>
            </a:r>
            <a:r>
              <a:rPr lang="pt-BR" sz="3200" i="1" u="sng" dirty="0"/>
              <a:t>independentemente da alíquota do produto que o frete carregou</a:t>
            </a:r>
            <a:r>
              <a:rPr lang="pt-BR" sz="3200" i="1" dirty="0"/>
              <a:t>, </a:t>
            </a:r>
            <a:r>
              <a:rPr lang="pt-BR" sz="3200" i="1" u="sng" dirty="0"/>
              <a:t>deve gerar o crédito</a:t>
            </a:r>
            <a:r>
              <a:rPr lang="pt-BR" sz="3200" i="1" dirty="0"/>
              <a:t>.</a:t>
            </a:r>
          </a:p>
          <a:p>
            <a:r>
              <a:rPr lang="pt-BR" sz="3200" u="sng" dirty="0">
                <a:solidFill>
                  <a:srgbClr val="FF0000"/>
                </a:solidFill>
              </a:rPr>
              <a:t>Lei aplicável</a:t>
            </a:r>
            <a:r>
              <a:rPr lang="pt-BR" sz="3200" dirty="0">
                <a:solidFill>
                  <a:srgbClr val="FF0000"/>
                </a:solidFill>
              </a:rPr>
              <a:t>: a do </a:t>
            </a:r>
            <a:r>
              <a:rPr lang="pt-BR" sz="3200" i="1" dirty="0">
                <a:solidFill>
                  <a:srgbClr val="FF0000"/>
                </a:solidFill>
              </a:rPr>
              <a:t>“complexo e confuso” </a:t>
            </a:r>
            <a:r>
              <a:rPr lang="pt-BR" sz="3200" dirty="0">
                <a:solidFill>
                  <a:srgbClr val="FF0000"/>
                </a:solidFill>
              </a:rPr>
              <a:t>regime do PIS-COFINS – não a do IRPJ</a:t>
            </a:r>
          </a:p>
          <a:p>
            <a:r>
              <a:rPr lang="pt-BR" sz="3200" u="sng" dirty="0">
                <a:solidFill>
                  <a:srgbClr val="FF0000"/>
                </a:solidFill>
              </a:rPr>
              <a:t>Momento do crédito</a:t>
            </a:r>
            <a:r>
              <a:rPr lang="pt-BR" sz="3200" dirty="0">
                <a:solidFill>
                  <a:srgbClr val="FF0000"/>
                </a:solidFill>
              </a:rPr>
              <a:t>: </a:t>
            </a:r>
            <a:r>
              <a:rPr lang="pt-BR" sz="3200" i="1" dirty="0">
                <a:solidFill>
                  <a:srgbClr val="FF0000"/>
                </a:solidFill>
              </a:rPr>
              <a:t>“adquiridos no mês”</a:t>
            </a:r>
            <a:r>
              <a:rPr lang="pt-BR" sz="3200" dirty="0">
                <a:solidFill>
                  <a:srgbClr val="FF0000"/>
                </a:solidFill>
              </a:rPr>
              <a:t> (insumo + frete), não quando utilizados na produção 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1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748944"/>
            <a:ext cx="11747861" cy="1471742"/>
          </a:xfrm>
        </p:spPr>
        <p:txBody>
          <a:bodyPr>
            <a:normAutofit/>
          </a:bodyPr>
          <a:lstStyle/>
          <a:p>
            <a:pPr algn="ctr"/>
            <a:r>
              <a:rPr lang="pt-BR" sz="3200" b="1" i="1" dirty="0"/>
              <a:t>“PROCESSO DE INCONSTITUCIONALIZAÇÃO”</a:t>
            </a:r>
            <a:br>
              <a:rPr lang="pt-BR" sz="3200" b="1" i="1" dirty="0"/>
            </a:br>
            <a:r>
              <a:rPr lang="pt-BR" sz="3200" b="1" i="1" dirty="0"/>
              <a:t>x</a:t>
            </a:r>
            <a:br>
              <a:rPr lang="pt-BR" sz="3200" b="1" i="1" dirty="0"/>
            </a:br>
            <a:r>
              <a:rPr lang="pt-BR" sz="3200" b="1" i="1" dirty="0"/>
              <a:t>“MANICÔMIO JURÍDICO TRIBUTÁRIO”</a:t>
            </a:r>
            <a:r>
              <a:rPr lang="pt-BR" sz="3200" i="1" dirty="0"/>
              <a:t>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2333910"/>
            <a:ext cx="11826239" cy="44152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200" i="1" dirty="0"/>
              <a:t>“O sofrimento dos contribuintes não é tanto pela amputação em suas economias; o tipo de instrumento cirúrgico é que os faz soltar berros pré-históricos.” </a:t>
            </a:r>
            <a:r>
              <a:rPr lang="pt-BR" sz="3200" dirty="0"/>
              <a:t>(Alfredo Augusto Becker </a:t>
            </a:r>
            <a:r>
              <a:rPr lang="pt-BR" sz="3200" i="1" dirty="0"/>
              <a:t>– in Teoria Geral do Direito Tributário</a:t>
            </a:r>
            <a:r>
              <a:rPr lang="pt-BR" sz="3200" dirty="0"/>
              <a:t>)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OBRIGADO e</a:t>
            </a:r>
          </a:p>
          <a:p>
            <a:pPr marL="0" indent="0" algn="ctr">
              <a:buNone/>
            </a:pPr>
            <a:r>
              <a:rPr lang="pt-BR" sz="3600" dirty="0"/>
              <a:t>BOM NATAL E FELIZ ANO NOVO!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1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809897"/>
            <a:ext cx="11408227" cy="862149"/>
          </a:xfrm>
        </p:spPr>
        <p:txBody>
          <a:bodyPr/>
          <a:lstStyle/>
          <a:p>
            <a:pPr algn="ctr"/>
            <a:r>
              <a:rPr lang="pt-BR" dirty="0"/>
              <a:t>PIS-COFINS: NÃO CUMULATIVIDADE ATÍPICA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" y="1706880"/>
            <a:ext cx="11486605" cy="44700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/>
              <a:t>STF: RE 607.642/RJ</a:t>
            </a:r>
            <a:r>
              <a:rPr lang="pt-BR" sz="3200" dirty="0"/>
              <a:t> – </a:t>
            </a:r>
            <a:r>
              <a:rPr lang="pt-BR" sz="3200" b="1" dirty="0"/>
              <a:t>Tema 337 </a:t>
            </a:r>
            <a:r>
              <a:rPr lang="pt-BR" sz="2400" dirty="0"/>
              <a:t>(29/06/2020) – relator Ministro Dias Toffoli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[...]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O modelo legal, em sua feição original, abstratamente considerado, embora </a:t>
            </a:r>
            <a:r>
              <a:rPr lang="pt-BR" sz="2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complexo e confuso</a:t>
            </a:r>
            <a:r>
              <a:rPr lang="pt-BR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mormente quanto às </a:t>
            </a:r>
            <a:r>
              <a:rPr lang="pt-BR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técnicas de deduções (crédito físico, financeiro e presumido)</a:t>
            </a:r>
            <a:r>
              <a:rPr lang="pt-BR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aos </a:t>
            </a:r>
            <a:r>
              <a:rPr lang="pt-BR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itens admitidos como créditos,</a:t>
            </a:r>
            <a:r>
              <a:rPr lang="pt-BR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atenta</a:t>
            </a:r>
            <a:r>
              <a:rPr lang="pt-BR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priori, contra o </a:t>
            </a:r>
            <a:r>
              <a:rPr lang="pt-BR" sz="2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conteúdo mínimo de não cumulatividade</a:t>
            </a:r>
            <a:r>
              <a:rPr lang="pt-BR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pode ser extraído do art. 195, § 12, da Constituição.</a:t>
            </a:r>
            <a:endParaRPr lang="pt-BR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6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809897"/>
            <a:ext cx="11408227" cy="862149"/>
          </a:xfrm>
        </p:spPr>
        <p:txBody>
          <a:bodyPr/>
          <a:lstStyle/>
          <a:p>
            <a:pPr algn="ctr"/>
            <a:r>
              <a:rPr lang="pt-BR" dirty="0"/>
              <a:t>PIS-COFINS: NÃO CUMULATIVIDADE ATÍPICA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2" y="1706880"/>
            <a:ext cx="11686902" cy="47810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/>
              <a:t>STF: RE 607.642/RJ</a:t>
            </a:r>
            <a:r>
              <a:rPr lang="pt-BR" sz="3200" dirty="0"/>
              <a:t> – </a:t>
            </a:r>
            <a:r>
              <a:rPr lang="pt-BR" sz="3200" b="1" dirty="0"/>
              <a:t>Tema 337 </a:t>
            </a:r>
            <a:r>
              <a:rPr lang="pt-BR" dirty="0"/>
              <a:t>(29/06/2020) –Ministro Dias Toffoli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800" i="1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pt-BR" sz="2800" i="1" u="sng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 é razoável declarar a inconstitucionalidade</a:t>
            </a:r>
            <a:r>
              <a:rPr lang="pt-BR" sz="2800" i="1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legislação por conta das </a:t>
            </a:r>
            <a:r>
              <a:rPr lang="pt-BR" sz="2800" i="1" u="sng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imperfeições sistêmicas</a:t>
            </a:r>
            <a:r>
              <a:rPr lang="pt-BR" sz="2800" i="1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fazer com que tudo retorne para o regime cumulativo. Nem é sensato permitir que o Poder Judiciário diga que todo o setor de prestação de serviço deva, necessariamente, ficar submetido ao regime cumulativo. </a:t>
            </a:r>
            <a:r>
              <a:rPr lang="pt-BR" sz="2800" i="1" u="sng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Também não é correto declarar uma inconstitucionalidade em menor extensão</a:t>
            </a:r>
            <a:r>
              <a:rPr lang="pt-BR" sz="2800" i="1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atingir apenas determinados contribuintes. Afinal, o sistema tributário é traçado para ser universal. 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7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809897"/>
            <a:ext cx="11408227" cy="862149"/>
          </a:xfrm>
        </p:spPr>
        <p:txBody>
          <a:bodyPr/>
          <a:lstStyle/>
          <a:p>
            <a:pPr algn="ctr"/>
            <a:r>
              <a:rPr lang="pt-BR" dirty="0"/>
              <a:t>PIS-COFINS: NÃO CUMULATIVIDADE ATÍPICA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2" y="1706880"/>
            <a:ext cx="11686902" cy="47810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500" b="1" dirty="0"/>
              <a:t>STF: RE 607.642/RJ</a:t>
            </a:r>
            <a:r>
              <a:rPr lang="pt-BR" sz="3500" dirty="0"/>
              <a:t> – </a:t>
            </a:r>
            <a:r>
              <a:rPr lang="pt-BR" sz="3500" b="1" dirty="0"/>
              <a:t>Tema 337 </a:t>
            </a:r>
            <a:r>
              <a:rPr lang="pt-BR" dirty="0"/>
              <a:t>(29/06/2020) –Ministro Dias Toffoli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3200" i="1" dirty="0"/>
              <a:t>21. Em relação ao </a:t>
            </a:r>
            <a:r>
              <a:rPr lang="pt-BR" sz="3200" b="1" i="1" dirty="0"/>
              <a:t>Tema nº 337</a:t>
            </a:r>
            <a:r>
              <a:rPr lang="pt-BR" sz="3200" i="1" dirty="0"/>
              <a:t> da Gestão por Temas da Repercussão Geral do portal do STF na internet, </a:t>
            </a:r>
            <a:r>
              <a:rPr lang="pt-BR" sz="3200" b="1" i="1" dirty="0"/>
              <a:t>fixa-se a seguinte tese</a:t>
            </a:r>
            <a:r>
              <a:rPr lang="pt-BR" sz="3200" i="1" dirty="0"/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3200" i="1" dirty="0"/>
              <a:t>“Não obstante as Leis nº 10.637/02 e 10.833/03 </a:t>
            </a:r>
            <a:r>
              <a:rPr lang="pt-BR" sz="3200" b="1" i="1" dirty="0"/>
              <a:t>estejam em processo de inconstitucionalização</a:t>
            </a:r>
            <a:r>
              <a:rPr lang="pt-BR" sz="3200" i="1" dirty="0"/>
              <a:t>, </a:t>
            </a:r>
            <a:r>
              <a:rPr lang="pt-BR" sz="3200" i="1" u="sng" dirty="0"/>
              <a:t>ainda é constitucional</a:t>
            </a:r>
            <a:r>
              <a:rPr lang="pt-BR" sz="3200" i="1" dirty="0"/>
              <a:t> o modelo legal de coexistência dos regimes cumulativo e não cumulativo na apuração do PIS/Cofins das empresas prestadoras de serviços.”</a:t>
            </a:r>
            <a:endParaRPr lang="pt-BR" sz="32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0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809897"/>
            <a:ext cx="11408227" cy="862149"/>
          </a:xfrm>
        </p:spPr>
        <p:txBody>
          <a:bodyPr/>
          <a:lstStyle/>
          <a:p>
            <a:pPr algn="ctr"/>
            <a:r>
              <a:rPr lang="pt-BR" dirty="0"/>
              <a:t>PIS-COFINS: NÃO CUMULATIVIDADE ATÍPICA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706880"/>
            <a:ext cx="11826239" cy="47810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500" b="1" dirty="0"/>
              <a:t>STF: RE 841.979</a:t>
            </a:r>
            <a:r>
              <a:rPr lang="pt-BR" sz="3500" dirty="0"/>
              <a:t> – </a:t>
            </a:r>
            <a:r>
              <a:rPr lang="pt-BR" sz="3500" b="1" dirty="0"/>
              <a:t>Tema 756 </a:t>
            </a:r>
            <a:r>
              <a:rPr lang="pt-BR" dirty="0"/>
              <a:t>(em </a:t>
            </a:r>
            <a:r>
              <a:rPr lang="pt-BR" b="1" dirty="0"/>
              <a:t>25/11/2022</a:t>
            </a:r>
            <a:r>
              <a:rPr lang="pt-BR" dirty="0"/>
              <a:t>) –Ministro Dias Toffoli</a:t>
            </a:r>
          </a:p>
          <a:p>
            <a:pPr fontAlgn="base"/>
            <a:r>
              <a:rPr lang="pt-BR" sz="3000" b="1" i="1" dirty="0"/>
              <a:t>TESES </a:t>
            </a:r>
            <a:r>
              <a:rPr lang="pt-BR" sz="3000" i="1" dirty="0"/>
              <a:t>de </a:t>
            </a:r>
            <a:r>
              <a:rPr lang="pt-BR" sz="3000" b="1" i="1" dirty="0"/>
              <a:t>repercussão geral</a:t>
            </a:r>
            <a:r>
              <a:rPr lang="pt-BR" i="1" dirty="0"/>
              <a:t>:</a:t>
            </a:r>
          </a:p>
          <a:p>
            <a:pPr marL="357188" indent="-357188" fontAlgn="base">
              <a:buFont typeface="+mj-lt"/>
              <a:buAutoNum type="romanUcPeriod"/>
            </a:pPr>
            <a:r>
              <a:rPr lang="pt-BR" i="1" dirty="0"/>
              <a:t>O legislador ordinário possui </a:t>
            </a:r>
            <a:r>
              <a:rPr lang="pt-BR" i="1" u="sng" dirty="0"/>
              <a:t>autonomia</a:t>
            </a:r>
            <a:r>
              <a:rPr lang="pt-BR" i="1" dirty="0"/>
              <a:t> para disciplinar a </a:t>
            </a:r>
            <a:r>
              <a:rPr lang="pt-BR" b="1" i="1" dirty="0"/>
              <a:t>não cumulatividade a que se refere o art. 195, § 12</a:t>
            </a:r>
            <a:r>
              <a:rPr lang="pt-BR" i="1" dirty="0"/>
              <a:t>, da Constituição, respeitados os demais preceitos constitucionais, como a matriz constitucional das contribuições ao PIS e Cofins e os princípios da </a:t>
            </a:r>
            <a:r>
              <a:rPr lang="pt-BR" i="1" u="sng" dirty="0"/>
              <a:t>razoabilidade</a:t>
            </a:r>
            <a:r>
              <a:rPr lang="pt-BR" i="1" dirty="0"/>
              <a:t>, da </a:t>
            </a:r>
            <a:r>
              <a:rPr lang="pt-BR" i="1" u="sng" dirty="0"/>
              <a:t>isonomia</a:t>
            </a:r>
            <a:r>
              <a:rPr lang="pt-BR" i="1" dirty="0"/>
              <a:t>, da </a:t>
            </a:r>
            <a:r>
              <a:rPr lang="pt-BR" i="1" u="sng" dirty="0"/>
              <a:t>livre concorrência</a:t>
            </a:r>
            <a:r>
              <a:rPr lang="pt-BR" i="1" dirty="0"/>
              <a:t> e da </a:t>
            </a:r>
            <a:r>
              <a:rPr lang="pt-BR" i="1" u="sng" dirty="0"/>
              <a:t>proteção à confiança</a:t>
            </a:r>
            <a:r>
              <a:rPr lang="pt-BR" i="1" dirty="0"/>
              <a:t>;</a:t>
            </a:r>
          </a:p>
          <a:p>
            <a:pPr marL="357188" indent="-357188" fontAlgn="base">
              <a:buFont typeface="+mj-lt"/>
              <a:buAutoNum type="romanUcPeriod"/>
              <a:tabLst>
                <a:tab pos="269875" algn="l"/>
              </a:tabLst>
            </a:pPr>
            <a:r>
              <a:rPr lang="pt-BR" i="1" dirty="0"/>
              <a:t>É </a:t>
            </a:r>
            <a:r>
              <a:rPr lang="pt-BR" i="1" u="sng" dirty="0"/>
              <a:t>infraconstitucional</a:t>
            </a:r>
            <a:r>
              <a:rPr lang="pt-BR" i="1" dirty="0"/>
              <a:t>, a ela se aplicando os efeitos da </a:t>
            </a:r>
            <a:r>
              <a:rPr lang="pt-BR" i="1" u="sng" dirty="0"/>
              <a:t>ausência de repercussão geral</a:t>
            </a:r>
            <a:r>
              <a:rPr lang="pt-BR" i="1" dirty="0"/>
              <a:t>, a discussão sobre a </a:t>
            </a:r>
            <a:r>
              <a:rPr lang="pt-BR" i="1" u="sng" dirty="0"/>
              <a:t>expressão </a:t>
            </a:r>
            <a:r>
              <a:rPr lang="pt-BR" b="1" i="1" u="sng" dirty="0"/>
              <a:t>insumo</a:t>
            </a:r>
            <a:r>
              <a:rPr lang="pt-BR" i="1" dirty="0"/>
              <a:t> presente no art. 3º, II, das Leis </a:t>
            </a:r>
            <a:r>
              <a:rPr lang="pt-BR" i="1" dirty="0" err="1"/>
              <a:t>nºs</a:t>
            </a:r>
            <a:r>
              <a:rPr lang="pt-BR" i="1" dirty="0"/>
              <a:t> 10.637/02 e 10.833/03 e sobre a compatibilidade, com essas leis, das IN SRF </a:t>
            </a:r>
            <a:r>
              <a:rPr lang="pt-BR" i="1" dirty="0" err="1"/>
              <a:t>nºs</a:t>
            </a:r>
            <a:r>
              <a:rPr lang="pt-BR" i="1" dirty="0"/>
              <a:t> 247/02 (considerada a atualização pela IN SRF nº 358/03) e 404/04.</a:t>
            </a:r>
          </a:p>
          <a:p>
            <a:pPr marL="357188" indent="-357188" fontAlgn="base">
              <a:buFont typeface="+mj-lt"/>
              <a:buAutoNum type="romanUcPeriod"/>
              <a:tabLst>
                <a:tab pos="269875" algn="l"/>
              </a:tabLst>
            </a:pPr>
            <a:r>
              <a:rPr lang="pt-BR" i="1" dirty="0"/>
              <a:t>É </a:t>
            </a:r>
            <a:r>
              <a:rPr lang="pt-BR" i="1" u="sng" dirty="0"/>
              <a:t>constitucional</a:t>
            </a:r>
            <a:r>
              <a:rPr lang="pt-BR" i="1" dirty="0"/>
              <a:t> o § 3º do art. 31 da Lei nº 10.865/04.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8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809897"/>
            <a:ext cx="11408227" cy="862149"/>
          </a:xfrm>
        </p:spPr>
        <p:txBody>
          <a:bodyPr/>
          <a:lstStyle/>
          <a:p>
            <a:pPr algn="ctr"/>
            <a:r>
              <a:rPr lang="pt-BR" dirty="0"/>
              <a:t>PIS-COFINS: NÃO CUMULATIVIDADE ATÍPICA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706880"/>
            <a:ext cx="11826239" cy="47810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500" b="1" dirty="0"/>
              <a:t>STJ: RE 1.423.000 </a:t>
            </a:r>
            <a:r>
              <a:rPr lang="pt-BR" dirty="0"/>
              <a:t>(</a:t>
            </a:r>
            <a:r>
              <a:rPr lang="pt-BR" b="1" dirty="0"/>
              <a:t>09/11/2021</a:t>
            </a:r>
            <a:r>
              <a:rPr lang="pt-BR" dirty="0"/>
              <a:t>) – Ministro Gurgel de Faria (1ª. Turma)</a:t>
            </a:r>
          </a:p>
          <a:p>
            <a:r>
              <a:rPr lang="pt-BR" i="1" dirty="0"/>
              <a:t>Desse modo, de forma </a:t>
            </a:r>
            <a:r>
              <a:rPr lang="pt-BR" i="1" u="sng" dirty="0"/>
              <a:t>diversa do que ocorre no ICMS e no IPI</a:t>
            </a:r>
            <a:r>
              <a:rPr lang="pt-BR" i="1" dirty="0"/>
              <a:t>, o desenho normativo da </a:t>
            </a:r>
            <a:r>
              <a:rPr lang="pt-BR" i="1" u="sng" dirty="0"/>
              <a:t>não cumulatividade da Contribuição ao PIS e da COFINS</a:t>
            </a:r>
            <a:r>
              <a:rPr lang="pt-BR" i="1" dirty="0"/>
              <a:t> consiste em autorizar que o contribuinte </a:t>
            </a:r>
            <a:r>
              <a:rPr lang="pt-BR" b="1" i="1" dirty="0"/>
              <a:t>desconte créditos </a:t>
            </a:r>
            <a:r>
              <a:rPr lang="pt-BR" i="1" dirty="0"/>
              <a:t>relativamente a </a:t>
            </a:r>
            <a:r>
              <a:rPr lang="pt-BR" i="1" u="sng" dirty="0"/>
              <a:t>determinados custos e despesas</a:t>
            </a:r>
            <a:r>
              <a:rPr lang="pt-BR" i="1" dirty="0"/>
              <a:t>, o que significa, na prática, </a:t>
            </a:r>
            <a:r>
              <a:rPr lang="pt-BR" i="1" u="sng" dirty="0"/>
              <a:t>poder deduzir</a:t>
            </a:r>
            <a:r>
              <a:rPr lang="pt-BR" i="1" dirty="0"/>
              <a:t> do valor apurado (</a:t>
            </a:r>
            <a:r>
              <a:rPr lang="pt-BR" b="1" i="1" dirty="0"/>
              <a:t>alíquota x faturamento</a:t>
            </a:r>
            <a:r>
              <a:rPr lang="pt-BR" i="1" dirty="0"/>
              <a:t>) determinado valor referente às aquisições (</a:t>
            </a:r>
            <a:r>
              <a:rPr lang="pt-BR" b="1" i="1" dirty="0"/>
              <a:t>alíquota x aquisições</a:t>
            </a:r>
            <a:r>
              <a:rPr lang="pt-BR" i="1" dirty="0"/>
              <a:t>). </a:t>
            </a:r>
          </a:p>
          <a:p>
            <a:r>
              <a:rPr lang="pt-BR" i="1" dirty="0"/>
              <a:t>Portanto, de acordo com essa </a:t>
            </a:r>
            <a:r>
              <a:rPr lang="pt-BR" i="1" u="sng" dirty="0"/>
              <a:t>metodologia</a:t>
            </a:r>
            <a:r>
              <a:rPr lang="pt-BR" i="1" dirty="0"/>
              <a:t>, utilizado para os contribuintes submetidos exclusivamente ao </a:t>
            </a:r>
            <a:r>
              <a:rPr lang="pt-BR" i="1" u="sng" dirty="0"/>
              <a:t>regime não-cumulativo</a:t>
            </a:r>
            <a:r>
              <a:rPr lang="pt-BR" i="1" dirty="0"/>
              <a:t>, o </a:t>
            </a:r>
            <a:r>
              <a:rPr lang="pt-BR" i="1" u="sng" dirty="0"/>
              <a:t>valor dos tributos é obtido</a:t>
            </a:r>
            <a:r>
              <a:rPr lang="pt-BR" i="1" dirty="0"/>
              <a:t>, </a:t>
            </a:r>
            <a:r>
              <a:rPr lang="pt-BR" b="1" i="1" dirty="0"/>
              <a:t>em resumo</a:t>
            </a:r>
            <a:r>
              <a:rPr lang="pt-BR" i="1" dirty="0"/>
              <a:t>, por meio da </a:t>
            </a:r>
            <a:r>
              <a:rPr lang="pt-BR" i="1" u="sng" dirty="0"/>
              <a:t>diferença entre a alíquota aplicada sobre as vendas</a:t>
            </a:r>
            <a:r>
              <a:rPr lang="pt-BR" i="1" dirty="0"/>
              <a:t> e a </a:t>
            </a:r>
            <a:r>
              <a:rPr lang="pt-BR" i="1" u="sng" dirty="0"/>
              <a:t>incidente nas compras</a:t>
            </a:r>
            <a:r>
              <a:rPr lang="pt-BR" i="1" dirty="0"/>
              <a:t>.  </a:t>
            </a:r>
            <a:r>
              <a:rPr lang="pt-BR" sz="3200" i="1" dirty="0"/>
              <a:t> </a:t>
            </a:r>
            <a:endParaRPr lang="pt-BR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809897"/>
            <a:ext cx="11747861" cy="86214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INSUMOS</a:t>
            </a:r>
            <a:r>
              <a:rPr lang="pt-BR" dirty="0"/>
              <a:t> SEM INCIDÊNCIA DE PIS-COFINS – </a:t>
            </a:r>
            <a:r>
              <a:rPr lang="pt-BR" b="1" dirty="0"/>
              <a:t>CRÉDITO</a:t>
            </a:r>
            <a:r>
              <a:rPr lang="pt-BR" dirty="0"/>
              <a:t> 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706880"/>
            <a:ext cx="11826239" cy="47810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500" b="1" dirty="0"/>
              <a:t>Lei nº 10.833/2003 – Art. 3º [...]</a:t>
            </a:r>
            <a:endParaRPr lang="pt-BR" dirty="0"/>
          </a:p>
          <a:p>
            <a:r>
              <a:rPr lang="pt-BR" sz="3200" b="1" i="1" dirty="0"/>
              <a:t>§ 2</a:t>
            </a:r>
            <a:r>
              <a:rPr lang="pt-BR" sz="3200" b="1" i="1" baseline="30000" dirty="0"/>
              <a:t>o</a:t>
            </a:r>
            <a:r>
              <a:rPr lang="pt-BR" sz="3200" b="1" i="1" dirty="0"/>
              <a:t> </a:t>
            </a:r>
            <a:r>
              <a:rPr lang="pt-BR" sz="3200" i="1" u="sng" dirty="0"/>
              <a:t>Não dará direito a crédito o valor</a:t>
            </a:r>
            <a:r>
              <a:rPr lang="pt-BR" sz="3200" i="1" dirty="0"/>
              <a:t>:                 </a:t>
            </a:r>
          </a:p>
          <a:p>
            <a:r>
              <a:rPr lang="pt-BR" sz="3200" i="1" dirty="0"/>
              <a:t>I - de mão-de-obra paga a pessoa física; e    </a:t>
            </a:r>
          </a:p>
          <a:p>
            <a:r>
              <a:rPr lang="pt-BR" sz="3200" i="1" dirty="0"/>
              <a:t>II - da </a:t>
            </a:r>
            <a:r>
              <a:rPr lang="pt-BR" sz="3200" i="1" u="sng" dirty="0"/>
              <a:t>aquisição de bens ou serviços não sujeitos ao pagamento da contribuição</a:t>
            </a:r>
            <a:r>
              <a:rPr lang="pt-BR" sz="3200" i="1" dirty="0"/>
              <a:t>, inclusive no caso de isenção, esse último quando revendidos ou utilizados como insumo em produtos ou serviços sujeitos à alíquota 0 (zero), isentos ou não alcançados pela contribuição.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FF0000"/>
                </a:solidFill>
              </a:rPr>
              <a:t>Regra inócua e impertinente (não cumulatividade tradicional)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9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809897"/>
            <a:ext cx="11747861" cy="86214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INSUMOS</a:t>
            </a:r>
            <a:r>
              <a:rPr lang="pt-BR" dirty="0"/>
              <a:t> SEM INCIDÊNCIA DE PIS-COFINS – </a:t>
            </a:r>
            <a:r>
              <a:rPr lang="pt-BR" b="1" dirty="0"/>
              <a:t>CRÉDITO</a:t>
            </a:r>
            <a:r>
              <a:rPr lang="pt-BR" dirty="0"/>
              <a:t> 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706880"/>
            <a:ext cx="11826239" cy="478100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500" b="1" dirty="0"/>
              <a:t>CARF </a:t>
            </a:r>
            <a:r>
              <a:rPr lang="pt-BR" b="1" dirty="0"/>
              <a:t>Acórdão nº 3302-012.048 </a:t>
            </a:r>
            <a:r>
              <a:rPr lang="pt-BR" dirty="0"/>
              <a:t>(2ª TO-3ª C - 3ª Seção </a:t>
            </a:r>
            <a:r>
              <a:rPr lang="pt-BR" b="1" dirty="0"/>
              <a:t>26/10/2021</a:t>
            </a:r>
            <a:r>
              <a:rPr lang="pt-BR" dirty="0"/>
              <a:t>)</a:t>
            </a:r>
          </a:p>
          <a:p>
            <a:r>
              <a:rPr lang="pt-BR" i="1" dirty="0"/>
              <a:t>ASSUNTO: CONTRIBUIÇÃO PARA O PIS/PASEP </a:t>
            </a:r>
          </a:p>
          <a:p>
            <a:r>
              <a:rPr lang="pt-BR" i="1" dirty="0"/>
              <a:t>Período de apuração: 01/04/2012 a 30/06/2012 </a:t>
            </a:r>
          </a:p>
          <a:p>
            <a:r>
              <a:rPr lang="pt-BR" i="1" dirty="0"/>
              <a:t>PIS. COFINS. CRÉDITO. NÃO CUMULATIVIDADE. FRETES NA AQUISIÇÃO DE </a:t>
            </a:r>
            <a:r>
              <a:rPr lang="pt-BR" i="1" u="sng" dirty="0"/>
              <a:t>INSUMOS TRIBUTADOS COM ALÍQUOTA ZERO</a:t>
            </a:r>
            <a:r>
              <a:rPr lang="pt-BR" i="1" dirty="0"/>
              <a:t> OU </a:t>
            </a:r>
            <a:r>
              <a:rPr lang="pt-BR" i="1" u="sng" dirty="0"/>
              <a:t>ADQUIRIDOS COM SUSPENSÃO DO PIS E DA COFINS</a:t>
            </a:r>
            <a:r>
              <a:rPr lang="pt-BR" i="1" dirty="0"/>
              <a:t>. </a:t>
            </a:r>
            <a:r>
              <a:rPr lang="pt-BR" i="1" u="sng" dirty="0"/>
              <a:t>IMPOSSIBILIDADE</a:t>
            </a:r>
            <a:r>
              <a:rPr lang="pt-BR" i="1" dirty="0"/>
              <a:t>. </a:t>
            </a:r>
          </a:p>
          <a:p>
            <a:r>
              <a:rPr lang="pt-BR" i="1" u="sng" dirty="0"/>
              <a:t>Não há previsão legal</a:t>
            </a:r>
            <a:r>
              <a:rPr lang="pt-BR" i="1" dirty="0"/>
              <a:t> para aproveitamento dos créditos sobre os </a:t>
            </a:r>
            <a:r>
              <a:rPr lang="pt-BR" i="1" u="sng" dirty="0"/>
              <a:t>serviços de fretes </a:t>
            </a:r>
            <a:r>
              <a:rPr lang="pt-BR" i="1" dirty="0"/>
              <a:t>utilizados na aquisição de </a:t>
            </a:r>
            <a:r>
              <a:rPr lang="pt-BR" i="1" u="sng" dirty="0"/>
              <a:t>insumos não onerados</a:t>
            </a:r>
            <a:r>
              <a:rPr lang="pt-BR" i="1" dirty="0"/>
              <a:t> pelas contribuições ao PIS e a Cofins.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FF0000"/>
                </a:solidFill>
              </a:rPr>
              <a:t>Necessária lei específica?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FF0000"/>
                </a:solidFill>
              </a:rPr>
              <a:t>Acessório/principal?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FF0000"/>
                </a:solidFill>
              </a:rPr>
              <a:t>Negócios jurídicos distintos !!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0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CF7A-88EC-38BE-B300-FE9779F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809897"/>
            <a:ext cx="11747861" cy="86214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INSUMOS</a:t>
            </a:r>
            <a:r>
              <a:rPr lang="pt-BR" dirty="0"/>
              <a:t> SEM INCIDÊNCIA DE PIS-COFINS – </a:t>
            </a:r>
            <a:r>
              <a:rPr lang="pt-BR" b="1" dirty="0"/>
              <a:t>CRÉDITO</a:t>
            </a:r>
            <a:r>
              <a:rPr lang="pt-BR" dirty="0"/>
              <a:t> 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007FD-897B-5052-E814-1614FF7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1" y="1706880"/>
            <a:ext cx="12148456" cy="478100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500" b="1" dirty="0"/>
              <a:t>CARF: </a:t>
            </a:r>
            <a:r>
              <a:rPr lang="pt-BR" b="1" dirty="0"/>
              <a:t>Acórdão CSRF nº 9303-013.234 (</a:t>
            </a:r>
            <a:r>
              <a:rPr lang="pt-BR" dirty="0"/>
              <a:t>3ª Turma em </a:t>
            </a:r>
            <a:r>
              <a:rPr lang="pt-BR" b="1" dirty="0"/>
              <a:t>13/04/2022</a:t>
            </a:r>
            <a:r>
              <a:rPr lang="pt-BR" dirty="0"/>
              <a:t>)</a:t>
            </a:r>
          </a:p>
          <a:p>
            <a:r>
              <a:rPr lang="pt-BR" i="1" dirty="0"/>
              <a:t>PIS/COFINS. REGIME DA NÃO CUMULATIVIDADE. </a:t>
            </a:r>
            <a:r>
              <a:rPr lang="pt-BR" i="1" u="sng" dirty="0"/>
              <a:t>CRÉDITOS SOBRE DESPESAS COM FRETE NA AQUISIÇÃO DE INSUMOS NÃO ONERADOS</a:t>
            </a:r>
            <a:r>
              <a:rPr lang="pt-BR" i="1" dirty="0"/>
              <a:t>. </a:t>
            </a:r>
            <a:r>
              <a:rPr lang="pt-BR" b="1" i="1" dirty="0"/>
              <a:t>FARELO DE SOJA </a:t>
            </a:r>
            <a:r>
              <a:rPr lang="pt-BR" i="1" dirty="0"/>
              <a:t>(</a:t>
            </a:r>
            <a:r>
              <a:rPr lang="pt-BR" b="1" i="1" dirty="0"/>
              <a:t>ALÍQUOTA ZERO</a:t>
            </a:r>
            <a:r>
              <a:rPr lang="pt-BR" i="1" dirty="0"/>
              <a:t>). </a:t>
            </a:r>
          </a:p>
          <a:p>
            <a:r>
              <a:rPr lang="pt-BR" i="1" dirty="0"/>
              <a:t>O </a:t>
            </a:r>
            <a:r>
              <a:rPr lang="pt-BR" i="1" u="sng" dirty="0"/>
              <a:t>frete na aquisição de insumos</a:t>
            </a:r>
            <a:r>
              <a:rPr lang="pt-BR" i="1" dirty="0"/>
              <a:t> não pode ser considerado </a:t>
            </a:r>
            <a:r>
              <a:rPr lang="pt-BR" i="1" u="sng" dirty="0"/>
              <a:t>insumo do processo produtivo</a:t>
            </a:r>
            <a:r>
              <a:rPr lang="pt-BR" i="1" dirty="0"/>
              <a:t>, pois este ainda nem se iniciou quando da aquisição do serviço. </a:t>
            </a:r>
          </a:p>
          <a:p>
            <a:r>
              <a:rPr lang="pt-BR" i="1" dirty="0"/>
              <a:t>Porém </a:t>
            </a:r>
            <a:r>
              <a:rPr lang="pt-BR" i="1" u="sng" dirty="0"/>
              <a:t>permite-se</a:t>
            </a:r>
            <a:r>
              <a:rPr lang="pt-BR" i="1" dirty="0"/>
              <a:t> o aproveitamento do crédito sobre esses serviços de </a:t>
            </a:r>
            <a:r>
              <a:rPr lang="pt-BR" i="1" u="sng" dirty="0"/>
              <a:t>frete ao agregar custo ao insumo</a:t>
            </a:r>
            <a:r>
              <a:rPr lang="pt-BR" i="1" dirty="0"/>
              <a:t>. Assim, </a:t>
            </a:r>
            <a:r>
              <a:rPr lang="pt-BR" i="1" u="sng" dirty="0"/>
              <a:t>o crédito do frete é o mesmo proporcionado pelo insumo</a:t>
            </a:r>
            <a:r>
              <a:rPr lang="pt-BR" i="1" dirty="0"/>
              <a:t>. No presente caso, como </a:t>
            </a:r>
            <a:r>
              <a:rPr lang="pt-BR" i="1" u="sng" dirty="0"/>
              <a:t>os insumos não geram crédito das contribuições</a:t>
            </a:r>
            <a:r>
              <a:rPr lang="pt-BR" i="1" dirty="0"/>
              <a:t> (aquisição de soja em grãos - </a:t>
            </a:r>
            <a:r>
              <a:rPr lang="pt-BR" b="1" i="1" dirty="0"/>
              <a:t>alíquota zero</a:t>
            </a:r>
            <a:r>
              <a:rPr lang="pt-BR" i="1" dirty="0"/>
              <a:t>), o </a:t>
            </a:r>
            <a:r>
              <a:rPr lang="pt-BR" i="1" u="sng" dirty="0"/>
              <a:t>serviço de frete também não gera direito ao crédito</a:t>
            </a:r>
            <a:r>
              <a:rPr lang="pt-BR" i="1" dirty="0"/>
              <a:t>. </a:t>
            </a:r>
          </a:p>
          <a:p>
            <a:r>
              <a:rPr lang="pt-BR" dirty="0">
                <a:solidFill>
                  <a:srgbClr val="FF0000"/>
                </a:solidFill>
              </a:rPr>
              <a:t>Inaplicável legislação do IRPJ</a:t>
            </a:r>
            <a:endParaRPr lang="pt-BR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1CDDD-507F-1805-A90D-5FD0BDE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9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1200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PIS-COFINS: DIREITO A CRÉDITO ADVINDO DE AQUISIÇÃO DE INSUMOS COM A TRIBUTAÇÃO SUSPENSA</vt:lpstr>
      <vt:lpstr>PIS-COFINS: NÃO CUMULATIVIDADE ATÍPICA </vt:lpstr>
      <vt:lpstr>PIS-COFINS: NÃO CUMULATIVIDADE ATÍPICA </vt:lpstr>
      <vt:lpstr>PIS-COFINS: NÃO CUMULATIVIDADE ATÍPICA </vt:lpstr>
      <vt:lpstr>PIS-COFINS: NÃO CUMULATIVIDADE ATÍPICA </vt:lpstr>
      <vt:lpstr>PIS-COFINS: NÃO CUMULATIVIDADE ATÍPICA </vt:lpstr>
      <vt:lpstr>INSUMOS SEM INCIDÊNCIA DE PIS-COFINS – CRÉDITO ??</vt:lpstr>
      <vt:lpstr>INSUMOS SEM INCIDÊNCIA DE PIS-COFINS – CRÉDITO ??</vt:lpstr>
      <vt:lpstr>INSUMOS SEM INCIDÊNCIA DE PIS-COFINS – CRÉDITO ??</vt:lpstr>
      <vt:lpstr>INSUMOS SEM INCIDÊNCIA DE PIS-COFINS – CRÉDITO ??</vt:lpstr>
      <vt:lpstr>INSUMOS SEM INCIDÊNCIA DE PIS-COFINS – CRÉDITO ??</vt:lpstr>
      <vt:lpstr>“PROCESSO DE INCONSTITUCIONALIZAÇÃO” x “MANICÔMIO JURÍDICO TRIBUTÁRIO”??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Jose Antonio Minatel</cp:lastModifiedBy>
  <cp:revision>22</cp:revision>
  <dcterms:created xsi:type="dcterms:W3CDTF">2022-11-18T18:20:41Z</dcterms:created>
  <dcterms:modified xsi:type="dcterms:W3CDTF">2022-12-04T15:41:30Z</dcterms:modified>
</cp:coreProperties>
</file>