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71" r:id="rId4"/>
    <p:sldId id="272" r:id="rId5"/>
    <p:sldId id="274" r:id="rId6"/>
    <p:sldId id="275" r:id="rId7"/>
    <p:sldId id="276" r:id="rId8"/>
    <p:sldId id="277" r:id="rId9"/>
    <p:sldId id="278" r:id="rId10"/>
    <p:sldId id="279" r:id="rId11"/>
    <p:sldId id="269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342"/>
    <a:srgbClr val="0B233F"/>
    <a:srgbClr val="D0A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CB5E9E-5012-0EE1-2798-4673F9DFB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chemeClr val="bg1">
              <a:alpha val="47000"/>
            </a:schemeClr>
          </a:solidFill>
        </p:spPr>
        <p:txBody>
          <a:bodyPr anchor="b"/>
          <a:lstStyle>
            <a:lvl1pPr algn="ctr"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633A5C-2ED7-F24E-B940-CDE0C455A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solidFill>
            <a:schemeClr val="bg1">
              <a:alpha val="49000"/>
            </a:schemeClr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CA8E0A-BBBE-ED7D-2ABA-D3E5EF124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92F5CA-113D-7460-F203-A165BB282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D67A33-DD1A-7DFD-A633-733E634A9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38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EAAA2B-5609-DC53-3642-B0E14B058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FB11D44-EF41-D28E-3F68-F0F062CF1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AB3CD6-B193-ACC4-17DD-1A836E97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E77051-19EF-ED79-A8AE-60756694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7F2141-BDED-10B7-640B-022DDE8D4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44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3A0E7A-4631-D669-596D-C05B419AC9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C8EE6E0-92FB-E524-2C7D-10DAB64A54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C3E123-2EC7-60C3-4A73-A24549BB1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C4B891-71B0-29EA-8FEA-D3EE7FE88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72E7FC-E601-9455-8A09-9325FF285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32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699C6-6167-B96D-F3D1-E2D9F5DC8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B233F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551148-3B9E-2584-F9B3-135A7F3D5FF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alpha val="7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95C0E7-FF09-72EB-4332-D1E0696D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2A6B57-AA43-4631-95E9-FB032EF43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F32F89-74CA-CE09-5F5E-6CB29B300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0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C8F116-B2BC-A486-0906-778006F7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A2DE913-D2E5-F52F-845B-95FC8513B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solidFill>
            <a:schemeClr val="bg1">
              <a:alpha val="18000"/>
            </a:schemeClr>
          </a:solidFill>
        </p:spPr>
        <p:txBody>
          <a:bodyPr/>
          <a:lstStyle>
            <a:lvl1pPr marL="0" indent="0">
              <a:buNone/>
              <a:defRPr sz="2400">
                <a:solidFill>
                  <a:srgbClr val="0C2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284E4B-2476-CE2C-5D5B-52770AB75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E8FECE-A252-D22F-B9AB-2CE7F045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C55A3C-28BE-F91F-5D4F-9EF769A45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43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8283A-799D-3223-274E-990E93374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FEF5CC-E4D5-A79A-3435-837AEE2B3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1B75CC1-321C-46F2-D1B8-2F31DD1EF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8104CB-EEFA-FB6F-1D8F-63FF2F93D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F150189-76E6-804A-A58D-17C3A5F4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42C353-D14E-B424-AD59-919347BD5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94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E56F9-70ED-764B-A60E-7CD502AF5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661377"/>
            <a:ext cx="10515600" cy="1325563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001727-529D-7DD8-EF63-1CBF92949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E869AC5-8F8A-5BE4-459E-CD26B47A2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D0BBFE8-D50B-F5E5-380F-26FA4FEC8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30F9F57-9CB9-3ED1-75ED-05B2327C4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8E6E5DF-B7CA-BB69-409D-3F9962E79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0AE13A9-0CBA-EB1C-C4D3-BD14ECD31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5FE3474-0686-8F78-335B-E66B54532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00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118340-868C-2C34-0C49-BF0993DDE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9CFE7F4-8F6C-7C93-EA5D-65700B57F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F3D936A-693B-5491-0B53-45ACE1DF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3A97424-DA7A-57F0-439E-D66424AD5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71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D399CD9-0248-BD48-19E3-DBFD5B923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D5284F-E431-EC75-38EA-6E90314A5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D9E294A-FF84-7728-64A4-82287D146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24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F9F54-0B1E-07C2-42C6-0A796A202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FD64FB-F5EF-7FBF-2DD0-AEBEB8D61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D8ED09-AA1E-267C-629B-5653A4488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8D459DF-CF82-39F2-9F2C-10B19463C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0C91952-D97B-6D3C-6F0D-CE7DB9B3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F90E08B-F15B-8D83-1BA8-D0AB35A7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00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E4DD7-F45D-0CCC-9C1A-2B5BB6C5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246B81C-79D7-92D4-8BFD-91811F9D7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524B409-3477-CDFF-0D71-CC6CD7481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1D01DA-BCB4-0F14-8F03-9CECA7EC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0989F1-9D25-73D7-28CC-34B35F9AF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3EF11E-E18C-0021-4BFD-5C66863D6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79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45E10AE-DE31-7BFB-3D98-6E0E01A1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69F0DD0-A071-F5B8-70EA-4D5B0039F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0B94AE-054E-E6E3-B08D-3C524D9E7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42742E-872B-CD29-F097-B8FB9626B3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42C15F-A720-A04D-F684-267B334B6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MSIPCMContentMarking" descr="{&quot;HashCode&quot;:-321200650,&quot;Placement&quot;:&quot;Footer&quot;,&quot;Top&quot;:519.343,&quot;Left&quot;:454.655182,&quot;SlideWidth&quot;:960,&quot;SlideHeight&quot;:540}">
            <a:extLst>
              <a:ext uri="{FF2B5EF4-FFF2-40B4-BE49-F238E27FC236}">
                <a16:creationId xmlns:a16="http://schemas.microsoft.com/office/drawing/2014/main" id="{7785C4C4-C9DD-4E82-ADA2-348562D0A75C}"/>
              </a:ext>
            </a:extLst>
          </p:cNvPr>
          <p:cNvSpPr txBox="1"/>
          <p:nvPr userDrawn="1"/>
        </p:nvSpPr>
        <p:spPr>
          <a:xfrm>
            <a:off x="5774121" y="6595656"/>
            <a:ext cx="643758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pt-BR" sz="1000">
                <a:solidFill>
                  <a:srgbClr val="000000"/>
                </a:solidFill>
                <a:latin typeface="Calibri" panose="020F0502020204030204" pitchFamily="34" charset="0"/>
              </a:rPr>
              <a:t>Pública</a:t>
            </a:r>
          </a:p>
        </p:txBody>
      </p:sp>
    </p:spTree>
    <p:extLst>
      <p:ext uri="{BB962C8B-B14F-4D97-AF65-F5344CB8AC3E}">
        <p14:creationId xmlns:p14="http://schemas.microsoft.com/office/powerpoint/2010/main" val="211070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234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ibutarioemjogo.com.br/" TargetMode="External"/><Relationship Id="rId2" Type="http://schemas.openxmlformats.org/officeDocument/2006/relationships/hyperlink" Target="mailto:jgfac1981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Autofit/>
          </a:bodyPr>
          <a:lstStyle/>
          <a:p>
            <a:pPr>
              <a:spcBef>
                <a:spcPts val="1000"/>
              </a:spcBef>
            </a:pPr>
            <a:r>
              <a:rPr lang="pt-BR" sz="4000" b="1" dirty="0"/>
              <a:t>Princípio do Destino/Consumo do ICMS sobre combustíveis derivados de petróleo:</a:t>
            </a:r>
            <a:br>
              <a:rPr lang="pt-BR" sz="4000" b="1" dirty="0"/>
            </a:br>
            <a:r>
              <a:rPr lang="pt-BR" sz="4000" b="1" dirty="0"/>
              <a:t>exame jurisprudencial e perspectivas a partir da LC 192/22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94407"/>
            <a:ext cx="9144000" cy="1655762"/>
          </a:xfrm>
        </p:spPr>
        <p:txBody>
          <a:bodyPr>
            <a:normAutofit/>
          </a:bodyPr>
          <a:lstStyle/>
          <a:p>
            <a:r>
              <a:rPr lang="pt-BR" sz="4400" b="1" i="1" dirty="0">
                <a:solidFill>
                  <a:srgbClr val="0C2342"/>
                </a:solidFill>
                <a:latin typeface="+mj-lt"/>
                <a:ea typeface="+mj-ea"/>
                <a:cs typeface="+mj-cs"/>
              </a:rPr>
              <a:t>José Guilherme Costa</a:t>
            </a:r>
          </a:p>
          <a:p>
            <a:r>
              <a:rPr lang="pt-BR" sz="3000" b="1" i="1" dirty="0">
                <a:solidFill>
                  <a:srgbClr val="0C2342"/>
                </a:solidFill>
                <a:latin typeface="+mj-lt"/>
                <a:ea typeface="+mj-ea"/>
                <a:cs typeface="+mj-cs"/>
              </a:rPr>
              <a:t>Diretor Jurídico Tributário e Corporativo da Vibra Energia</a:t>
            </a:r>
          </a:p>
          <a:p>
            <a:endParaRPr lang="pt-BR" sz="4400" b="1" i="1" dirty="0">
              <a:solidFill>
                <a:srgbClr val="0C234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31951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>
            <a:extLst>
              <a:ext uri="{FF2B5EF4-FFF2-40B4-BE49-F238E27FC236}">
                <a16:creationId xmlns:a16="http://schemas.microsoft.com/office/drawing/2014/main" id="{93CDFFF1-1688-1D3D-D368-22D9BBAB6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504" y="975949"/>
            <a:ext cx="8928992" cy="6480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Solução do Tema em Cenário de Monofasia</a:t>
            </a:r>
          </a:p>
        </p:txBody>
      </p:sp>
      <p:sp>
        <p:nvSpPr>
          <p:cNvPr id="13" name="Espaço Reservado para Conteúdo 2">
            <a:extLst>
              <a:ext uri="{FF2B5EF4-FFF2-40B4-BE49-F238E27FC236}">
                <a16:creationId xmlns:a16="http://schemas.microsoft.com/office/drawing/2014/main" id="{F9A6FE8A-28BC-4C26-F3DF-12B72D0BF459}"/>
              </a:ext>
            </a:extLst>
          </p:cNvPr>
          <p:cNvSpPr txBox="1">
            <a:spLocks/>
          </p:cNvSpPr>
          <p:nvPr/>
        </p:nvSpPr>
        <p:spPr>
          <a:xfrm>
            <a:off x="154236" y="1840044"/>
            <a:ext cx="11887200" cy="320202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pt-BR" sz="2400" b="1" dirty="0">
                <a:solidFill>
                  <a:srgbClr val="002060"/>
                </a:solidFill>
                <a:latin typeface="+mj-lt"/>
              </a:rPr>
              <a:t>Adotado um regime monofásico de tributação para todos os combustíveis, a carga de ICMS será uniforme nas </a:t>
            </a:r>
            <a:r>
              <a:rPr lang="pt-BR" sz="2400" b="1" dirty="0" err="1">
                <a:solidFill>
                  <a:srgbClr val="002060"/>
                </a:solidFill>
                <a:latin typeface="+mj-lt"/>
              </a:rPr>
              <a:t>UFs</a:t>
            </a:r>
            <a:r>
              <a:rPr lang="pt-BR" sz="2400" b="1" dirty="0">
                <a:solidFill>
                  <a:srgbClr val="002060"/>
                </a:solidFill>
                <a:latin typeface="+mj-lt"/>
              </a:rPr>
              <a:t> e haverá apenas um contribuinte e um fato gerador. Elimina-se o espaço para o diferimento e/ou para duas operações tributáveis em sequência.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2400" b="1" dirty="0">
              <a:solidFill>
                <a:srgbClr val="002060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400" b="1" dirty="0">
                <a:solidFill>
                  <a:srgbClr val="FF0000"/>
                </a:solidFill>
                <a:latin typeface="+mj-lt"/>
              </a:rPr>
              <a:t>Problema: </a:t>
            </a:r>
            <a:r>
              <a:rPr lang="pt-BR" sz="2400" dirty="0">
                <a:solidFill>
                  <a:srgbClr val="002060"/>
                </a:solidFill>
                <a:latin typeface="+mj-lt"/>
              </a:rPr>
              <a:t>art. 2º da LC 192/22 prevê apenas gasolina, diesel e GLP como combustíveis sujeitos à monofasia.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2400" b="1" dirty="0">
              <a:solidFill>
                <a:srgbClr val="002060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400" b="1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Soluções possíveis: </a:t>
            </a:r>
            <a:r>
              <a:rPr lang="pt-BR" sz="2400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além de uma nova LC ampliando o elenco, CONFAZ não pode reduzir, mas pode aumentar esse rol, consoante competência complementar prevista no art. 4º da EC 33/01.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22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7049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>
            <a:extLst>
              <a:ext uri="{FF2B5EF4-FFF2-40B4-BE49-F238E27FC236}">
                <a16:creationId xmlns:a16="http://schemas.microsoft.com/office/drawing/2014/main" id="{A50FE913-42AC-8DC3-0222-75AF4BA3E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776" y="1338380"/>
            <a:ext cx="6480720" cy="292134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9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OBRIGADO</a:t>
            </a:r>
          </a:p>
          <a:p>
            <a:pPr algn="just"/>
            <a:endParaRPr lang="pt-BR" sz="3000" dirty="0">
              <a:solidFill>
                <a:srgbClr val="002060"/>
              </a:solidFill>
              <a:latin typeface="+mj-lt"/>
            </a:endParaRPr>
          </a:p>
          <a:p>
            <a:pPr algn="just"/>
            <a:endParaRPr lang="pt-BR" sz="3000" dirty="0">
              <a:solidFill>
                <a:srgbClr val="002060"/>
              </a:solidFill>
              <a:latin typeface="+mj-lt"/>
            </a:endParaRPr>
          </a:p>
          <a:p>
            <a:pPr marL="0" indent="0" algn="r">
              <a:buNone/>
            </a:pPr>
            <a:r>
              <a:rPr lang="pt-BR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José Guilherme Costa</a:t>
            </a:r>
          </a:p>
          <a:p>
            <a:pPr marL="0" indent="0" algn="r">
              <a:buNone/>
            </a:pPr>
            <a:r>
              <a:rPr lang="pt-BR" sz="3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jgfac1981@gmail.com</a:t>
            </a:r>
            <a:endParaRPr lang="pt-BR" sz="3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r">
              <a:buNone/>
            </a:pPr>
            <a:r>
              <a:rPr lang="pt-BR" sz="3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www.tributarioemjogo.com.br</a:t>
            </a:r>
            <a:endParaRPr lang="pt-BR" sz="3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r">
              <a:buNone/>
            </a:pPr>
            <a:endParaRPr lang="pt-BR" sz="30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71435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>
            <a:extLst>
              <a:ext uri="{FF2B5EF4-FFF2-40B4-BE49-F238E27FC236}">
                <a16:creationId xmlns:a16="http://schemas.microsoft.com/office/drawing/2014/main" id="{93CDFFF1-1688-1D3D-D368-22D9BBAB6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504" y="898833"/>
            <a:ext cx="8928992" cy="6480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Atual ICMS em Operações interestaduais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6E9EA1-3E26-D760-D34F-CB78BA3FD950}"/>
              </a:ext>
            </a:extLst>
          </p:cNvPr>
          <p:cNvSpPr txBox="1">
            <a:spLocks/>
          </p:cNvSpPr>
          <p:nvPr/>
        </p:nvSpPr>
        <p:spPr>
          <a:xfrm>
            <a:off x="264405" y="1662974"/>
            <a:ext cx="11677879" cy="33056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8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Equilíbrio federativo!</a:t>
            </a:r>
          </a:p>
          <a:p>
            <a:pPr algn="just"/>
            <a:endParaRPr lang="pt-BR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pt-BR" sz="28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Produtos em geral: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ICMS dividido entre as </a:t>
            </a:r>
            <a:r>
              <a:rPr lang="pt-BR" sz="2600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UFs</a:t>
            </a:r>
            <a:r>
              <a:rPr lang="pt-BR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de origem e de destino (art. 155, §2º, VII e VIII, CRFB); 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DIFAL (EC nº 87/2015 c/c Lei Complementar nº 190/22 c/c Resolução Senado nº 22/89).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pt-BR" sz="28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Energia elétrica e Derivados de petróleo: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ICMS integralmente para a UF de consumo; 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Royalties para a UF de origem (art. 20, §1º, CRFB).</a:t>
            </a:r>
            <a:endParaRPr lang="pt-BR" sz="2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8755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>
            <a:extLst>
              <a:ext uri="{FF2B5EF4-FFF2-40B4-BE49-F238E27FC236}">
                <a16:creationId xmlns:a16="http://schemas.microsoft.com/office/drawing/2014/main" id="{93CDFFF1-1688-1D3D-D368-22D9BBAB6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472" y="898835"/>
            <a:ext cx="11446526" cy="6480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ICMS em Operações interestaduais com 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não </a:t>
            </a: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derivados de petróleo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6E9EA1-3E26-D760-D34F-CB78BA3FD950}"/>
              </a:ext>
            </a:extLst>
          </p:cNvPr>
          <p:cNvSpPr txBox="1">
            <a:spLocks/>
          </p:cNvSpPr>
          <p:nvPr/>
        </p:nvSpPr>
        <p:spPr>
          <a:xfrm>
            <a:off x="209319" y="2035009"/>
            <a:ext cx="11721947" cy="320202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8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No ICMS plurifásico → art. 155, §2º, VII e VIII, CRFB: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Repartição do imposto entre </a:t>
            </a:r>
            <a:r>
              <a:rPr lang="pt-BR" sz="2600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UFs</a:t>
            </a:r>
            <a:r>
              <a:rPr lang="pt-BR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de origem e destino, independentemente de o destinatário ser contribuinte.</a:t>
            </a:r>
          </a:p>
          <a:p>
            <a:pPr algn="just"/>
            <a:endParaRPr lang="pt-BR" sz="2000" b="1" dirty="0">
              <a:latin typeface="Bahnschrift SemiBold" panose="020B0502040204020203" pitchFamily="34" charset="0"/>
            </a:endParaRPr>
          </a:p>
          <a:p>
            <a:pPr algn="just"/>
            <a:r>
              <a:rPr lang="pt-BR" sz="28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No ICMS monofásico → art. 155, §2º, XII, h c/c §4º, II e III, CRFB (EC nº 33/2001):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Se o destinatário é contribuinte, repartição do imposto entre </a:t>
            </a:r>
            <a:r>
              <a:rPr lang="pt-BR" sz="2600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UFs</a:t>
            </a:r>
            <a:r>
              <a:rPr lang="pt-BR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de origem e destino;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Se o destinatário é não contribuinte, imposto cabe apenas à UF de origem.</a:t>
            </a:r>
          </a:p>
        </p:txBody>
      </p:sp>
    </p:spTree>
    <p:extLst>
      <p:ext uri="{BB962C8B-B14F-4D97-AF65-F5344CB8AC3E}">
        <p14:creationId xmlns:p14="http://schemas.microsoft.com/office/powerpoint/2010/main" val="2305912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>
            <a:extLst>
              <a:ext uri="{FF2B5EF4-FFF2-40B4-BE49-F238E27FC236}">
                <a16:creationId xmlns:a16="http://schemas.microsoft.com/office/drawing/2014/main" id="{93CDFFF1-1688-1D3D-D368-22D9BBAB6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303" y="887816"/>
            <a:ext cx="11633813" cy="6480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Princípio do Destino/Consumo do ICMS (Operações interestaduais com derivados)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6E9EA1-3E26-D760-D34F-CB78BA3FD950}"/>
              </a:ext>
            </a:extLst>
          </p:cNvPr>
          <p:cNvSpPr txBox="1">
            <a:spLocks/>
          </p:cNvSpPr>
          <p:nvPr/>
        </p:nvSpPr>
        <p:spPr>
          <a:xfrm>
            <a:off x="198303" y="2068059"/>
            <a:ext cx="11799065" cy="320202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8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No ICMS plurifásico → art. 155, §2º, X, b, CRFB: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Petróleo, inclusive lubrificantes, combustíveis líquidos e gasosos dele derivados, e energia elétrica;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Não incidência para a UF de origem (imunidade).</a:t>
            </a:r>
          </a:p>
          <a:p>
            <a:pPr algn="just"/>
            <a:endParaRPr lang="pt-BR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pt-BR" sz="28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No ICMS monofásico → art. 155, §2º, XII, h c/c §4º, I, CRFB (EC nº 33/2001):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Não aplicação do art. 155, §2º, X, b, da CRFB;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Combustíveis e lubrificantes derivados de petróleo;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Imposto para o estado onde ocorrer consumo.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>
            <a:extLst>
              <a:ext uri="{FF2B5EF4-FFF2-40B4-BE49-F238E27FC236}">
                <a16:creationId xmlns:a16="http://schemas.microsoft.com/office/drawing/2014/main" id="{93CDFFF1-1688-1D3D-D368-22D9BBAB6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539" y="810697"/>
            <a:ext cx="11391441" cy="6480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Problemas de Princípio do Destino no ICMS Plurifásico em operações com derivados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6E9EA1-3E26-D760-D34F-CB78BA3FD950}"/>
              </a:ext>
            </a:extLst>
          </p:cNvPr>
          <p:cNvSpPr txBox="1">
            <a:spLocks/>
          </p:cNvSpPr>
          <p:nvPr/>
        </p:nvSpPr>
        <p:spPr>
          <a:xfrm>
            <a:off x="176270" y="1890816"/>
            <a:ext cx="11799065" cy="320202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pt-BR" sz="2800" b="1" dirty="0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Operação interna tributada pelo ICMS próprio, seguida de operação interestadual:</a:t>
            </a:r>
          </a:p>
          <a:p>
            <a:pPr marL="712788" indent="-355600" algn="just">
              <a:buFont typeface="Wingdings" panose="05000000000000000000" pitchFamily="2" charset="2"/>
              <a:buChar char="v"/>
            </a:pPr>
            <a:r>
              <a:rPr lang="pt-BR" sz="2600" dirty="0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Leitura do art. 155, §2º, II, b, da CRFB e anulação do crédito tomado!</a:t>
            </a:r>
          </a:p>
          <a:p>
            <a:pPr marL="712788" indent="-355600" algn="just">
              <a:buFont typeface="Wingdings" panose="05000000000000000000" pitchFamily="2" charset="2"/>
              <a:buChar char="ü"/>
            </a:pPr>
            <a:r>
              <a:rPr lang="pt-BR" sz="2200" b="1" dirty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Necessidade de manutenção do crédito na origem, sob pena de tributação indevida para a UF de origem.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2000" dirty="0">
              <a:solidFill>
                <a:schemeClr val="accent5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800" b="1" dirty="0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Operação interna sujeita a diferimento, seguida de operação interestadual:</a:t>
            </a:r>
          </a:p>
          <a:p>
            <a:pPr marL="712788" algn="just">
              <a:buFont typeface="Wingdings" panose="05000000000000000000" pitchFamily="2" charset="2"/>
              <a:buChar char="v"/>
            </a:pPr>
            <a:r>
              <a:rPr lang="pt-BR" sz="2600" dirty="0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Previsão, em normas estaduais, de “quebra do diferimento” e cobrança do ICMS pela origem;</a:t>
            </a:r>
          </a:p>
          <a:p>
            <a:pPr marL="712788" indent="-355600" algn="just">
              <a:buFont typeface="Wingdings" panose="05000000000000000000" pitchFamily="2" charset="2"/>
              <a:buChar char="ü"/>
            </a:pPr>
            <a:r>
              <a:rPr lang="pt-BR" sz="2200" b="1" dirty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Necessidade de manutenção do diferimento na origem, sob pena de tributação indevida para a UF de origem.</a:t>
            </a:r>
          </a:p>
          <a:p>
            <a:pPr marL="712788" indent="-355600" algn="just">
              <a:buFont typeface="Wingdings" panose="05000000000000000000" pitchFamily="2" charset="2"/>
              <a:buChar char="ü"/>
            </a:pPr>
            <a:endParaRPr lang="pt-BR" sz="2200" dirty="0">
              <a:solidFill>
                <a:schemeClr val="accent5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233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6E9EA1-3E26-D760-D34F-CB78BA3FD950}"/>
              </a:ext>
            </a:extLst>
          </p:cNvPr>
          <p:cNvSpPr txBox="1">
            <a:spLocks/>
          </p:cNvSpPr>
          <p:nvPr/>
        </p:nvSpPr>
        <p:spPr>
          <a:xfrm>
            <a:off x="1631504" y="2996953"/>
            <a:ext cx="5112568" cy="32020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pt-BR" sz="2200" dirty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UF de origem</a:t>
            </a:r>
            <a:endParaRPr lang="pt-BR" sz="2200" dirty="0">
              <a:solidFill>
                <a:srgbClr val="00B05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9FFB1FA3-0182-906F-C879-848AA3FC1C15}"/>
              </a:ext>
            </a:extLst>
          </p:cNvPr>
          <p:cNvSpPr txBox="1">
            <a:spLocks/>
          </p:cNvSpPr>
          <p:nvPr/>
        </p:nvSpPr>
        <p:spPr>
          <a:xfrm>
            <a:off x="6830464" y="2996953"/>
            <a:ext cx="3787656" cy="32020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pt-BR" sz="2200" dirty="0">
                <a:solidFill>
                  <a:schemeClr val="tx2">
                    <a:lumMod val="75000"/>
                  </a:schemeClr>
                </a:solidFill>
                <a:latin typeface="Bahnschrift SemiBold" panose="020B0502040204020203" pitchFamily="34" charset="0"/>
              </a:rPr>
              <a:t>UF de consumo</a:t>
            </a:r>
          </a:p>
        </p:txBody>
      </p:sp>
      <p:sp>
        <p:nvSpPr>
          <p:cNvPr id="5" name="Seta: para a Direita 4">
            <a:extLst>
              <a:ext uri="{FF2B5EF4-FFF2-40B4-BE49-F238E27FC236}">
                <a16:creationId xmlns:a16="http://schemas.microsoft.com/office/drawing/2014/main" id="{67F2376B-529F-3E2E-3F1B-472318391CAE}"/>
              </a:ext>
            </a:extLst>
          </p:cNvPr>
          <p:cNvSpPr/>
          <p:nvPr/>
        </p:nvSpPr>
        <p:spPr>
          <a:xfrm>
            <a:off x="2927648" y="4869160"/>
            <a:ext cx="1296144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Repasse ICMS-pp</a:t>
            </a:r>
          </a:p>
        </p:txBody>
      </p:sp>
      <p:sp>
        <p:nvSpPr>
          <p:cNvPr id="6" name="Seta: para a Direita 5">
            <a:extLst>
              <a:ext uri="{FF2B5EF4-FFF2-40B4-BE49-F238E27FC236}">
                <a16:creationId xmlns:a16="http://schemas.microsoft.com/office/drawing/2014/main" id="{58C3E7FE-F31B-8926-3FCA-90641431FD1E}"/>
              </a:ext>
            </a:extLst>
          </p:cNvPr>
          <p:cNvSpPr/>
          <p:nvPr/>
        </p:nvSpPr>
        <p:spPr>
          <a:xfrm>
            <a:off x="6023992" y="4869160"/>
            <a:ext cx="1534756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Repasse ICMS-ST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74B75583-D375-89EC-7336-545F41903F53}"/>
              </a:ext>
            </a:extLst>
          </p:cNvPr>
          <p:cNvSpPr txBox="1">
            <a:spLocks/>
          </p:cNvSpPr>
          <p:nvPr/>
        </p:nvSpPr>
        <p:spPr>
          <a:xfrm>
            <a:off x="1645888" y="5411552"/>
            <a:ext cx="8862236" cy="111379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pt-BR" sz="1800" dirty="0">
              <a:solidFill>
                <a:schemeClr val="accent6">
                  <a:lumMod val="75000"/>
                </a:schemeClr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961FE78C-ED2E-F8AF-7114-9600161C1436}"/>
              </a:ext>
            </a:extLst>
          </p:cNvPr>
          <p:cNvSpPr/>
          <p:nvPr/>
        </p:nvSpPr>
        <p:spPr>
          <a:xfrm>
            <a:off x="1645888" y="4797152"/>
            <a:ext cx="1209752" cy="108012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Refinaria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8A971117-5F90-5F73-FEF6-8A3842788BE5}"/>
              </a:ext>
            </a:extLst>
          </p:cNvPr>
          <p:cNvSpPr/>
          <p:nvPr/>
        </p:nvSpPr>
        <p:spPr>
          <a:xfrm>
            <a:off x="4238176" y="4581128"/>
            <a:ext cx="1713808" cy="151216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Distribuidora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341FBDF7-0B12-3151-13E8-06D38E13454A}"/>
              </a:ext>
            </a:extLst>
          </p:cNvPr>
          <p:cNvSpPr/>
          <p:nvPr/>
        </p:nvSpPr>
        <p:spPr>
          <a:xfrm>
            <a:off x="7766568" y="4581128"/>
            <a:ext cx="1713808" cy="151216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Consumidor Final</a:t>
            </a:r>
          </a:p>
        </p:txBody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id="{8823CD7C-B74E-F061-825A-11B0EA1A7C4B}"/>
              </a:ext>
            </a:extLst>
          </p:cNvPr>
          <p:cNvSpPr txBox="1">
            <a:spLocks/>
          </p:cNvSpPr>
          <p:nvPr/>
        </p:nvSpPr>
        <p:spPr>
          <a:xfrm>
            <a:off x="253387" y="981523"/>
            <a:ext cx="11721947" cy="86409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2000" b="1" dirty="0">
                <a:solidFill>
                  <a:srgbClr val="002060"/>
                </a:solidFill>
                <a:latin typeface="+mj-lt"/>
              </a:rPr>
              <a:t>Operação com Querosene de aviação (combustível líquido derivado de petróleo), em regra com substituição tributária na distribuidora. </a:t>
            </a:r>
          </a:p>
          <a:p>
            <a:pPr marL="0" indent="0" algn="just">
              <a:buNone/>
            </a:pPr>
            <a:r>
              <a:rPr lang="pt-BR" sz="2000" b="1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Cenário 01 – Refinaria vende o QAV à distribuidora e destaca em nota o valor do ICMS próprio, recolhendo-o à UF do local dessa 1ª venda (origem). Distribuidora toma o crédito pela aquisição. Mas, ao efetuar a venda interestadual do QAV para consumidor final, recolhe o ICMS-ST cheio para UF de destino e </a:t>
            </a:r>
            <a:r>
              <a:rPr lang="pt-BR" sz="2000" b="1" dirty="0">
                <a:solidFill>
                  <a:srgbClr val="FF0000"/>
                </a:solidFill>
                <a:latin typeface="+mj-lt"/>
              </a:rPr>
              <a:t>estorna o crédito na origem.</a:t>
            </a:r>
          </a:p>
        </p:txBody>
      </p:sp>
      <p:sp>
        <p:nvSpPr>
          <p:cNvPr id="12" name="Seta: para a Direita 11">
            <a:extLst>
              <a:ext uri="{FF2B5EF4-FFF2-40B4-BE49-F238E27FC236}">
                <a16:creationId xmlns:a16="http://schemas.microsoft.com/office/drawing/2014/main" id="{0302A8B9-35EA-A7E8-EBA1-F9286577F343}"/>
              </a:ext>
            </a:extLst>
          </p:cNvPr>
          <p:cNvSpPr/>
          <p:nvPr/>
        </p:nvSpPr>
        <p:spPr>
          <a:xfrm rot="19459261">
            <a:off x="5525402" y="3692328"/>
            <a:ext cx="1745913" cy="900916"/>
          </a:xfrm>
          <a:prstGeom prst="rightArrow">
            <a:avLst>
              <a:gd name="adj1" fmla="val 50000"/>
              <a:gd name="adj2" fmla="val 5105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ICMS-ST para UF de destino</a:t>
            </a:r>
          </a:p>
        </p:txBody>
      </p:sp>
      <p:sp>
        <p:nvSpPr>
          <p:cNvPr id="13" name="Seta: para a Direita 12">
            <a:extLst>
              <a:ext uri="{FF2B5EF4-FFF2-40B4-BE49-F238E27FC236}">
                <a16:creationId xmlns:a16="http://schemas.microsoft.com/office/drawing/2014/main" id="{3D5FCE98-689D-3BE8-BC16-4C5FE8368929}"/>
              </a:ext>
            </a:extLst>
          </p:cNvPr>
          <p:cNvSpPr/>
          <p:nvPr/>
        </p:nvSpPr>
        <p:spPr>
          <a:xfrm rot="17251164">
            <a:off x="1994966" y="3629301"/>
            <a:ext cx="1421437" cy="864096"/>
          </a:xfrm>
          <a:prstGeom prst="rightArrow">
            <a:avLst>
              <a:gd name="adj1" fmla="val 50000"/>
              <a:gd name="adj2" fmla="val 5105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ICMS-pp para origem</a:t>
            </a:r>
          </a:p>
        </p:txBody>
      </p:sp>
      <p:sp>
        <p:nvSpPr>
          <p:cNvPr id="14" name="Seta: para a Direita 13">
            <a:extLst>
              <a:ext uri="{FF2B5EF4-FFF2-40B4-BE49-F238E27FC236}">
                <a16:creationId xmlns:a16="http://schemas.microsoft.com/office/drawing/2014/main" id="{FBDB5B45-2454-790A-C02B-265741F6DE1F}"/>
              </a:ext>
            </a:extLst>
          </p:cNvPr>
          <p:cNvSpPr/>
          <p:nvPr/>
        </p:nvSpPr>
        <p:spPr>
          <a:xfrm rot="3771782">
            <a:off x="3335040" y="3651803"/>
            <a:ext cx="1483846" cy="864096"/>
          </a:xfrm>
          <a:prstGeom prst="rightArrow">
            <a:avLst>
              <a:gd name="adj1" fmla="val 50000"/>
              <a:gd name="adj2" fmla="val 51058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Crédito de ICMS-pp na origem</a:t>
            </a:r>
          </a:p>
        </p:txBody>
      </p:sp>
    </p:spTree>
    <p:extLst>
      <p:ext uri="{BB962C8B-B14F-4D97-AF65-F5344CB8AC3E}">
        <p14:creationId xmlns:p14="http://schemas.microsoft.com/office/powerpoint/2010/main" val="3499924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6E9EA1-3E26-D760-D34F-CB78BA3FD950}"/>
              </a:ext>
            </a:extLst>
          </p:cNvPr>
          <p:cNvSpPr txBox="1">
            <a:spLocks/>
          </p:cNvSpPr>
          <p:nvPr/>
        </p:nvSpPr>
        <p:spPr>
          <a:xfrm>
            <a:off x="1631504" y="2996953"/>
            <a:ext cx="5112568" cy="32020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pt-BR" sz="2200" dirty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UF de origem</a:t>
            </a:r>
            <a:endParaRPr lang="pt-BR" sz="2200" dirty="0">
              <a:solidFill>
                <a:srgbClr val="00B05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9FFB1FA3-0182-906F-C879-848AA3FC1C15}"/>
              </a:ext>
            </a:extLst>
          </p:cNvPr>
          <p:cNvSpPr txBox="1">
            <a:spLocks/>
          </p:cNvSpPr>
          <p:nvPr/>
        </p:nvSpPr>
        <p:spPr>
          <a:xfrm>
            <a:off x="6830464" y="2996953"/>
            <a:ext cx="3787656" cy="32020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pt-BR" sz="2200" dirty="0">
                <a:solidFill>
                  <a:schemeClr val="tx2">
                    <a:lumMod val="75000"/>
                  </a:schemeClr>
                </a:solidFill>
                <a:latin typeface="Bahnschrift SemiBold" panose="020B0502040204020203" pitchFamily="34" charset="0"/>
              </a:rPr>
              <a:t>UF de consumo</a:t>
            </a:r>
          </a:p>
        </p:txBody>
      </p:sp>
      <p:sp>
        <p:nvSpPr>
          <p:cNvPr id="5" name="Seta: para a Direita 4">
            <a:extLst>
              <a:ext uri="{FF2B5EF4-FFF2-40B4-BE49-F238E27FC236}">
                <a16:creationId xmlns:a16="http://schemas.microsoft.com/office/drawing/2014/main" id="{67F2376B-529F-3E2E-3F1B-472318391CAE}"/>
              </a:ext>
            </a:extLst>
          </p:cNvPr>
          <p:cNvSpPr/>
          <p:nvPr/>
        </p:nvSpPr>
        <p:spPr>
          <a:xfrm>
            <a:off x="2927648" y="4869160"/>
            <a:ext cx="1296144" cy="936104"/>
          </a:xfrm>
          <a:prstGeom prst="rightArrow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Diferimento do ICMS-pp</a:t>
            </a:r>
          </a:p>
        </p:txBody>
      </p:sp>
      <p:sp>
        <p:nvSpPr>
          <p:cNvPr id="6" name="Seta: para a Direita 5">
            <a:extLst>
              <a:ext uri="{FF2B5EF4-FFF2-40B4-BE49-F238E27FC236}">
                <a16:creationId xmlns:a16="http://schemas.microsoft.com/office/drawing/2014/main" id="{58C3E7FE-F31B-8926-3FCA-90641431FD1E}"/>
              </a:ext>
            </a:extLst>
          </p:cNvPr>
          <p:cNvSpPr/>
          <p:nvPr/>
        </p:nvSpPr>
        <p:spPr>
          <a:xfrm>
            <a:off x="6023992" y="4869160"/>
            <a:ext cx="1534756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Repasse ICMS-ST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74B75583-D375-89EC-7336-545F41903F53}"/>
              </a:ext>
            </a:extLst>
          </p:cNvPr>
          <p:cNvSpPr txBox="1">
            <a:spLocks/>
          </p:cNvSpPr>
          <p:nvPr/>
        </p:nvSpPr>
        <p:spPr>
          <a:xfrm>
            <a:off x="1645888" y="5411552"/>
            <a:ext cx="8862236" cy="111379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pt-BR" sz="1800" dirty="0">
              <a:solidFill>
                <a:schemeClr val="accent6">
                  <a:lumMod val="75000"/>
                </a:schemeClr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961FE78C-ED2E-F8AF-7114-9600161C1436}"/>
              </a:ext>
            </a:extLst>
          </p:cNvPr>
          <p:cNvSpPr/>
          <p:nvPr/>
        </p:nvSpPr>
        <p:spPr>
          <a:xfrm>
            <a:off x="1645888" y="4797152"/>
            <a:ext cx="1209752" cy="108012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Refinaria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8A971117-5F90-5F73-FEF6-8A3842788BE5}"/>
              </a:ext>
            </a:extLst>
          </p:cNvPr>
          <p:cNvSpPr/>
          <p:nvPr/>
        </p:nvSpPr>
        <p:spPr>
          <a:xfrm>
            <a:off x="4238176" y="4581128"/>
            <a:ext cx="1713808" cy="151216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Distribuidora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341FBDF7-0B12-3151-13E8-06D38E13454A}"/>
              </a:ext>
            </a:extLst>
          </p:cNvPr>
          <p:cNvSpPr/>
          <p:nvPr/>
        </p:nvSpPr>
        <p:spPr>
          <a:xfrm>
            <a:off x="7766568" y="4581128"/>
            <a:ext cx="1713808" cy="151216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Consumidor Final</a:t>
            </a:r>
          </a:p>
        </p:txBody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id="{8823CD7C-B74E-F061-825A-11B0EA1A7C4B}"/>
              </a:ext>
            </a:extLst>
          </p:cNvPr>
          <p:cNvSpPr txBox="1">
            <a:spLocks/>
          </p:cNvSpPr>
          <p:nvPr/>
        </p:nvSpPr>
        <p:spPr>
          <a:xfrm>
            <a:off x="220337" y="1047625"/>
            <a:ext cx="11788049" cy="86409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2000" b="1" dirty="0">
                <a:solidFill>
                  <a:srgbClr val="002060"/>
                </a:solidFill>
                <a:latin typeface="+mj-lt"/>
              </a:rPr>
              <a:t>Operação com Querosene de aviação (combustível líquido derivado de petróleo), em regra com substituição tributária na distribuidora. </a:t>
            </a:r>
          </a:p>
          <a:p>
            <a:pPr marL="0" indent="0" algn="just">
              <a:buNone/>
            </a:pPr>
            <a:r>
              <a:rPr lang="pt-BR" sz="2000" b="1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Cenário 02 – Refinaria vende o QAV à distribuidora com diferimento do ICMS próprio. Distribuidora, ao efetuar a venda interestadual do QAV para consumidor final, recolhe o ICMS-ST cheio para UF de destino e a UF do local dessa 1ª venda (origem) determina</a:t>
            </a:r>
            <a:r>
              <a:rPr lang="pt-BR" sz="20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pt-BR" sz="2000" b="1" dirty="0">
                <a:solidFill>
                  <a:srgbClr val="FF0000"/>
                </a:solidFill>
                <a:latin typeface="+mj-lt"/>
              </a:rPr>
              <a:t>quebra de diferimento e recolhimento de ICMS próprio.</a:t>
            </a:r>
          </a:p>
        </p:txBody>
      </p:sp>
      <p:sp>
        <p:nvSpPr>
          <p:cNvPr id="12" name="Seta: para a Direita 11">
            <a:extLst>
              <a:ext uri="{FF2B5EF4-FFF2-40B4-BE49-F238E27FC236}">
                <a16:creationId xmlns:a16="http://schemas.microsoft.com/office/drawing/2014/main" id="{0302A8B9-35EA-A7E8-EBA1-F9286577F343}"/>
              </a:ext>
            </a:extLst>
          </p:cNvPr>
          <p:cNvSpPr/>
          <p:nvPr/>
        </p:nvSpPr>
        <p:spPr>
          <a:xfrm rot="19459261">
            <a:off x="5525402" y="3692328"/>
            <a:ext cx="1745913" cy="900916"/>
          </a:xfrm>
          <a:prstGeom prst="rightArrow">
            <a:avLst>
              <a:gd name="adj1" fmla="val 50000"/>
              <a:gd name="adj2" fmla="val 4979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ICMS-ST para UF de destino</a:t>
            </a:r>
          </a:p>
        </p:txBody>
      </p:sp>
      <p:sp>
        <p:nvSpPr>
          <p:cNvPr id="16" name="Seta: para a Direita 15">
            <a:extLst>
              <a:ext uri="{FF2B5EF4-FFF2-40B4-BE49-F238E27FC236}">
                <a16:creationId xmlns:a16="http://schemas.microsoft.com/office/drawing/2014/main" id="{CCE0F579-4197-9EED-E488-07DF251170D0}"/>
              </a:ext>
            </a:extLst>
          </p:cNvPr>
          <p:cNvSpPr/>
          <p:nvPr/>
        </p:nvSpPr>
        <p:spPr>
          <a:xfrm rot="13408469">
            <a:off x="2926102" y="3762037"/>
            <a:ext cx="1745913" cy="900916"/>
          </a:xfrm>
          <a:prstGeom prst="rightArrow">
            <a:avLst>
              <a:gd name="adj1" fmla="val 50000"/>
              <a:gd name="adj2" fmla="val 4979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b" anchorCtr="0"/>
          <a:lstStyle/>
          <a:p>
            <a:pPr algn="ctr"/>
            <a:endParaRPr lang="pt-BR" sz="1400" dirty="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C5ED459-0CB0-EE79-0CA3-8F229CDC4552}"/>
              </a:ext>
            </a:extLst>
          </p:cNvPr>
          <p:cNvSpPr txBox="1"/>
          <p:nvPr/>
        </p:nvSpPr>
        <p:spPr>
          <a:xfrm rot="2641332">
            <a:off x="3123089" y="4037926"/>
            <a:ext cx="15122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ICMS-pp para UF de origem</a:t>
            </a:r>
          </a:p>
        </p:txBody>
      </p:sp>
    </p:spTree>
    <p:extLst>
      <p:ext uri="{BB962C8B-B14F-4D97-AF65-F5344CB8AC3E}">
        <p14:creationId xmlns:p14="http://schemas.microsoft.com/office/powerpoint/2010/main" val="3856604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>
            <a:extLst>
              <a:ext uri="{FF2B5EF4-FFF2-40B4-BE49-F238E27FC236}">
                <a16:creationId xmlns:a16="http://schemas.microsoft.com/office/drawing/2014/main" id="{93CDFFF1-1688-1D3D-D368-22D9BBAB6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371" y="898831"/>
            <a:ext cx="11799065" cy="6480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Problemas de Princípio do Destino no ICMS Plurifásico em operações com derivados</a:t>
            </a:r>
          </a:p>
        </p:txBody>
      </p:sp>
      <p:sp>
        <p:nvSpPr>
          <p:cNvPr id="13" name="Espaço Reservado para Conteúdo 2">
            <a:extLst>
              <a:ext uri="{FF2B5EF4-FFF2-40B4-BE49-F238E27FC236}">
                <a16:creationId xmlns:a16="http://schemas.microsoft.com/office/drawing/2014/main" id="{F9A6FE8A-28BC-4C26-F3DF-12B72D0BF459}"/>
              </a:ext>
            </a:extLst>
          </p:cNvPr>
          <p:cNvSpPr txBox="1">
            <a:spLocks/>
          </p:cNvSpPr>
          <p:nvPr/>
        </p:nvSpPr>
        <p:spPr>
          <a:xfrm>
            <a:off x="121187" y="1967929"/>
            <a:ext cx="11920250" cy="320202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pt-BR" sz="2400" b="1" dirty="0">
                <a:solidFill>
                  <a:srgbClr val="002060"/>
                </a:solidFill>
                <a:latin typeface="+mj-lt"/>
              </a:rPr>
              <a:t>Em ambos os cenários, a UF de origem recebeu valor de ICMS, violando a lógica do princípio do destino/consumo;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2000" b="1" dirty="0">
              <a:solidFill>
                <a:srgbClr val="002060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400" b="1" dirty="0">
                <a:solidFill>
                  <a:srgbClr val="002060"/>
                </a:solidFill>
                <a:latin typeface="+mj-lt"/>
              </a:rPr>
              <a:t>STF tem precedentes (</a:t>
            </a:r>
            <a:r>
              <a:rPr lang="pt-BR" sz="2400" b="1" dirty="0" err="1">
                <a:solidFill>
                  <a:srgbClr val="002060"/>
                </a:solidFill>
                <a:latin typeface="+mj-lt"/>
              </a:rPr>
              <a:t>AgR</a:t>
            </a:r>
            <a:r>
              <a:rPr lang="pt-BR" sz="2400" b="1" dirty="0">
                <a:solidFill>
                  <a:srgbClr val="002060"/>
                </a:solidFill>
                <a:latin typeface="+mj-lt"/>
              </a:rPr>
              <a:t> em ED no RE 338.681/SP, </a:t>
            </a:r>
            <a:r>
              <a:rPr lang="pt-BR" sz="2400" b="1" dirty="0" err="1">
                <a:solidFill>
                  <a:srgbClr val="002060"/>
                </a:solidFill>
                <a:latin typeface="+mj-lt"/>
              </a:rPr>
              <a:t>REs</a:t>
            </a:r>
            <a:r>
              <a:rPr lang="pt-BR" sz="2400" b="1" dirty="0">
                <a:solidFill>
                  <a:srgbClr val="002060"/>
                </a:solidFill>
                <a:latin typeface="+mj-lt"/>
              </a:rPr>
              <a:t> 198.088/SP e 358.956/RJ, </a:t>
            </a:r>
            <a:r>
              <a:rPr lang="pt-BR" sz="2400" b="1" dirty="0" err="1">
                <a:solidFill>
                  <a:srgbClr val="002060"/>
                </a:solidFill>
                <a:latin typeface="+mj-lt"/>
              </a:rPr>
              <a:t>AgR</a:t>
            </a:r>
            <a:r>
              <a:rPr lang="pt-BR" sz="2400" b="1" dirty="0">
                <a:solidFill>
                  <a:srgbClr val="002060"/>
                </a:solidFill>
                <a:latin typeface="+mj-lt"/>
              </a:rPr>
              <a:t> no ARE 1.055.486/RS) esclarecendo que a “imunidade” de ICMS na saída interestadual de combustível derivado de petróleo significa apenas alteração da sujeição ativa tributária;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2000" b="1" dirty="0">
              <a:solidFill>
                <a:srgbClr val="002060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400" b="1" dirty="0">
                <a:solidFill>
                  <a:srgbClr val="002060"/>
                </a:solidFill>
                <a:latin typeface="+mj-lt"/>
              </a:rPr>
              <a:t>Há também precedente afim e vinculante do STF para saída interestadual de energia elétrica (RE 748.543/RS, TRG 689): </a:t>
            </a:r>
            <a:r>
              <a:rPr lang="pt-BR" sz="2000" dirty="0">
                <a:solidFill>
                  <a:srgbClr val="002060"/>
                </a:solidFill>
                <a:latin typeface="+mj-lt"/>
              </a:rPr>
              <a:t>“</a:t>
            </a:r>
            <a:r>
              <a:rPr lang="pt-BR" sz="2000" i="1" dirty="0">
                <a:solidFill>
                  <a:srgbClr val="002060"/>
                </a:solidFill>
                <a:latin typeface="+mj-lt"/>
              </a:rPr>
              <a:t>Segundo o artigo 155, § 2º, X, b, da CF/1988, cabe ao Estado de destino, em sua totalidade, o ICMS sobre a operação interestadual de fornecimento de energia elétrica a consumidor final, para emprego em processo de industrialização, não podendo o Estado de origem cobrar o referido imposto.</a:t>
            </a:r>
            <a:r>
              <a:rPr lang="pt-BR" sz="2000" dirty="0">
                <a:solidFill>
                  <a:srgbClr val="002060"/>
                </a:solidFill>
                <a:latin typeface="+mj-lt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048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>
            <a:extLst>
              <a:ext uri="{FF2B5EF4-FFF2-40B4-BE49-F238E27FC236}">
                <a16:creationId xmlns:a16="http://schemas.microsoft.com/office/drawing/2014/main" id="{93CDFFF1-1688-1D3D-D368-22D9BBAB6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504" y="898834"/>
            <a:ext cx="8928992" cy="6480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Necessária Evolução no STF</a:t>
            </a:r>
          </a:p>
        </p:txBody>
      </p:sp>
      <p:sp>
        <p:nvSpPr>
          <p:cNvPr id="13" name="Espaço Reservado para Conteúdo 2">
            <a:extLst>
              <a:ext uri="{FF2B5EF4-FFF2-40B4-BE49-F238E27FC236}">
                <a16:creationId xmlns:a16="http://schemas.microsoft.com/office/drawing/2014/main" id="{F9A6FE8A-28BC-4C26-F3DF-12B72D0BF459}"/>
              </a:ext>
            </a:extLst>
          </p:cNvPr>
          <p:cNvSpPr txBox="1">
            <a:spLocks/>
          </p:cNvSpPr>
          <p:nvPr/>
        </p:nvSpPr>
        <p:spPr>
          <a:xfrm>
            <a:off x="275421" y="1840043"/>
            <a:ext cx="11777031" cy="320202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pt-BR" sz="2400" b="1" dirty="0">
                <a:solidFill>
                  <a:srgbClr val="002060"/>
                </a:solidFill>
                <a:latin typeface="+mj-lt"/>
              </a:rPr>
              <a:t>É preciso que, para o ICMS plurifásico nas operações interestaduais com combustíveis e lubrificantes derivados de petróleo, igualmente sujeitos à regra do art. 155, §2º, X, b, da CRFB, o STF firme sua jurisprudência tal qual no TRG 689!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2400" b="1" dirty="0">
              <a:solidFill>
                <a:srgbClr val="002060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400" b="1" dirty="0">
                <a:solidFill>
                  <a:srgbClr val="002060"/>
                </a:solidFill>
                <a:latin typeface="+mj-lt"/>
              </a:rPr>
              <a:t>STJ já caminha na direção de compreender com adequação o tema, embora seja de matriz constitucional – </a:t>
            </a:r>
            <a:r>
              <a:rPr lang="pt-BR" sz="2400" b="1" dirty="0" err="1">
                <a:solidFill>
                  <a:srgbClr val="002060"/>
                </a:solidFill>
                <a:latin typeface="+mj-lt"/>
              </a:rPr>
              <a:t>REsp</a:t>
            </a:r>
            <a:r>
              <a:rPr lang="pt-BR" sz="2400" b="1" dirty="0">
                <a:solidFill>
                  <a:srgbClr val="002060"/>
                </a:solidFill>
                <a:latin typeface="+mj-lt"/>
              </a:rPr>
              <a:t> 1.190.705/MG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2400" b="1" dirty="0">
              <a:solidFill>
                <a:srgbClr val="002060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400" b="1" dirty="0">
                <a:solidFill>
                  <a:srgbClr val="002060"/>
                </a:solidFill>
                <a:latin typeface="+mj-lt"/>
              </a:rPr>
              <a:t>Oportunidade de o STF alinhar sua jurisprudência, afetar como Tema de Repercussão Geral e resolver a questão: </a:t>
            </a:r>
            <a:r>
              <a:rPr lang="pt-BR" sz="2400" b="1" dirty="0" err="1">
                <a:solidFill>
                  <a:srgbClr val="002060"/>
                </a:solidFill>
                <a:latin typeface="+mj-lt"/>
              </a:rPr>
              <a:t>AgRg</a:t>
            </a:r>
            <a:r>
              <a:rPr lang="pt-BR" sz="2400" b="1" dirty="0">
                <a:solidFill>
                  <a:srgbClr val="002060"/>
                </a:solidFill>
                <a:latin typeface="+mj-lt"/>
              </a:rPr>
              <a:t> no RE nº 1.362.742/RJ.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2200" b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851493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1069</Words>
  <Application>Microsoft Office PowerPoint</Application>
  <PresentationFormat>Widescreen</PresentationFormat>
  <Paragraphs>84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Bahnschrift SemiBold</vt:lpstr>
      <vt:lpstr>Calibri</vt:lpstr>
      <vt:lpstr>Calibri Light</vt:lpstr>
      <vt:lpstr>Wingdings</vt:lpstr>
      <vt:lpstr>Tema do Office</vt:lpstr>
      <vt:lpstr>Princípio do Destino/Consumo do ICMS sobre combustíveis derivados de petróleo: exame jurisprudencial e perspectivas a partir da LC 192/22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Caca de Oliveira</dc:creator>
  <cp:lastModifiedBy>Congresso IBET</cp:lastModifiedBy>
  <cp:revision>13</cp:revision>
  <dcterms:created xsi:type="dcterms:W3CDTF">2022-11-18T18:20:41Z</dcterms:created>
  <dcterms:modified xsi:type="dcterms:W3CDTF">2022-12-07T13:25:53Z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2deaceb-9851-4663-bccf-596767454be3_Enabled">
    <vt:lpwstr>true</vt:lpwstr>
  </property>
  <property fmtid="{D5CDD505-2E9C-101B-9397-08002B2CF9AE}" pid="3" name="MSIP_Label_22deaceb-9851-4663-bccf-596767454be3_SetDate">
    <vt:lpwstr>2022-11-30T19:46:30Z</vt:lpwstr>
  </property>
  <property fmtid="{D5CDD505-2E9C-101B-9397-08002B2CF9AE}" pid="4" name="MSIP_Label_22deaceb-9851-4663-bccf-596767454be3_Method">
    <vt:lpwstr>Standard</vt:lpwstr>
  </property>
  <property fmtid="{D5CDD505-2E9C-101B-9397-08002B2CF9AE}" pid="5" name="MSIP_Label_22deaceb-9851-4663-bccf-596767454be3_Name">
    <vt:lpwstr>22deaceb-9851-4663-bccf-596767454be3</vt:lpwstr>
  </property>
  <property fmtid="{D5CDD505-2E9C-101B-9397-08002B2CF9AE}" pid="6" name="MSIP_Label_22deaceb-9851-4663-bccf-596767454be3_SiteId">
    <vt:lpwstr>809f94a6-0477-4390-b86e-eab14c5493a7</vt:lpwstr>
  </property>
  <property fmtid="{D5CDD505-2E9C-101B-9397-08002B2CF9AE}" pid="7" name="MSIP_Label_22deaceb-9851-4663-bccf-596767454be3_ActionId">
    <vt:lpwstr>cdfa4f9d-a569-4fa0-9677-60c6d14fc782</vt:lpwstr>
  </property>
  <property fmtid="{D5CDD505-2E9C-101B-9397-08002B2CF9AE}" pid="8" name="MSIP_Label_22deaceb-9851-4663-bccf-596767454be3_ContentBits">
    <vt:lpwstr>2</vt:lpwstr>
  </property>
</Properties>
</file>