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8" r:id="rId3"/>
    <p:sldId id="301" r:id="rId4"/>
    <p:sldId id="334" r:id="rId5"/>
    <p:sldId id="655" r:id="rId6"/>
    <p:sldId id="1985" r:id="rId7"/>
    <p:sldId id="2030" r:id="rId8"/>
    <p:sldId id="2035" r:id="rId9"/>
    <p:sldId id="2042" r:id="rId10"/>
    <p:sldId id="2044" r:id="rId11"/>
    <p:sldId id="2025" r:id="rId12"/>
    <p:sldId id="661" r:id="rId13"/>
    <p:sldId id="2043" r:id="rId14"/>
    <p:sldId id="2031" r:id="rId15"/>
    <p:sldId id="2052" r:id="rId16"/>
    <p:sldId id="2041" r:id="rId17"/>
    <p:sldId id="1981" r:id="rId18"/>
    <p:sldId id="2040" r:id="rId19"/>
    <p:sldId id="2037" r:id="rId20"/>
    <p:sldId id="350" r:id="rId21"/>
    <p:sldId id="2039" r:id="rId22"/>
    <p:sldId id="349" r:id="rId23"/>
    <p:sldId id="2050" r:id="rId24"/>
    <p:sldId id="2047"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0" autoAdjust="0"/>
    <p:restoredTop sz="94660"/>
  </p:normalViewPr>
  <p:slideViewPr>
    <p:cSldViewPr snapToGrid="0">
      <p:cViewPr varScale="1">
        <p:scale>
          <a:sx n="113" d="100"/>
          <a:sy n="113" d="100"/>
        </p:scale>
        <p:origin x="5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1C9B8-E116-4863-AE74-55FACB17F9B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4D4541A7-D402-4F59-B7E4-96CCF2D5ABA5}">
      <dgm:prSet phldrT="[Text]"/>
      <dgm:spPr/>
      <dgm:t>
        <a:bodyPr/>
        <a:lstStyle/>
        <a:p>
          <a:r>
            <a:rPr lang="pt-BR" dirty="0"/>
            <a:t>Neutralidade</a:t>
          </a:r>
          <a:endParaRPr lang="en-US" dirty="0"/>
        </a:p>
      </dgm:t>
    </dgm:pt>
    <dgm:pt modelId="{1ADD657C-E4EB-46CD-9D78-A5F1762AF7D3}" type="parTrans" cxnId="{6836A80C-B758-4849-95DC-010EAB6A5250}">
      <dgm:prSet/>
      <dgm:spPr/>
      <dgm:t>
        <a:bodyPr/>
        <a:lstStyle/>
        <a:p>
          <a:endParaRPr lang="en-US"/>
        </a:p>
      </dgm:t>
    </dgm:pt>
    <dgm:pt modelId="{9FB1988C-554D-4387-9DE3-BA678D587124}" type="sibTrans" cxnId="{6836A80C-B758-4849-95DC-010EAB6A5250}">
      <dgm:prSet/>
      <dgm:spPr/>
      <dgm:t>
        <a:bodyPr/>
        <a:lstStyle/>
        <a:p>
          <a:endParaRPr lang="en-US"/>
        </a:p>
      </dgm:t>
    </dgm:pt>
    <dgm:pt modelId="{974F45B7-590C-481A-82D2-BE338770F350}">
      <dgm:prSet phldrT="[Text]"/>
      <dgm:spPr/>
      <dgm:t>
        <a:bodyPr/>
        <a:lstStyle/>
        <a:p>
          <a:r>
            <a:rPr lang="pt-BR" dirty="0"/>
            <a:t>Reconhecimento</a:t>
          </a:r>
          <a:endParaRPr lang="en-US" dirty="0"/>
        </a:p>
      </dgm:t>
    </dgm:pt>
    <dgm:pt modelId="{9F81D219-9633-4956-8EDC-1D319A75228D}" type="parTrans" cxnId="{69602663-B554-48D6-9D55-EDF5E148AF44}">
      <dgm:prSet/>
      <dgm:spPr/>
      <dgm:t>
        <a:bodyPr/>
        <a:lstStyle/>
        <a:p>
          <a:endParaRPr lang="en-US"/>
        </a:p>
      </dgm:t>
    </dgm:pt>
    <dgm:pt modelId="{7B1926E7-8072-463A-BBE0-B74DC96A2D02}" type="sibTrans" cxnId="{69602663-B554-48D6-9D55-EDF5E148AF44}">
      <dgm:prSet/>
      <dgm:spPr/>
      <dgm:t>
        <a:bodyPr/>
        <a:lstStyle/>
        <a:p>
          <a:endParaRPr lang="en-US"/>
        </a:p>
      </dgm:t>
    </dgm:pt>
    <dgm:pt modelId="{CCC60D93-C6D5-4F85-8ABF-F4684CB3658F}">
      <dgm:prSet phldrT="[Text]"/>
      <dgm:spPr/>
      <dgm:t>
        <a:bodyPr/>
        <a:lstStyle/>
        <a:p>
          <a:r>
            <a:rPr lang="pt-BR" dirty="0"/>
            <a:t>Perda de Neutralidade</a:t>
          </a:r>
          <a:endParaRPr lang="en-US" dirty="0"/>
        </a:p>
      </dgm:t>
    </dgm:pt>
    <dgm:pt modelId="{44F0C3A3-4F04-4338-A85D-CD17F3D301B1}" type="parTrans" cxnId="{E4BA9C3F-85F2-4422-A426-21833554CE6F}">
      <dgm:prSet/>
      <dgm:spPr/>
      <dgm:t>
        <a:bodyPr/>
        <a:lstStyle/>
        <a:p>
          <a:endParaRPr lang="en-US"/>
        </a:p>
      </dgm:t>
    </dgm:pt>
    <dgm:pt modelId="{C64C67A4-AF42-497D-BAA7-EBE79053981A}" type="sibTrans" cxnId="{E4BA9C3F-85F2-4422-A426-21833554CE6F}">
      <dgm:prSet/>
      <dgm:spPr/>
      <dgm:t>
        <a:bodyPr/>
        <a:lstStyle/>
        <a:p>
          <a:endParaRPr lang="en-US"/>
        </a:p>
      </dgm:t>
    </dgm:pt>
    <dgm:pt modelId="{93D8675C-1FB2-4991-A380-813C4EB8121A}">
      <dgm:prSet phldrT="[Text]"/>
      <dgm:spPr/>
      <dgm:t>
        <a:bodyPr/>
        <a:lstStyle/>
        <a:p>
          <a:r>
            <a:rPr lang="pt-BR" dirty="0"/>
            <a:t>Capitalização e restituição</a:t>
          </a:r>
          <a:endParaRPr lang="en-US" dirty="0"/>
        </a:p>
      </dgm:t>
    </dgm:pt>
    <dgm:pt modelId="{9275F718-946B-4CA5-8247-537AF3444B5F}" type="parTrans" cxnId="{4BAA23A2-984C-4F9B-BB6D-DA336B54C87B}">
      <dgm:prSet/>
      <dgm:spPr/>
      <dgm:t>
        <a:bodyPr/>
        <a:lstStyle/>
        <a:p>
          <a:endParaRPr lang="en-US"/>
        </a:p>
      </dgm:t>
    </dgm:pt>
    <dgm:pt modelId="{BAF7FE7B-5344-4400-A57D-BA5E2C9F1E88}" type="sibTrans" cxnId="{4BAA23A2-984C-4F9B-BB6D-DA336B54C87B}">
      <dgm:prSet/>
      <dgm:spPr/>
      <dgm:t>
        <a:bodyPr/>
        <a:lstStyle/>
        <a:p>
          <a:endParaRPr lang="en-US"/>
        </a:p>
      </dgm:t>
    </dgm:pt>
    <dgm:pt modelId="{051F32DC-C1FF-4E30-BF48-CF5A666FF8CB}">
      <dgm:prSet/>
      <dgm:spPr/>
      <dgm:t>
        <a:bodyPr/>
        <a:lstStyle/>
        <a:p>
          <a:r>
            <a:rPr lang="pt-BR"/>
            <a:t>Exclusão do Lalur</a:t>
          </a:r>
          <a:endParaRPr lang="pt-BR" dirty="0"/>
        </a:p>
      </dgm:t>
    </dgm:pt>
    <dgm:pt modelId="{691E52C9-16D7-4A58-92D7-7CCD4C7417D9}" type="parTrans" cxnId="{40135048-8136-462A-AE59-6C719BC2B97D}">
      <dgm:prSet/>
      <dgm:spPr/>
      <dgm:t>
        <a:bodyPr/>
        <a:lstStyle/>
        <a:p>
          <a:endParaRPr lang="en-US"/>
        </a:p>
      </dgm:t>
    </dgm:pt>
    <dgm:pt modelId="{F07164DD-624D-4A09-878A-0DD75516C4EB}" type="sibTrans" cxnId="{40135048-8136-462A-AE59-6C719BC2B97D}">
      <dgm:prSet/>
      <dgm:spPr/>
      <dgm:t>
        <a:bodyPr/>
        <a:lstStyle/>
        <a:p>
          <a:endParaRPr lang="en-US"/>
        </a:p>
      </dgm:t>
    </dgm:pt>
    <dgm:pt modelId="{0DC39BD9-8FBE-4F8C-A055-DE59145AD2B9}">
      <dgm:prSet/>
      <dgm:spPr/>
      <dgm:t>
        <a:bodyPr/>
        <a:lstStyle/>
        <a:p>
          <a:r>
            <a:rPr lang="pt-BR" dirty="0"/>
            <a:t>Manter em reservas de lucros ou reconstituição quando prejuízo </a:t>
          </a:r>
          <a:endParaRPr lang="en-US" dirty="0"/>
        </a:p>
      </dgm:t>
    </dgm:pt>
    <dgm:pt modelId="{CCCC6720-E273-46BF-99E4-AAC22FE70C17}" type="parTrans" cxnId="{740678CB-87D0-40AA-B226-2B22146628AD}">
      <dgm:prSet/>
      <dgm:spPr/>
      <dgm:t>
        <a:bodyPr/>
        <a:lstStyle/>
        <a:p>
          <a:endParaRPr lang="en-US"/>
        </a:p>
      </dgm:t>
    </dgm:pt>
    <dgm:pt modelId="{ED4CCD19-9AC0-4F32-A017-CEA069E9A8F1}" type="sibTrans" cxnId="{740678CB-87D0-40AA-B226-2B22146628AD}">
      <dgm:prSet/>
      <dgm:spPr/>
      <dgm:t>
        <a:bodyPr/>
        <a:lstStyle/>
        <a:p>
          <a:endParaRPr lang="en-US"/>
        </a:p>
      </dgm:t>
    </dgm:pt>
    <dgm:pt modelId="{C806AE71-D827-4BA9-95AE-A33F51BCE316}">
      <dgm:prSet/>
      <dgm:spPr/>
      <dgm:t>
        <a:bodyPr/>
        <a:lstStyle/>
        <a:p>
          <a:r>
            <a:rPr lang="pt-BR"/>
            <a:t>Restituição nos 5 anos anteriores à capitalização</a:t>
          </a:r>
          <a:endParaRPr lang="pt-BR" dirty="0"/>
        </a:p>
      </dgm:t>
    </dgm:pt>
    <dgm:pt modelId="{AB2E619D-8789-4860-9B3D-CCE7C8121D33}" type="parTrans" cxnId="{ADDA3E93-828E-42F4-A69A-091C82504348}">
      <dgm:prSet/>
      <dgm:spPr/>
      <dgm:t>
        <a:bodyPr/>
        <a:lstStyle/>
        <a:p>
          <a:endParaRPr lang="en-US"/>
        </a:p>
      </dgm:t>
    </dgm:pt>
    <dgm:pt modelId="{2978DDB2-0727-4E8F-A0FC-859D7F8DBCD7}" type="sibTrans" cxnId="{ADDA3E93-828E-42F4-A69A-091C82504348}">
      <dgm:prSet/>
      <dgm:spPr/>
      <dgm:t>
        <a:bodyPr/>
        <a:lstStyle/>
        <a:p>
          <a:endParaRPr lang="en-US"/>
        </a:p>
      </dgm:t>
    </dgm:pt>
    <dgm:pt modelId="{3B89AC54-0189-4D1F-B7FD-E7C9636B67E8}">
      <dgm:prSet/>
      <dgm:spPr/>
      <dgm:t>
        <a:bodyPr/>
        <a:lstStyle/>
        <a:p>
          <a:r>
            <a:rPr lang="pt-BR"/>
            <a:t>Integralização à BC nos dividendos obrigatórios </a:t>
          </a:r>
          <a:endParaRPr lang="en-US" dirty="0"/>
        </a:p>
      </dgm:t>
    </dgm:pt>
    <dgm:pt modelId="{D4E00BB1-18FE-4914-9794-F820F07F75C4}" type="parTrans" cxnId="{6F77E5FE-02CA-48E1-BC32-29A722D51218}">
      <dgm:prSet/>
      <dgm:spPr/>
      <dgm:t>
        <a:bodyPr/>
        <a:lstStyle/>
        <a:p>
          <a:endParaRPr lang="en-US"/>
        </a:p>
      </dgm:t>
    </dgm:pt>
    <dgm:pt modelId="{3260A804-7D91-4789-93C9-9F7AC145B19F}" type="sibTrans" cxnId="{6F77E5FE-02CA-48E1-BC32-29A722D51218}">
      <dgm:prSet/>
      <dgm:spPr/>
      <dgm:t>
        <a:bodyPr/>
        <a:lstStyle/>
        <a:p>
          <a:endParaRPr lang="en-US"/>
        </a:p>
      </dgm:t>
    </dgm:pt>
    <dgm:pt modelId="{BE0B8AFE-B073-4FAF-A6D7-DC1E47EE7821}" type="pres">
      <dgm:prSet presAssocID="{2E81C9B8-E116-4863-AE74-55FACB17F9B1}" presName="Name0" presStyleCnt="0">
        <dgm:presLayoutVars>
          <dgm:dir/>
          <dgm:animLvl val="lvl"/>
          <dgm:resizeHandles/>
        </dgm:presLayoutVars>
      </dgm:prSet>
      <dgm:spPr/>
    </dgm:pt>
    <dgm:pt modelId="{52876227-0955-4E7A-A8F0-2B638B76D0E3}" type="pres">
      <dgm:prSet presAssocID="{4D4541A7-D402-4F59-B7E4-96CCF2D5ABA5}" presName="linNode" presStyleCnt="0"/>
      <dgm:spPr/>
    </dgm:pt>
    <dgm:pt modelId="{8E8BADEB-D780-4129-AF0B-B4D9C24BDC40}" type="pres">
      <dgm:prSet presAssocID="{4D4541A7-D402-4F59-B7E4-96CCF2D5ABA5}" presName="parentShp" presStyleLbl="node1" presStyleIdx="0" presStyleCnt="2">
        <dgm:presLayoutVars>
          <dgm:bulletEnabled val="1"/>
        </dgm:presLayoutVars>
      </dgm:prSet>
      <dgm:spPr/>
    </dgm:pt>
    <dgm:pt modelId="{F5A97708-C2EA-45B7-BB59-33C70339A110}" type="pres">
      <dgm:prSet presAssocID="{4D4541A7-D402-4F59-B7E4-96CCF2D5ABA5}" presName="childShp" presStyleLbl="bgAccFollowNode1" presStyleIdx="0" presStyleCnt="2">
        <dgm:presLayoutVars>
          <dgm:bulletEnabled val="1"/>
        </dgm:presLayoutVars>
      </dgm:prSet>
      <dgm:spPr/>
    </dgm:pt>
    <dgm:pt modelId="{508A4D50-8C91-4132-A703-89EC84ED1BCF}" type="pres">
      <dgm:prSet presAssocID="{9FB1988C-554D-4387-9DE3-BA678D587124}" presName="spacing" presStyleCnt="0"/>
      <dgm:spPr/>
    </dgm:pt>
    <dgm:pt modelId="{2F524068-0568-41AF-A2BD-9DE3A6B28DDE}" type="pres">
      <dgm:prSet presAssocID="{CCC60D93-C6D5-4F85-8ABF-F4684CB3658F}" presName="linNode" presStyleCnt="0"/>
      <dgm:spPr/>
    </dgm:pt>
    <dgm:pt modelId="{3AEF58CC-041C-4022-A52B-4D5874D390AA}" type="pres">
      <dgm:prSet presAssocID="{CCC60D93-C6D5-4F85-8ABF-F4684CB3658F}" presName="parentShp" presStyleLbl="node1" presStyleIdx="1" presStyleCnt="2">
        <dgm:presLayoutVars>
          <dgm:bulletEnabled val="1"/>
        </dgm:presLayoutVars>
      </dgm:prSet>
      <dgm:spPr/>
    </dgm:pt>
    <dgm:pt modelId="{0B7F62C5-B391-44AA-A52F-94583CBE7156}" type="pres">
      <dgm:prSet presAssocID="{CCC60D93-C6D5-4F85-8ABF-F4684CB3658F}" presName="childShp" presStyleLbl="bgAccFollowNode1" presStyleIdx="1" presStyleCnt="2">
        <dgm:presLayoutVars>
          <dgm:bulletEnabled val="1"/>
        </dgm:presLayoutVars>
      </dgm:prSet>
      <dgm:spPr/>
    </dgm:pt>
  </dgm:ptLst>
  <dgm:cxnLst>
    <dgm:cxn modelId="{B7B64B04-6AE2-48F8-9B9D-5F212C8C02D6}" type="presOf" srcId="{2E81C9B8-E116-4863-AE74-55FACB17F9B1}" destId="{BE0B8AFE-B073-4FAF-A6D7-DC1E47EE7821}" srcOrd="0" destOrd="0" presId="urn:microsoft.com/office/officeart/2005/8/layout/vList6"/>
    <dgm:cxn modelId="{6836A80C-B758-4849-95DC-010EAB6A5250}" srcId="{2E81C9B8-E116-4863-AE74-55FACB17F9B1}" destId="{4D4541A7-D402-4F59-B7E4-96CCF2D5ABA5}" srcOrd="0" destOrd="0" parTransId="{1ADD657C-E4EB-46CD-9D78-A5F1762AF7D3}" sibTransId="{9FB1988C-554D-4387-9DE3-BA678D587124}"/>
    <dgm:cxn modelId="{DCB7E43A-BFB4-4B96-B9D0-874736DE30C3}" type="presOf" srcId="{CCC60D93-C6D5-4F85-8ABF-F4684CB3658F}" destId="{3AEF58CC-041C-4022-A52B-4D5874D390AA}" srcOrd="0" destOrd="0" presId="urn:microsoft.com/office/officeart/2005/8/layout/vList6"/>
    <dgm:cxn modelId="{E4BA9C3F-85F2-4422-A426-21833554CE6F}" srcId="{2E81C9B8-E116-4863-AE74-55FACB17F9B1}" destId="{CCC60D93-C6D5-4F85-8ABF-F4684CB3658F}" srcOrd="1" destOrd="0" parTransId="{44F0C3A3-4F04-4338-A85D-CD17F3D301B1}" sibTransId="{C64C67A4-AF42-497D-BAA7-EBE79053981A}"/>
    <dgm:cxn modelId="{69602663-B554-48D6-9D55-EDF5E148AF44}" srcId="{4D4541A7-D402-4F59-B7E4-96CCF2D5ABA5}" destId="{974F45B7-590C-481A-82D2-BE338770F350}" srcOrd="0" destOrd="0" parTransId="{9F81D219-9633-4956-8EDC-1D319A75228D}" sibTransId="{7B1926E7-8072-463A-BBE0-B74DC96A2D02}"/>
    <dgm:cxn modelId="{40135048-8136-462A-AE59-6C719BC2B97D}" srcId="{4D4541A7-D402-4F59-B7E4-96CCF2D5ABA5}" destId="{051F32DC-C1FF-4E30-BF48-CF5A666FF8CB}" srcOrd="1" destOrd="0" parTransId="{691E52C9-16D7-4A58-92D7-7CCD4C7417D9}" sibTransId="{F07164DD-624D-4A09-878A-0DD75516C4EB}"/>
    <dgm:cxn modelId="{294EC174-53EA-469C-8E3B-DB5BC5138E80}" type="presOf" srcId="{051F32DC-C1FF-4E30-BF48-CF5A666FF8CB}" destId="{F5A97708-C2EA-45B7-BB59-33C70339A110}" srcOrd="0" destOrd="1" presId="urn:microsoft.com/office/officeart/2005/8/layout/vList6"/>
    <dgm:cxn modelId="{23FC778D-8325-4B99-9A46-587A273E96A0}" type="presOf" srcId="{3B89AC54-0189-4D1F-B7FD-E7C9636B67E8}" destId="{0B7F62C5-B391-44AA-A52F-94583CBE7156}" srcOrd="0" destOrd="2" presId="urn:microsoft.com/office/officeart/2005/8/layout/vList6"/>
    <dgm:cxn modelId="{ADDA3E93-828E-42F4-A69A-091C82504348}" srcId="{CCC60D93-C6D5-4F85-8ABF-F4684CB3658F}" destId="{C806AE71-D827-4BA9-95AE-A33F51BCE316}" srcOrd="1" destOrd="0" parTransId="{AB2E619D-8789-4860-9B3D-CCE7C8121D33}" sibTransId="{2978DDB2-0727-4E8F-A0FC-859D7F8DBCD7}"/>
    <dgm:cxn modelId="{4BAA23A2-984C-4F9B-BB6D-DA336B54C87B}" srcId="{CCC60D93-C6D5-4F85-8ABF-F4684CB3658F}" destId="{93D8675C-1FB2-4991-A380-813C4EB8121A}" srcOrd="0" destOrd="0" parTransId="{9275F718-946B-4CA5-8247-537AF3444B5F}" sibTransId="{BAF7FE7B-5344-4400-A57D-BA5E2C9F1E88}"/>
    <dgm:cxn modelId="{EDB566C7-166F-4EAD-B654-7F93EE1FA7A8}" type="presOf" srcId="{93D8675C-1FB2-4991-A380-813C4EB8121A}" destId="{0B7F62C5-B391-44AA-A52F-94583CBE7156}" srcOrd="0" destOrd="0" presId="urn:microsoft.com/office/officeart/2005/8/layout/vList6"/>
    <dgm:cxn modelId="{740678CB-87D0-40AA-B226-2B22146628AD}" srcId="{4D4541A7-D402-4F59-B7E4-96CCF2D5ABA5}" destId="{0DC39BD9-8FBE-4F8C-A055-DE59145AD2B9}" srcOrd="2" destOrd="0" parTransId="{CCCC6720-E273-46BF-99E4-AAC22FE70C17}" sibTransId="{ED4CCD19-9AC0-4F32-A017-CEA069E9A8F1}"/>
    <dgm:cxn modelId="{0A788BD9-61AA-41C4-90FB-2BFEAFB7EA2F}" type="presOf" srcId="{4D4541A7-D402-4F59-B7E4-96CCF2D5ABA5}" destId="{8E8BADEB-D780-4129-AF0B-B4D9C24BDC40}" srcOrd="0" destOrd="0" presId="urn:microsoft.com/office/officeart/2005/8/layout/vList6"/>
    <dgm:cxn modelId="{114150FB-0531-4FB3-9AE4-B2B2A9C062E0}" type="presOf" srcId="{974F45B7-590C-481A-82D2-BE338770F350}" destId="{F5A97708-C2EA-45B7-BB59-33C70339A110}" srcOrd="0" destOrd="0" presId="urn:microsoft.com/office/officeart/2005/8/layout/vList6"/>
    <dgm:cxn modelId="{C857AFFB-6BD2-41F7-8F03-DE99DC62BC0B}" type="presOf" srcId="{0DC39BD9-8FBE-4F8C-A055-DE59145AD2B9}" destId="{F5A97708-C2EA-45B7-BB59-33C70339A110}" srcOrd="0" destOrd="2" presId="urn:microsoft.com/office/officeart/2005/8/layout/vList6"/>
    <dgm:cxn modelId="{6F77E5FE-02CA-48E1-BC32-29A722D51218}" srcId="{CCC60D93-C6D5-4F85-8ABF-F4684CB3658F}" destId="{3B89AC54-0189-4D1F-B7FD-E7C9636B67E8}" srcOrd="2" destOrd="0" parTransId="{D4E00BB1-18FE-4914-9794-F820F07F75C4}" sibTransId="{3260A804-7D91-4789-93C9-9F7AC145B19F}"/>
    <dgm:cxn modelId="{1E01F5FE-E4DA-4EC8-9C49-BF09946A8518}" type="presOf" srcId="{C806AE71-D827-4BA9-95AE-A33F51BCE316}" destId="{0B7F62C5-B391-44AA-A52F-94583CBE7156}" srcOrd="0" destOrd="1" presId="urn:microsoft.com/office/officeart/2005/8/layout/vList6"/>
    <dgm:cxn modelId="{63F757C0-3A08-4C82-9156-296EE842AC2E}" type="presParOf" srcId="{BE0B8AFE-B073-4FAF-A6D7-DC1E47EE7821}" destId="{52876227-0955-4E7A-A8F0-2B638B76D0E3}" srcOrd="0" destOrd="0" presId="urn:microsoft.com/office/officeart/2005/8/layout/vList6"/>
    <dgm:cxn modelId="{EDDCA08C-D878-4061-8EB0-52E8BED66B8C}" type="presParOf" srcId="{52876227-0955-4E7A-A8F0-2B638B76D0E3}" destId="{8E8BADEB-D780-4129-AF0B-B4D9C24BDC40}" srcOrd="0" destOrd="0" presId="urn:microsoft.com/office/officeart/2005/8/layout/vList6"/>
    <dgm:cxn modelId="{FE4C9D3C-E904-44A9-B088-2F23046431BF}" type="presParOf" srcId="{52876227-0955-4E7A-A8F0-2B638B76D0E3}" destId="{F5A97708-C2EA-45B7-BB59-33C70339A110}" srcOrd="1" destOrd="0" presId="urn:microsoft.com/office/officeart/2005/8/layout/vList6"/>
    <dgm:cxn modelId="{12A97A8C-94CB-4EBD-A631-C932C5B579EA}" type="presParOf" srcId="{BE0B8AFE-B073-4FAF-A6D7-DC1E47EE7821}" destId="{508A4D50-8C91-4132-A703-89EC84ED1BCF}" srcOrd="1" destOrd="0" presId="urn:microsoft.com/office/officeart/2005/8/layout/vList6"/>
    <dgm:cxn modelId="{FA17C2CC-F7F0-4D80-8634-08D5DDA17A2B}" type="presParOf" srcId="{BE0B8AFE-B073-4FAF-A6D7-DC1E47EE7821}" destId="{2F524068-0568-41AF-A2BD-9DE3A6B28DDE}" srcOrd="2" destOrd="0" presId="urn:microsoft.com/office/officeart/2005/8/layout/vList6"/>
    <dgm:cxn modelId="{C97778D8-9083-4A0D-AEFF-8CF8A8C31129}" type="presParOf" srcId="{2F524068-0568-41AF-A2BD-9DE3A6B28DDE}" destId="{3AEF58CC-041C-4022-A52B-4D5874D390AA}" srcOrd="0" destOrd="0" presId="urn:microsoft.com/office/officeart/2005/8/layout/vList6"/>
    <dgm:cxn modelId="{49CDC0B9-5287-4E5D-B9AE-600AFD10064A}" type="presParOf" srcId="{2F524068-0568-41AF-A2BD-9DE3A6B28DDE}" destId="{0B7F62C5-B391-44AA-A52F-94583CBE715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87514D-715F-4BDA-9F9F-5D9DD8851678}"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0B5801F7-2165-4B67-BEC9-B99DF0C1CCED}">
      <dgm:prSet phldrT="[Text]"/>
      <dgm:spPr/>
      <dgm:t>
        <a:bodyPr/>
        <a:lstStyle/>
        <a:p>
          <a:r>
            <a:rPr lang="pt-BR" dirty="0">
              <a:solidFill>
                <a:srgbClr val="FF0000"/>
              </a:solidFill>
            </a:rPr>
            <a:t>PIS e COFINS cumulativo</a:t>
          </a:r>
          <a:endParaRPr lang="en-US" dirty="0"/>
        </a:p>
      </dgm:t>
    </dgm:pt>
    <dgm:pt modelId="{6E6BB398-17A1-4254-9871-4363263BFBEC}" type="parTrans" cxnId="{DA45C26E-AE13-4FE9-ACE1-84BA6F81466F}">
      <dgm:prSet/>
      <dgm:spPr/>
      <dgm:t>
        <a:bodyPr/>
        <a:lstStyle/>
        <a:p>
          <a:endParaRPr lang="en-US"/>
        </a:p>
      </dgm:t>
    </dgm:pt>
    <dgm:pt modelId="{F6597C6B-F3B1-402C-9016-1DBAFA2F9F57}" type="sibTrans" cxnId="{DA45C26E-AE13-4FE9-ACE1-84BA6F81466F}">
      <dgm:prSet/>
      <dgm:spPr/>
      <dgm:t>
        <a:bodyPr/>
        <a:lstStyle/>
        <a:p>
          <a:endParaRPr lang="en-US"/>
        </a:p>
      </dgm:t>
    </dgm:pt>
    <dgm:pt modelId="{0F1EF383-49C9-4A93-8A7D-67376CAC6013}">
      <dgm:prSet phldrT="[Text]"/>
      <dgm:spPr/>
      <dgm:t>
        <a:bodyPr/>
        <a:lstStyle/>
        <a:p>
          <a:r>
            <a:rPr lang="pt-BR" dirty="0"/>
            <a:t>Lei 9.718/98 – Não é receita bruta </a:t>
          </a:r>
          <a:endParaRPr lang="en-US" dirty="0"/>
        </a:p>
      </dgm:t>
    </dgm:pt>
    <dgm:pt modelId="{C61654CC-78D2-48E8-8F7D-1FEDE58F9375}" type="parTrans" cxnId="{F330003B-4CE8-4F1F-A418-314653BB7ED0}">
      <dgm:prSet/>
      <dgm:spPr/>
      <dgm:t>
        <a:bodyPr/>
        <a:lstStyle/>
        <a:p>
          <a:endParaRPr lang="en-US"/>
        </a:p>
      </dgm:t>
    </dgm:pt>
    <dgm:pt modelId="{A76CF643-0710-41CB-BA9F-2C25393F2B80}" type="sibTrans" cxnId="{F330003B-4CE8-4F1F-A418-314653BB7ED0}">
      <dgm:prSet/>
      <dgm:spPr/>
      <dgm:t>
        <a:bodyPr/>
        <a:lstStyle/>
        <a:p>
          <a:endParaRPr lang="en-US"/>
        </a:p>
      </dgm:t>
    </dgm:pt>
    <dgm:pt modelId="{EFA86A6D-B8C1-45BA-A023-D2E84B4A914D}">
      <dgm:prSet phldrT="[Text]"/>
      <dgm:spPr/>
      <dgm:t>
        <a:bodyPr/>
        <a:lstStyle/>
        <a:p>
          <a:pPr>
            <a:buClrTx/>
            <a:buSzTx/>
            <a:buFontTx/>
            <a:buNone/>
          </a:pPr>
          <a:r>
            <a:rPr lang="pt-BR" dirty="0">
              <a:solidFill>
                <a:srgbClr val="FF0000"/>
              </a:solidFill>
            </a:rPr>
            <a:t>PIS e COFINS não cumulativo</a:t>
          </a:r>
          <a:endParaRPr lang="en-US" dirty="0"/>
        </a:p>
      </dgm:t>
    </dgm:pt>
    <dgm:pt modelId="{BF1E471B-5C42-42A2-9625-E90173641438}" type="parTrans" cxnId="{360ECCB3-67BE-4CC5-AE20-EC540712EAA4}">
      <dgm:prSet/>
      <dgm:spPr/>
      <dgm:t>
        <a:bodyPr/>
        <a:lstStyle/>
        <a:p>
          <a:endParaRPr lang="en-US"/>
        </a:p>
      </dgm:t>
    </dgm:pt>
    <dgm:pt modelId="{36653AC2-846C-4453-8F8D-5F2A91EFE3CD}" type="sibTrans" cxnId="{360ECCB3-67BE-4CC5-AE20-EC540712EAA4}">
      <dgm:prSet/>
      <dgm:spPr/>
      <dgm:t>
        <a:bodyPr/>
        <a:lstStyle/>
        <a:p>
          <a:endParaRPr lang="en-US"/>
        </a:p>
      </dgm:t>
    </dgm:pt>
    <dgm:pt modelId="{2FB58313-B3FA-43C7-9317-42DB43B47FF6}">
      <dgm:prSet phldrT="[Text]"/>
      <dgm:spPr/>
      <dgm:t>
        <a:bodyPr/>
        <a:lstStyle/>
        <a:p>
          <a:r>
            <a:rPr lang="pt-BR" dirty="0"/>
            <a:t>Art. 1, § 3º, inc. III das Lei 10.637/02 e 10.833/03 com alteração da Lei 12.973/14 + redução de custo RE 606.107</a:t>
          </a:r>
          <a:endParaRPr lang="en-US" dirty="0"/>
        </a:p>
      </dgm:t>
    </dgm:pt>
    <dgm:pt modelId="{01EE0926-3B8F-457B-96F8-3830E0F2DE1B}" type="parTrans" cxnId="{177FDCAB-CFE2-4EF2-8E97-D37CBD4B75D4}">
      <dgm:prSet/>
      <dgm:spPr/>
      <dgm:t>
        <a:bodyPr/>
        <a:lstStyle/>
        <a:p>
          <a:endParaRPr lang="en-US"/>
        </a:p>
      </dgm:t>
    </dgm:pt>
    <dgm:pt modelId="{58C252E3-CCA4-4AA5-8799-95D30D2C3439}" type="sibTrans" cxnId="{177FDCAB-CFE2-4EF2-8E97-D37CBD4B75D4}">
      <dgm:prSet/>
      <dgm:spPr/>
      <dgm:t>
        <a:bodyPr/>
        <a:lstStyle/>
        <a:p>
          <a:endParaRPr lang="en-US"/>
        </a:p>
      </dgm:t>
    </dgm:pt>
    <dgm:pt modelId="{5EED4712-E310-424C-85BB-C8D4B9493609}">
      <dgm:prSet phldrT="[Text]"/>
      <dgm:spPr/>
      <dgm:t>
        <a:bodyPr/>
        <a:lstStyle/>
        <a:p>
          <a:r>
            <a:rPr lang="pt-BR" dirty="0">
              <a:solidFill>
                <a:srgbClr val="FF0000"/>
              </a:solidFill>
            </a:rPr>
            <a:t>IRPJ e CSLL – Lucro real</a:t>
          </a:r>
          <a:endParaRPr lang="en-US" dirty="0"/>
        </a:p>
      </dgm:t>
    </dgm:pt>
    <dgm:pt modelId="{A0E6FD43-F391-4CF2-9193-6AFB17E55D0B}" type="parTrans" cxnId="{5CF3966D-BEDE-4727-82F7-39B5F775B7D0}">
      <dgm:prSet/>
      <dgm:spPr/>
      <dgm:t>
        <a:bodyPr/>
        <a:lstStyle/>
        <a:p>
          <a:endParaRPr lang="en-US"/>
        </a:p>
      </dgm:t>
    </dgm:pt>
    <dgm:pt modelId="{60A07FBA-DA62-45CE-B97C-20205BC3BB8D}" type="sibTrans" cxnId="{5CF3966D-BEDE-4727-82F7-39B5F775B7D0}">
      <dgm:prSet/>
      <dgm:spPr/>
      <dgm:t>
        <a:bodyPr/>
        <a:lstStyle/>
        <a:p>
          <a:endParaRPr lang="en-US"/>
        </a:p>
      </dgm:t>
    </dgm:pt>
    <dgm:pt modelId="{1A38F94E-7799-4A40-9BEF-BEACB5393EC5}">
      <dgm:prSet phldrT="[Text]"/>
      <dgm:spPr/>
      <dgm:t>
        <a:bodyPr/>
        <a:lstStyle/>
        <a:p>
          <a:r>
            <a:rPr lang="pt-BR" dirty="0"/>
            <a:t>Art. 30 da Lei 12.973/14 alterada pela LC 160/2017 + Pacto Federativo</a:t>
          </a:r>
          <a:endParaRPr lang="en-US" dirty="0"/>
        </a:p>
      </dgm:t>
    </dgm:pt>
    <dgm:pt modelId="{A0006066-D76D-4F22-B943-2B0585E64E33}" type="parTrans" cxnId="{62ED9F56-98DE-4C1D-838B-1E1CD0E7EAEC}">
      <dgm:prSet/>
      <dgm:spPr/>
      <dgm:t>
        <a:bodyPr/>
        <a:lstStyle/>
        <a:p>
          <a:endParaRPr lang="en-US"/>
        </a:p>
      </dgm:t>
    </dgm:pt>
    <dgm:pt modelId="{20C4105D-8754-4BCE-AA02-1A2CEDEC59FA}" type="sibTrans" cxnId="{62ED9F56-98DE-4C1D-838B-1E1CD0E7EAEC}">
      <dgm:prSet/>
      <dgm:spPr/>
      <dgm:t>
        <a:bodyPr/>
        <a:lstStyle/>
        <a:p>
          <a:endParaRPr lang="en-US"/>
        </a:p>
      </dgm:t>
    </dgm:pt>
    <dgm:pt modelId="{A1BE8288-7A42-4B28-B878-66788118B053}">
      <dgm:prSet phldrT="[Text]" custT="1"/>
      <dgm:spPr/>
      <dgm:t>
        <a:bodyPr/>
        <a:lstStyle/>
        <a:p>
          <a:r>
            <a:rPr lang="pt-BR" sz="1400" dirty="0"/>
            <a:t>Solução de Consulta COSIT nº 438/2017, “os créditos presumidos de ICMS, na modalidade subvenção, são classificados como receitas diversas da receita bruta, devendo ser acrescidos em sua totalidade na apuração do lucro presumido” </a:t>
          </a:r>
          <a:endParaRPr lang="en-US" sz="1400" dirty="0"/>
        </a:p>
      </dgm:t>
    </dgm:pt>
    <dgm:pt modelId="{CB3DC293-D35D-4E09-9AD9-A7D4F41D3432}" type="parTrans" cxnId="{C98BD62F-B7DA-434A-A675-DF61EFE9F36C}">
      <dgm:prSet/>
      <dgm:spPr/>
      <dgm:t>
        <a:bodyPr/>
        <a:lstStyle/>
        <a:p>
          <a:endParaRPr lang="en-US"/>
        </a:p>
      </dgm:t>
    </dgm:pt>
    <dgm:pt modelId="{37851770-ADA6-4786-8556-50BB6DBBA397}" type="sibTrans" cxnId="{C98BD62F-B7DA-434A-A675-DF61EFE9F36C}">
      <dgm:prSet/>
      <dgm:spPr/>
      <dgm:t>
        <a:bodyPr/>
        <a:lstStyle/>
        <a:p>
          <a:endParaRPr lang="en-US"/>
        </a:p>
      </dgm:t>
    </dgm:pt>
    <dgm:pt modelId="{967BD3F6-7B49-40CA-A34A-60F7D16B3BE7}">
      <dgm:prSet/>
      <dgm:spPr/>
      <dgm:t>
        <a:bodyPr/>
        <a:lstStyle/>
        <a:p>
          <a:r>
            <a:rPr lang="pt-BR" dirty="0">
              <a:solidFill>
                <a:srgbClr val="FF0000"/>
              </a:solidFill>
            </a:rPr>
            <a:t>IRPJ e CSLL – Lucro Presumido</a:t>
          </a:r>
        </a:p>
      </dgm:t>
    </dgm:pt>
    <dgm:pt modelId="{0F41B5C8-0C09-46B5-9FD7-A17352BA59F4}" type="parTrans" cxnId="{BDA2A75A-6EE1-4F9D-B299-FA934568AB16}">
      <dgm:prSet/>
      <dgm:spPr/>
      <dgm:t>
        <a:bodyPr/>
        <a:lstStyle/>
        <a:p>
          <a:endParaRPr lang="en-US"/>
        </a:p>
      </dgm:t>
    </dgm:pt>
    <dgm:pt modelId="{1F42080E-DEF7-4096-95D6-52C5CD6DEC78}" type="sibTrans" cxnId="{BDA2A75A-6EE1-4F9D-B299-FA934568AB16}">
      <dgm:prSet/>
      <dgm:spPr/>
      <dgm:t>
        <a:bodyPr/>
        <a:lstStyle/>
        <a:p>
          <a:endParaRPr lang="en-US"/>
        </a:p>
      </dgm:t>
    </dgm:pt>
    <dgm:pt modelId="{399595DF-D186-472F-99C1-C066CEBE2ADD}">
      <dgm:prSet/>
      <dgm:spPr/>
      <dgm:t>
        <a:bodyPr/>
        <a:lstStyle/>
        <a:p>
          <a:r>
            <a:rPr lang="pt-BR" dirty="0"/>
            <a:t>Tema STF 843</a:t>
          </a:r>
          <a:r>
            <a:rPr lang="pt-BR" dirty="0">
              <a:solidFill>
                <a:srgbClr val="FF0000"/>
              </a:solidFill>
            </a:rPr>
            <a:t>????</a:t>
          </a:r>
          <a:r>
            <a:rPr lang="pt-BR" dirty="0"/>
            <a:t> </a:t>
          </a:r>
          <a:endParaRPr lang="en-US" dirty="0"/>
        </a:p>
      </dgm:t>
    </dgm:pt>
    <dgm:pt modelId="{BB9CB3F1-ADE8-4BB8-A425-8170AFDC2008}" type="parTrans" cxnId="{4F01A056-45DF-4174-BAF6-73CEC8FFA158}">
      <dgm:prSet/>
      <dgm:spPr/>
      <dgm:t>
        <a:bodyPr/>
        <a:lstStyle/>
        <a:p>
          <a:endParaRPr lang="en-US"/>
        </a:p>
      </dgm:t>
    </dgm:pt>
    <dgm:pt modelId="{A368DD71-0082-424C-AE32-78EE37562E9B}" type="sibTrans" cxnId="{4F01A056-45DF-4174-BAF6-73CEC8FFA158}">
      <dgm:prSet/>
      <dgm:spPr/>
      <dgm:t>
        <a:bodyPr/>
        <a:lstStyle/>
        <a:p>
          <a:endParaRPr lang="en-US"/>
        </a:p>
      </dgm:t>
    </dgm:pt>
    <dgm:pt modelId="{7E3142C8-94AB-41E1-BE24-B59A860BE375}">
      <dgm:prSet/>
      <dgm:spPr/>
      <dgm:t>
        <a:bodyPr/>
        <a:lstStyle/>
        <a:p>
          <a:r>
            <a:rPr lang="pt-BR" dirty="0"/>
            <a:t>Discussão montante na SC COSIT 12/2022</a:t>
          </a:r>
          <a:endParaRPr lang="en-US" dirty="0"/>
        </a:p>
      </dgm:t>
    </dgm:pt>
    <dgm:pt modelId="{4638910B-1E75-490F-A739-EF06EE7C33A4}" type="parTrans" cxnId="{D6CF519F-4A2E-4D76-9339-3BBB75E89F59}">
      <dgm:prSet/>
      <dgm:spPr/>
      <dgm:t>
        <a:bodyPr/>
        <a:lstStyle/>
        <a:p>
          <a:endParaRPr lang="en-US"/>
        </a:p>
      </dgm:t>
    </dgm:pt>
    <dgm:pt modelId="{03B8EF5C-3872-4322-8C06-DF561C9DD0CC}" type="sibTrans" cxnId="{D6CF519F-4A2E-4D76-9339-3BBB75E89F59}">
      <dgm:prSet/>
      <dgm:spPr/>
      <dgm:t>
        <a:bodyPr/>
        <a:lstStyle/>
        <a:p>
          <a:endParaRPr lang="en-US"/>
        </a:p>
      </dgm:t>
    </dgm:pt>
    <dgm:pt modelId="{D71C4137-B667-46AE-91BE-7E8D235F5B10}">
      <dgm:prSet custT="1"/>
      <dgm:spPr/>
      <dgm:t>
        <a:bodyPr/>
        <a:lstStyle/>
        <a:p>
          <a:r>
            <a:rPr lang="pt-BR" sz="1400" dirty="0">
              <a:solidFill>
                <a:srgbClr val="FF0000"/>
              </a:solidFill>
            </a:rPr>
            <a:t>Nunca diminuiu a base tributável + Pacto Federativo </a:t>
          </a:r>
          <a:r>
            <a:rPr lang="pt-BR" sz="1400" dirty="0"/>
            <a:t>(ERESP 1.517.492/PR)</a:t>
          </a:r>
        </a:p>
      </dgm:t>
    </dgm:pt>
    <dgm:pt modelId="{67413B99-110A-49BC-8D2C-849F995DD0B0}" type="parTrans" cxnId="{74D1B780-D600-4C2E-AA2C-6FA19E94CB4B}">
      <dgm:prSet/>
      <dgm:spPr/>
      <dgm:t>
        <a:bodyPr/>
        <a:lstStyle/>
        <a:p>
          <a:endParaRPr lang="en-US"/>
        </a:p>
      </dgm:t>
    </dgm:pt>
    <dgm:pt modelId="{2688A95C-F20F-4639-B5F9-838711F0741D}" type="sibTrans" cxnId="{74D1B780-D600-4C2E-AA2C-6FA19E94CB4B}">
      <dgm:prSet/>
      <dgm:spPr/>
      <dgm:t>
        <a:bodyPr/>
        <a:lstStyle/>
        <a:p>
          <a:endParaRPr lang="en-US"/>
        </a:p>
      </dgm:t>
    </dgm:pt>
    <dgm:pt modelId="{B562C5C4-B69F-4568-8340-95766C5E2074}" type="pres">
      <dgm:prSet presAssocID="{7987514D-715F-4BDA-9F9F-5D9DD8851678}" presName="Name0" presStyleCnt="0">
        <dgm:presLayoutVars>
          <dgm:dir/>
          <dgm:animLvl val="lvl"/>
          <dgm:resizeHandles/>
        </dgm:presLayoutVars>
      </dgm:prSet>
      <dgm:spPr/>
    </dgm:pt>
    <dgm:pt modelId="{84210159-6590-4CDA-A99B-56B870DDC8DD}" type="pres">
      <dgm:prSet presAssocID="{0B5801F7-2165-4B67-BEC9-B99DF0C1CCED}" presName="linNode" presStyleCnt="0"/>
      <dgm:spPr/>
    </dgm:pt>
    <dgm:pt modelId="{776B3C06-1880-4B30-A5A2-E3C758147FC3}" type="pres">
      <dgm:prSet presAssocID="{0B5801F7-2165-4B67-BEC9-B99DF0C1CCED}" presName="parentShp" presStyleLbl="node1" presStyleIdx="0" presStyleCnt="4" custScaleX="63893">
        <dgm:presLayoutVars>
          <dgm:bulletEnabled val="1"/>
        </dgm:presLayoutVars>
      </dgm:prSet>
      <dgm:spPr/>
    </dgm:pt>
    <dgm:pt modelId="{7F08CF0F-AFA1-46AF-B3AA-1A8C932276AA}" type="pres">
      <dgm:prSet presAssocID="{0B5801F7-2165-4B67-BEC9-B99DF0C1CCED}" presName="childShp" presStyleLbl="bgAccFollowNode1" presStyleIdx="0" presStyleCnt="4">
        <dgm:presLayoutVars>
          <dgm:bulletEnabled val="1"/>
        </dgm:presLayoutVars>
      </dgm:prSet>
      <dgm:spPr/>
    </dgm:pt>
    <dgm:pt modelId="{7305D5CF-A292-4B3F-A72E-7B4E20203A5F}" type="pres">
      <dgm:prSet presAssocID="{F6597C6B-F3B1-402C-9016-1DBAFA2F9F57}" presName="spacing" presStyleCnt="0"/>
      <dgm:spPr/>
    </dgm:pt>
    <dgm:pt modelId="{E893238F-63B6-4891-A91B-8C56796783B9}" type="pres">
      <dgm:prSet presAssocID="{EFA86A6D-B8C1-45BA-A023-D2E84B4A914D}" presName="linNode" presStyleCnt="0"/>
      <dgm:spPr/>
    </dgm:pt>
    <dgm:pt modelId="{A34432A6-BE83-437C-A48B-65ECCDE0094B}" type="pres">
      <dgm:prSet presAssocID="{EFA86A6D-B8C1-45BA-A023-D2E84B4A914D}" presName="parentShp" presStyleLbl="node1" presStyleIdx="1" presStyleCnt="4" custScaleX="63893">
        <dgm:presLayoutVars>
          <dgm:bulletEnabled val="1"/>
        </dgm:presLayoutVars>
      </dgm:prSet>
      <dgm:spPr/>
    </dgm:pt>
    <dgm:pt modelId="{233BFEE7-15F7-428B-A0A0-60C744A0FF1A}" type="pres">
      <dgm:prSet presAssocID="{EFA86A6D-B8C1-45BA-A023-D2E84B4A914D}" presName="childShp" presStyleLbl="bgAccFollowNode1" presStyleIdx="1" presStyleCnt="4">
        <dgm:presLayoutVars>
          <dgm:bulletEnabled val="1"/>
        </dgm:presLayoutVars>
      </dgm:prSet>
      <dgm:spPr/>
    </dgm:pt>
    <dgm:pt modelId="{83590034-FD20-4552-907F-11DE49A48A63}" type="pres">
      <dgm:prSet presAssocID="{36653AC2-846C-4453-8F8D-5F2A91EFE3CD}" presName="spacing" presStyleCnt="0"/>
      <dgm:spPr/>
    </dgm:pt>
    <dgm:pt modelId="{51D04BB2-76DC-4C03-BB78-76E75704E2D2}" type="pres">
      <dgm:prSet presAssocID="{5EED4712-E310-424C-85BB-C8D4B9493609}" presName="linNode" presStyleCnt="0"/>
      <dgm:spPr/>
    </dgm:pt>
    <dgm:pt modelId="{1BB8E80C-C80C-4D06-AE8D-951D41255404}" type="pres">
      <dgm:prSet presAssocID="{5EED4712-E310-424C-85BB-C8D4B9493609}" presName="parentShp" presStyleLbl="node1" presStyleIdx="2" presStyleCnt="4" custScaleX="63893">
        <dgm:presLayoutVars>
          <dgm:bulletEnabled val="1"/>
        </dgm:presLayoutVars>
      </dgm:prSet>
      <dgm:spPr/>
    </dgm:pt>
    <dgm:pt modelId="{B9F0A5D0-D0A9-4944-BBED-B36C8FA8C183}" type="pres">
      <dgm:prSet presAssocID="{5EED4712-E310-424C-85BB-C8D4B9493609}" presName="childShp" presStyleLbl="bgAccFollowNode1" presStyleIdx="2" presStyleCnt="4" custLinFactNeighborX="-118">
        <dgm:presLayoutVars>
          <dgm:bulletEnabled val="1"/>
        </dgm:presLayoutVars>
      </dgm:prSet>
      <dgm:spPr/>
    </dgm:pt>
    <dgm:pt modelId="{F92D9CB2-2A99-4922-985D-1673AFAC94D7}" type="pres">
      <dgm:prSet presAssocID="{60A07FBA-DA62-45CE-B97C-20205BC3BB8D}" presName="spacing" presStyleCnt="0"/>
      <dgm:spPr/>
    </dgm:pt>
    <dgm:pt modelId="{D1CA9B2F-5DE1-49FB-AEE6-A7FA235E00FA}" type="pres">
      <dgm:prSet presAssocID="{967BD3F6-7B49-40CA-A34A-60F7D16B3BE7}" presName="linNode" presStyleCnt="0"/>
      <dgm:spPr/>
    </dgm:pt>
    <dgm:pt modelId="{6A450D46-39E2-4934-8995-05D662A5007C}" type="pres">
      <dgm:prSet presAssocID="{967BD3F6-7B49-40CA-A34A-60F7D16B3BE7}" presName="parentShp" presStyleLbl="node1" presStyleIdx="3" presStyleCnt="4" custScaleX="63893">
        <dgm:presLayoutVars>
          <dgm:bulletEnabled val="1"/>
        </dgm:presLayoutVars>
      </dgm:prSet>
      <dgm:spPr/>
    </dgm:pt>
    <dgm:pt modelId="{4AB2DDD2-49DF-4124-B84F-7B54C54D3553}" type="pres">
      <dgm:prSet presAssocID="{967BD3F6-7B49-40CA-A34A-60F7D16B3BE7}" presName="childShp" presStyleLbl="bgAccFollowNode1" presStyleIdx="3" presStyleCnt="4">
        <dgm:presLayoutVars>
          <dgm:bulletEnabled val="1"/>
        </dgm:presLayoutVars>
      </dgm:prSet>
      <dgm:spPr/>
    </dgm:pt>
  </dgm:ptLst>
  <dgm:cxnLst>
    <dgm:cxn modelId="{B68FFF0E-D4B4-4A4C-BB7B-318AF1FD4A90}" type="presOf" srcId="{A1BE8288-7A42-4B28-B878-66788118B053}" destId="{4AB2DDD2-49DF-4124-B84F-7B54C54D3553}" srcOrd="0" destOrd="0" presId="urn:microsoft.com/office/officeart/2005/8/layout/vList6"/>
    <dgm:cxn modelId="{CFB59215-3AF9-46ED-8272-A34D6D569FE3}" type="presOf" srcId="{2FB58313-B3FA-43C7-9317-42DB43B47FF6}" destId="{233BFEE7-15F7-428B-A0A0-60C744A0FF1A}" srcOrd="0" destOrd="0" presId="urn:microsoft.com/office/officeart/2005/8/layout/vList6"/>
    <dgm:cxn modelId="{EA8D0621-EC4A-4332-8A9F-FC3E20FF1E94}" type="presOf" srcId="{D71C4137-B667-46AE-91BE-7E8D235F5B10}" destId="{4AB2DDD2-49DF-4124-B84F-7B54C54D3553}" srcOrd="0" destOrd="1" presId="urn:microsoft.com/office/officeart/2005/8/layout/vList6"/>
    <dgm:cxn modelId="{D3553329-FF57-4B31-B375-5A4DB829907E}" type="presOf" srcId="{5EED4712-E310-424C-85BB-C8D4B9493609}" destId="{1BB8E80C-C80C-4D06-AE8D-951D41255404}" srcOrd="0" destOrd="0" presId="urn:microsoft.com/office/officeart/2005/8/layout/vList6"/>
    <dgm:cxn modelId="{E030862A-D57D-4B61-8579-94F95D4150E4}" type="presOf" srcId="{1A38F94E-7799-4A40-9BEF-BEACB5393EC5}" destId="{B9F0A5D0-D0A9-4944-BBED-B36C8FA8C183}" srcOrd="0" destOrd="0" presId="urn:microsoft.com/office/officeart/2005/8/layout/vList6"/>
    <dgm:cxn modelId="{C98BD62F-B7DA-434A-A675-DF61EFE9F36C}" srcId="{967BD3F6-7B49-40CA-A34A-60F7D16B3BE7}" destId="{A1BE8288-7A42-4B28-B878-66788118B053}" srcOrd="0" destOrd="0" parTransId="{CB3DC293-D35D-4E09-9AD9-A7D4F41D3432}" sibTransId="{37851770-ADA6-4786-8556-50BB6DBBA397}"/>
    <dgm:cxn modelId="{8A81553A-E05F-40B9-AA77-7514BEA3B7A7}" type="presOf" srcId="{7987514D-715F-4BDA-9F9F-5D9DD8851678}" destId="{B562C5C4-B69F-4568-8340-95766C5E2074}" srcOrd="0" destOrd="0" presId="urn:microsoft.com/office/officeart/2005/8/layout/vList6"/>
    <dgm:cxn modelId="{F330003B-4CE8-4F1F-A418-314653BB7ED0}" srcId="{0B5801F7-2165-4B67-BEC9-B99DF0C1CCED}" destId="{0F1EF383-49C9-4A93-8A7D-67376CAC6013}" srcOrd="0" destOrd="0" parTransId="{C61654CC-78D2-48E8-8F7D-1FEDE58F9375}" sibTransId="{A76CF643-0710-41CB-BA9F-2C25393F2B80}"/>
    <dgm:cxn modelId="{5CF3966D-BEDE-4727-82F7-39B5F775B7D0}" srcId="{7987514D-715F-4BDA-9F9F-5D9DD8851678}" destId="{5EED4712-E310-424C-85BB-C8D4B9493609}" srcOrd="2" destOrd="0" parTransId="{A0E6FD43-F391-4CF2-9193-6AFB17E55D0B}" sibTransId="{60A07FBA-DA62-45CE-B97C-20205BC3BB8D}"/>
    <dgm:cxn modelId="{DA45C26E-AE13-4FE9-ACE1-84BA6F81466F}" srcId="{7987514D-715F-4BDA-9F9F-5D9DD8851678}" destId="{0B5801F7-2165-4B67-BEC9-B99DF0C1CCED}" srcOrd="0" destOrd="0" parTransId="{6E6BB398-17A1-4254-9871-4363263BFBEC}" sibTransId="{F6597C6B-F3B1-402C-9016-1DBAFA2F9F57}"/>
    <dgm:cxn modelId="{C19D5C6F-C9AD-4CB1-BFB6-6ED9865966F3}" type="presOf" srcId="{0B5801F7-2165-4B67-BEC9-B99DF0C1CCED}" destId="{776B3C06-1880-4B30-A5A2-E3C758147FC3}" srcOrd="0" destOrd="0" presId="urn:microsoft.com/office/officeart/2005/8/layout/vList6"/>
    <dgm:cxn modelId="{62ED9F56-98DE-4C1D-838B-1E1CD0E7EAEC}" srcId="{5EED4712-E310-424C-85BB-C8D4B9493609}" destId="{1A38F94E-7799-4A40-9BEF-BEACB5393EC5}" srcOrd="0" destOrd="0" parTransId="{A0006066-D76D-4F22-B943-2B0585E64E33}" sibTransId="{20C4105D-8754-4BCE-AA02-1A2CEDEC59FA}"/>
    <dgm:cxn modelId="{4F01A056-45DF-4174-BAF6-73CEC8FFA158}" srcId="{EFA86A6D-B8C1-45BA-A023-D2E84B4A914D}" destId="{399595DF-D186-472F-99C1-C066CEBE2ADD}" srcOrd="1" destOrd="0" parTransId="{BB9CB3F1-ADE8-4BB8-A425-8170AFDC2008}" sibTransId="{A368DD71-0082-424C-AE32-78EE37562E9B}"/>
    <dgm:cxn modelId="{D6778257-A53E-42BB-96B3-FAABDA355B8F}" type="presOf" srcId="{399595DF-D186-472F-99C1-C066CEBE2ADD}" destId="{233BFEE7-15F7-428B-A0A0-60C744A0FF1A}" srcOrd="0" destOrd="1" presId="urn:microsoft.com/office/officeart/2005/8/layout/vList6"/>
    <dgm:cxn modelId="{BDA2A75A-6EE1-4F9D-B299-FA934568AB16}" srcId="{7987514D-715F-4BDA-9F9F-5D9DD8851678}" destId="{967BD3F6-7B49-40CA-A34A-60F7D16B3BE7}" srcOrd="3" destOrd="0" parTransId="{0F41B5C8-0C09-46B5-9FD7-A17352BA59F4}" sibTransId="{1F42080E-DEF7-4096-95D6-52C5CD6DEC78}"/>
    <dgm:cxn modelId="{74D1B780-D600-4C2E-AA2C-6FA19E94CB4B}" srcId="{967BD3F6-7B49-40CA-A34A-60F7D16B3BE7}" destId="{D71C4137-B667-46AE-91BE-7E8D235F5B10}" srcOrd="1" destOrd="0" parTransId="{67413B99-110A-49BC-8D2C-849F995DD0B0}" sibTransId="{2688A95C-F20F-4639-B5F9-838711F0741D}"/>
    <dgm:cxn modelId="{D6CF519F-4A2E-4D76-9339-3BBB75E89F59}" srcId="{5EED4712-E310-424C-85BB-C8D4B9493609}" destId="{7E3142C8-94AB-41E1-BE24-B59A860BE375}" srcOrd="1" destOrd="0" parTransId="{4638910B-1E75-490F-A739-EF06EE7C33A4}" sibTransId="{03B8EF5C-3872-4322-8C06-DF561C9DD0CC}"/>
    <dgm:cxn modelId="{8CA2EAA0-F914-4412-A25D-81D63BE0D014}" type="presOf" srcId="{0F1EF383-49C9-4A93-8A7D-67376CAC6013}" destId="{7F08CF0F-AFA1-46AF-B3AA-1A8C932276AA}" srcOrd="0" destOrd="0" presId="urn:microsoft.com/office/officeart/2005/8/layout/vList6"/>
    <dgm:cxn modelId="{177FDCAB-CFE2-4EF2-8E97-D37CBD4B75D4}" srcId="{EFA86A6D-B8C1-45BA-A023-D2E84B4A914D}" destId="{2FB58313-B3FA-43C7-9317-42DB43B47FF6}" srcOrd="0" destOrd="0" parTransId="{01EE0926-3B8F-457B-96F8-3830E0F2DE1B}" sibTransId="{58C252E3-CCA4-4AA5-8799-95D30D2C3439}"/>
    <dgm:cxn modelId="{360ECCB3-67BE-4CC5-AE20-EC540712EAA4}" srcId="{7987514D-715F-4BDA-9F9F-5D9DD8851678}" destId="{EFA86A6D-B8C1-45BA-A023-D2E84B4A914D}" srcOrd="1" destOrd="0" parTransId="{BF1E471B-5C42-42A2-9625-E90173641438}" sibTransId="{36653AC2-846C-4453-8F8D-5F2A91EFE3CD}"/>
    <dgm:cxn modelId="{84E88FB7-9F9E-4FF5-AB4A-33E035A54BFC}" type="presOf" srcId="{EFA86A6D-B8C1-45BA-A023-D2E84B4A914D}" destId="{A34432A6-BE83-437C-A48B-65ECCDE0094B}" srcOrd="0" destOrd="0" presId="urn:microsoft.com/office/officeart/2005/8/layout/vList6"/>
    <dgm:cxn modelId="{1F2BE4DA-2C7A-418C-994E-8E6B9B47DA86}" type="presOf" srcId="{7E3142C8-94AB-41E1-BE24-B59A860BE375}" destId="{B9F0A5D0-D0A9-4944-BBED-B36C8FA8C183}" srcOrd="0" destOrd="1" presId="urn:microsoft.com/office/officeart/2005/8/layout/vList6"/>
    <dgm:cxn modelId="{E040B1F7-0A15-4C57-BDDF-7D07E140366D}" type="presOf" srcId="{967BD3F6-7B49-40CA-A34A-60F7D16B3BE7}" destId="{6A450D46-39E2-4934-8995-05D662A5007C}" srcOrd="0" destOrd="0" presId="urn:microsoft.com/office/officeart/2005/8/layout/vList6"/>
    <dgm:cxn modelId="{020B7392-094D-4E68-B2F0-5EBDAC49C444}" type="presParOf" srcId="{B562C5C4-B69F-4568-8340-95766C5E2074}" destId="{84210159-6590-4CDA-A99B-56B870DDC8DD}" srcOrd="0" destOrd="0" presId="urn:microsoft.com/office/officeart/2005/8/layout/vList6"/>
    <dgm:cxn modelId="{8FB4B07A-E25D-4A58-83C7-00FDB35F2DD3}" type="presParOf" srcId="{84210159-6590-4CDA-A99B-56B870DDC8DD}" destId="{776B3C06-1880-4B30-A5A2-E3C758147FC3}" srcOrd="0" destOrd="0" presId="urn:microsoft.com/office/officeart/2005/8/layout/vList6"/>
    <dgm:cxn modelId="{D4FDAE0C-854D-460B-A0F4-B81009604F2E}" type="presParOf" srcId="{84210159-6590-4CDA-A99B-56B870DDC8DD}" destId="{7F08CF0F-AFA1-46AF-B3AA-1A8C932276AA}" srcOrd="1" destOrd="0" presId="urn:microsoft.com/office/officeart/2005/8/layout/vList6"/>
    <dgm:cxn modelId="{536FB95C-34D2-4FBD-9681-760D52A1AEA0}" type="presParOf" srcId="{B562C5C4-B69F-4568-8340-95766C5E2074}" destId="{7305D5CF-A292-4B3F-A72E-7B4E20203A5F}" srcOrd="1" destOrd="0" presId="urn:microsoft.com/office/officeart/2005/8/layout/vList6"/>
    <dgm:cxn modelId="{4443E059-4DC6-491F-90ED-FE125DE5E5E3}" type="presParOf" srcId="{B562C5C4-B69F-4568-8340-95766C5E2074}" destId="{E893238F-63B6-4891-A91B-8C56796783B9}" srcOrd="2" destOrd="0" presId="urn:microsoft.com/office/officeart/2005/8/layout/vList6"/>
    <dgm:cxn modelId="{A2A8E91A-ECE3-40FA-9712-189214AA4CA0}" type="presParOf" srcId="{E893238F-63B6-4891-A91B-8C56796783B9}" destId="{A34432A6-BE83-437C-A48B-65ECCDE0094B}" srcOrd="0" destOrd="0" presId="urn:microsoft.com/office/officeart/2005/8/layout/vList6"/>
    <dgm:cxn modelId="{B1B583C3-624A-4E82-B1DC-1034E58487A6}" type="presParOf" srcId="{E893238F-63B6-4891-A91B-8C56796783B9}" destId="{233BFEE7-15F7-428B-A0A0-60C744A0FF1A}" srcOrd="1" destOrd="0" presId="urn:microsoft.com/office/officeart/2005/8/layout/vList6"/>
    <dgm:cxn modelId="{84589F6D-5E25-46F7-BFB2-E45E926B0C39}" type="presParOf" srcId="{B562C5C4-B69F-4568-8340-95766C5E2074}" destId="{83590034-FD20-4552-907F-11DE49A48A63}" srcOrd="3" destOrd="0" presId="urn:microsoft.com/office/officeart/2005/8/layout/vList6"/>
    <dgm:cxn modelId="{AB6BEFDF-EC56-4309-AF7D-2D3935EA5AEC}" type="presParOf" srcId="{B562C5C4-B69F-4568-8340-95766C5E2074}" destId="{51D04BB2-76DC-4C03-BB78-76E75704E2D2}" srcOrd="4" destOrd="0" presId="urn:microsoft.com/office/officeart/2005/8/layout/vList6"/>
    <dgm:cxn modelId="{565C1373-FE0F-42D2-A3FC-62BDC59D605A}" type="presParOf" srcId="{51D04BB2-76DC-4C03-BB78-76E75704E2D2}" destId="{1BB8E80C-C80C-4D06-AE8D-951D41255404}" srcOrd="0" destOrd="0" presId="urn:microsoft.com/office/officeart/2005/8/layout/vList6"/>
    <dgm:cxn modelId="{9CBAE0B4-842F-47BC-92DE-ADFC9E1C0340}" type="presParOf" srcId="{51D04BB2-76DC-4C03-BB78-76E75704E2D2}" destId="{B9F0A5D0-D0A9-4944-BBED-B36C8FA8C183}" srcOrd="1" destOrd="0" presId="urn:microsoft.com/office/officeart/2005/8/layout/vList6"/>
    <dgm:cxn modelId="{76AFD011-2CE3-4E3E-BDD6-5616A48AA502}" type="presParOf" srcId="{B562C5C4-B69F-4568-8340-95766C5E2074}" destId="{F92D9CB2-2A99-4922-985D-1673AFAC94D7}" srcOrd="5" destOrd="0" presId="urn:microsoft.com/office/officeart/2005/8/layout/vList6"/>
    <dgm:cxn modelId="{8D50C173-AEC4-4834-B3E7-A1DC3FDC9757}" type="presParOf" srcId="{B562C5C4-B69F-4568-8340-95766C5E2074}" destId="{D1CA9B2F-5DE1-49FB-AEE6-A7FA235E00FA}" srcOrd="6" destOrd="0" presId="urn:microsoft.com/office/officeart/2005/8/layout/vList6"/>
    <dgm:cxn modelId="{0C966D40-0F23-4168-86BC-88FBE2088E59}" type="presParOf" srcId="{D1CA9B2F-5DE1-49FB-AEE6-A7FA235E00FA}" destId="{6A450D46-39E2-4934-8995-05D662A5007C}" srcOrd="0" destOrd="0" presId="urn:microsoft.com/office/officeart/2005/8/layout/vList6"/>
    <dgm:cxn modelId="{7DFF9118-1B76-44AC-8148-7C350879F6FD}" type="presParOf" srcId="{D1CA9B2F-5DE1-49FB-AEE6-A7FA235E00FA}" destId="{4AB2DDD2-49DF-4124-B84F-7B54C54D355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57E77-EF8A-4751-B32D-F55FFE89F19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30D7A67-0B25-4799-951F-76BF6B59B4F3}">
      <dgm:prSet phldrT="[Text]"/>
      <dgm:spPr/>
      <dgm:t>
        <a:bodyPr/>
        <a:lstStyle/>
        <a:p>
          <a:r>
            <a:rPr lang="pt-BR" b="1" dirty="0">
              <a:latin typeface="+mj-lt"/>
            </a:rPr>
            <a:t>Diferença MS</a:t>
          </a:r>
          <a:endParaRPr lang="en-US" dirty="0"/>
        </a:p>
      </dgm:t>
    </dgm:pt>
    <dgm:pt modelId="{2B9D6AEC-FBCB-4967-B54F-5A515CBF2C41}" type="parTrans" cxnId="{A339F325-1244-41F6-807D-7736DC00AD61}">
      <dgm:prSet/>
      <dgm:spPr/>
      <dgm:t>
        <a:bodyPr/>
        <a:lstStyle/>
        <a:p>
          <a:endParaRPr lang="en-US"/>
        </a:p>
      </dgm:t>
    </dgm:pt>
    <dgm:pt modelId="{BA0DAF46-5739-4505-9B5A-846171DF553C}" type="sibTrans" cxnId="{A339F325-1244-41F6-807D-7736DC00AD61}">
      <dgm:prSet/>
      <dgm:spPr/>
      <dgm:t>
        <a:bodyPr/>
        <a:lstStyle/>
        <a:p>
          <a:endParaRPr lang="en-US"/>
        </a:p>
      </dgm:t>
    </dgm:pt>
    <dgm:pt modelId="{59E402AD-F1F4-47AF-9EB1-F8C19DE6668A}">
      <dgm:prSet phldrT="[Text]"/>
      <dgm:spPr/>
      <dgm:t>
        <a:bodyPr/>
        <a:lstStyle/>
        <a:p>
          <a:r>
            <a:rPr lang="pt-BR" dirty="0">
              <a:latin typeface="+mj-lt"/>
            </a:rPr>
            <a:t>Condição posterior – </a:t>
          </a:r>
          <a:r>
            <a:rPr lang="pt-BR" dirty="0" err="1">
              <a:latin typeface="+mj-lt"/>
            </a:rPr>
            <a:t>arts</a:t>
          </a:r>
          <a:r>
            <a:rPr lang="pt-BR" dirty="0">
              <a:latin typeface="+mj-lt"/>
            </a:rPr>
            <a:t>. 116 e 117 do CTN</a:t>
          </a:r>
          <a:endParaRPr lang="en-US" dirty="0"/>
        </a:p>
      </dgm:t>
    </dgm:pt>
    <dgm:pt modelId="{20BC1D21-AC4E-4B06-9656-641BDAB06DC3}" type="parTrans" cxnId="{4C6734F8-1377-41BF-B3DD-BE1FA59A2B28}">
      <dgm:prSet/>
      <dgm:spPr/>
      <dgm:t>
        <a:bodyPr/>
        <a:lstStyle/>
        <a:p>
          <a:endParaRPr lang="en-US"/>
        </a:p>
      </dgm:t>
    </dgm:pt>
    <dgm:pt modelId="{FC2DA60A-D441-45AC-99FA-B3D9342B47D0}" type="sibTrans" cxnId="{4C6734F8-1377-41BF-B3DD-BE1FA59A2B28}">
      <dgm:prSet/>
      <dgm:spPr/>
      <dgm:t>
        <a:bodyPr/>
        <a:lstStyle/>
        <a:p>
          <a:endParaRPr lang="en-US"/>
        </a:p>
      </dgm:t>
    </dgm:pt>
    <dgm:pt modelId="{4DC7055D-ABBF-47F1-871D-F1E6AABC6B0F}">
      <dgm:prSet/>
      <dgm:spPr/>
      <dgm:t>
        <a:bodyPr/>
        <a:lstStyle/>
        <a:p>
          <a:r>
            <a:rPr lang="pt-BR">
              <a:latin typeface="+mj-lt"/>
            </a:rPr>
            <a:t>Súmula n. 269 e 271 do STF</a:t>
          </a:r>
          <a:endParaRPr lang="pt-BR" dirty="0">
            <a:latin typeface="+mj-lt"/>
          </a:endParaRPr>
        </a:p>
      </dgm:t>
    </dgm:pt>
    <dgm:pt modelId="{8D95EB41-21E2-44CA-87C7-D87FB4E184F9}" type="parTrans" cxnId="{D8D87377-8150-418D-80E6-46CBC745B5F5}">
      <dgm:prSet/>
      <dgm:spPr/>
      <dgm:t>
        <a:bodyPr/>
        <a:lstStyle/>
        <a:p>
          <a:endParaRPr lang="en-US"/>
        </a:p>
      </dgm:t>
    </dgm:pt>
    <dgm:pt modelId="{80845C12-1BA7-45AC-99CD-ACA11185F5D1}" type="sibTrans" cxnId="{D8D87377-8150-418D-80E6-46CBC745B5F5}">
      <dgm:prSet/>
      <dgm:spPr/>
      <dgm:t>
        <a:bodyPr/>
        <a:lstStyle/>
        <a:p>
          <a:endParaRPr lang="en-US"/>
        </a:p>
      </dgm:t>
    </dgm:pt>
    <dgm:pt modelId="{77D00395-D29D-42FE-A097-0D41A4F4734C}">
      <dgm:prSet/>
      <dgm:spPr/>
      <dgm:t>
        <a:bodyPr/>
        <a:lstStyle/>
        <a:p>
          <a:r>
            <a:rPr lang="pt-BR">
              <a:latin typeface="+mj-lt"/>
            </a:rPr>
            <a:t>Tema 118 do STJ</a:t>
          </a:r>
          <a:endParaRPr lang="pt-BR" dirty="0">
            <a:latin typeface="+mj-lt"/>
          </a:endParaRPr>
        </a:p>
      </dgm:t>
    </dgm:pt>
    <dgm:pt modelId="{E78EC79E-1A8E-4D8E-A760-BD828128A2B6}" type="parTrans" cxnId="{0FA11E82-3447-4F73-8455-17AEE0CE8936}">
      <dgm:prSet/>
      <dgm:spPr/>
      <dgm:t>
        <a:bodyPr/>
        <a:lstStyle/>
        <a:p>
          <a:endParaRPr lang="en-US"/>
        </a:p>
      </dgm:t>
    </dgm:pt>
    <dgm:pt modelId="{E89A6F18-7431-46C6-AF80-EE11C9EF11C0}" type="sibTrans" cxnId="{0FA11E82-3447-4F73-8455-17AEE0CE8936}">
      <dgm:prSet/>
      <dgm:spPr/>
      <dgm:t>
        <a:bodyPr/>
        <a:lstStyle/>
        <a:p>
          <a:endParaRPr lang="en-US"/>
        </a:p>
      </dgm:t>
    </dgm:pt>
    <dgm:pt modelId="{AC5A47CB-232B-4BF1-ADFD-FDA6257EECB9}">
      <dgm:prSet/>
      <dgm:spPr/>
      <dgm:t>
        <a:bodyPr/>
        <a:lstStyle/>
        <a:p>
          <a:r>
            <a:rPr lang="pt-BR" b="0" i="0">
              <a:effectLst/>
              <a:latin typeface="+mj-lt"/>
            </a:rPr>
            <a:t>Lei n. 9430/96, Art. 12. Deverá ser computado na determinação do lucro real o montante dos créditos deduzidos QUE TENHAM SIDO RECUPERADOS, em qualquer época ou a qualquer título, inclusive nos casos de novação da dívida ou do arresto dos bens recebidos em garantia real.</a:t>
          </a:r>
          <a:endParaRPr lang="pt-BR" b="0" i="0" dirty="0">
            <a:effectLst/>
            <a:latin typeface="+mj-lt"/>
          </a:endParaRPr>
        </a:p>
      </dgm:t>
    </dgm:pt>
    <dgm:pt modelId="{1B2467FB-F079-4AA4-A30A-883EACE5746C}" type="parTrans" cxnId="{26290A10-8A05-4F10-A71B-37AABA9F9A28}">
      <dgm:prSet/>
      <dgm:spPr/>
      <dgm:t>
        <a:bodyPr/>
        <a:lstStyle/>
        <a:p>
          <a:endParaRPr lang="en-US"/>
        </a:p>
      </dgm:t>
    </dgm:pt>
    <dgm:pt modelId="{8A31C239-C699-4FE3-B4CC-675AA12030A7}" type="sibTrans" cxnId="{26290A10-8A05-4F10-A71B-37AABA9F9A28}">
      <dgm:prSet/>
      <dgm:spPr/>
      <dgm:t>
        <a:bodyPr/>
        <a:lstStyle/>
        <a:p>
          <a:endParaRPr lang="en-US"/>
        </a:p>
      </dgm:t>
    </dgm:pt>
    <dgm:pt modelId="{D372C734-C39B-4330-81DF-6420E521B690}">
      <dgm:prSet/>
      <dgm:spPr/>
      <dgm:t>
        <a:bodyPr/>
        <a:lstStyle/>
        <a:p>
          <a:r>
            <a:rPr lang="pt-BR">
              <a:latin typeface="+mj-lt"/>
            </a:rPr>
            <a:t>Conceito de renda e legalidade</a:t>
          </a:r>
          <a:endParaRPr lang="pt-BR" dirty="0">
            <a:latin typeface="+mj-lt"/>
          </a:endParaRPr>
        </a:p>
      </dgm:t>
    </dgm:pt>
    <dgm:pt modelId="{8DB84B40-1000-4C1F-8947-B8405D027A0D}" type="parTrans" cxnId="{DF3ED658-DA0A-446F-9E94-F5F611AD6A73}">
      <dgm:prSet/>
      <dgm:spPr/>
      <dgm:t>
        <a:bodyPr/>
        <a:lstStyle/>
        <a:p>
          <a:endParaRPr lang="en-US"/>
        </a:p>
      </dgm:t>
    </dgm:pt>
    <dgm:pt modelId="{B0012CDB-0ABB-4665-993C-AC55A84ACC6F}" type="sibTrans" cxnId="{DF3ED658-DA0A-446F-9E94-F5F611AD6A73}">
      <dgm:prSet/>
      <dgm:spPr/>
      <dgm:t>
        <a:bodyPr/>
        <a:lstStyle/>
        <a:p>
          <a:endParaRPr lang="en-US"/>
        </a:p>
      </dgm:t>
    </dgm:pt>
    <dgm:pt modelId="{BD41D265-5A5F-4C9F-9A61-51169BCF0FF7}">
      <dgm:prSet/>
      <dgm:spPr/>
      <dgm:t>
        <a:bodyPr/>
        <a:lstStyle/>
        <a:p>
          <a:r>
            <a:rPr lang="pt-BR">
              <a:latin typeface="+mj-lt"/>
            </a:rPr>
            <a:t>Capacidade contributiva, art. 153, III e 195, I, “c” da CF</a:t>
          </a:r>
          <a:endParaRPr lang="pt-BR" dirty="0">
            <a:latin typeface="+mj-lt"/>
          </a:endParaRPr>
        </a:p>
      </dgm:t>
    </dgm:pt>
    <dgm:pt modelId="{92F60F60-C81F-48CD-90F7-CAFA09A71A19}" type="parTrans" cxnId="{C57A69D4-3A14-4CE5-B5D6-2B8CE13FD503}">
      <dgm:prSet/>
      <dgm:spPr/>
      <dgm:t>
        <a:bodyPr/>
        <a:lstStyle/>
        <a:p>
          <a:endParaRPr lang="en-US"/>
        </a:p>
      </dgm:t>
    </dgm:pt>
    <dgm:pt modelId="{66C7B5E2-99BE-4D08-B1FE-9DC44F4EC19A}" type="sibTrans" cxnId="{C57A69D4-3A14-4CE5-B5D6-2B8CE13FD503}">
      <dgm:prSet/>
      <dgm:spPr/>
      <dgm:t>
        <a:bodyPr/>
        <a:lstStyle/>
        <a:p>
          <a:endParaRPr lang="en-US"/>
        </a:p>
      </dgm:t>
    </dgm:pt>
    <dgm:pt modelId="{3430CF3E-1D76-4E5D-84FA-7210C13F5837}">
      <dgm:prSet/>
      <dgm:spPr/>
      <dgm:t>
        <a:bodyPr/>
        <a:lstStyle/>
        <a:p>
          <a:r>
            <a:rPr lang="pt-BR">
              <a:latin typeface="+mj-lt"/>
            </a:rPr>
            <a:t>Art. 177 da Lei das S.A e Cosit 19/2003</a:t>
          </a:r>
          <a:endParaRPr lang="en-US" dirty="0">
            <a:latin typeface="+mj-lt"/>
          </a:endParaRPr>
        </a:p>
      </dgm:t>
    </dgm:pt>
    <dgm:pt modelId="{A5DFD198-D3A5-40E5-B78F-35674BFB70CB}" type="parTrans" cxnId="{A43D9CDF-92A3-4F7F-ADF6-055787296CE0}">
      <dgm:prSet/>
      <dgm:spPr/>
      <dgm:t>
        <a:bodyPr/>
        <a:lstStyle/>
        <a:p>
          <a:endParaRPr lang="en-US"/>
        </a:p>
      </dgm:t>
    </dgm:pt>
    <dgm:pt modelId="{2DFF2578-1B8B-4D2B-ABD1-D6A29695034B}" type="sibTrans" cxnId="{A43D9CDF-92A3-4F7F-ADF6-055787296CE0}">
      <dgm:prSet/>
      <dgm:spPr/>
      <dgm:t>
        <a:bodyPr/>
        <a:lstStyle/>
        <a:p>
          <a:endParaRPr lang="en-US"/>
        </a:p>
      </dgm:t>
    </dgm:pt>
    <dgm:pt modelId="{BE6BAC15-E539-4B5F-8360-D39B688383A1}" type="pres">
      <dgm:prSet presAssocID="{B1E57E77-EF8A-4751-B32D-F55FFE89F197}" presName="Name0" presStyleCnt="0">
        <dgm:presLayoutVars>
          <dgm:dir/>
          <dgm:animLvl val="lvl"/>
          <dgm:resizeHandles val="exact"/>
        </dgm:presLayoutVars>
      </dgm:prSet>
      <dgm:spPr/>
    </dgm:pt>
    <dgm:pt modelId="{E0DDB389-951F-49C4-9F6E-638FFCFB5CE4}" type="pres">
      <dgm:prSet presAssocID="{130D7A67-0B25-4799-951F-76BF6B59B4F3}" presName="linNode" presStyleCnt="0"/>
      <dgm:spPr/>
    </dgm:pt>
    <dgm:pt modelId="{451637A3-6342-4222-B8C1-43DF662CF401}" type="pres">
      <dgm:prSet presAssocID="{130D7A67-0B25-4799-951F-76BF6B59B4F3}" presName="parentText" presStyleLbl="node1" presStyleIdx="0" presStyleCnt="1" custScaleX="52910" custLinFactNeighborX="-134">
        <dgm:presLayoutVars>
          <dgm:chMax val="1"/>
          <dgm:bulletEnabled val="1"/>
        </dgm:presLayoutVars>
      </dgm:prSet>
      <dgm:spPr/>
    </dgm:pt>
    <dgm:pt modelId="{AA44DF51-BB49-44C2-B617-B08CBC58CF54}" type="pres">
      <dgm:prSet presAssocID="{130D7A67-0B25-4799-951F-76BF6B59B4F3}" presName="descendantText" presStyleLbl="alignAccFollowNode1" presStyleIdx="0" presStyleCnt="1">
        <dgm:presLayoutVars>
          <dgm:bulletEnabled val="1"/>
        </dgm:presLayoutVars>
      </dgm:prSet>
      <dgm:spPr/>
    </dgm:pt>
  </dgm:ptLst>
  <dgm:cxnLst>
    <dgm:cxn modelId="{26290A10-8A05-4F10-A71B-37AABA9F9A28}" srcId="{130D7A67-0B25-4799-951F-76BF6B59B4F3}" destId="{AC5A47CB-232B-4BF1-ADFD-FDA6257EECB9}" srcOrd="3" destOrd="0" parTransId="{1B2467FB-F079-4AA4-A30A-883EACE5746C}" sibTransId="{8A31C239-C699-4FE3-B4CC-675AA12030A7}"/>
    <dgm:cxn modelId="{0962B416-2F70-471D-A809-142192B5E383}" type="presOf" srcId="{59E402AD-F1F4-47AF-9EB1-F8C19DE6668A}" destId="{AA44DF51-BB49-44C2-B617-B08CBC58CF54}" srcOrd="0" destOrd="0" presId="urn:microsoft.com/office/officeart/2005/8/layout/vList5"/>
    <dgm:cxn modelId="{825B231B-EE58-45EF-960A-BE194B37513D}" type="presOf" srcId="{BD41D265-5A5F-4C9F-9A61-51169BCF0FF7}" destId="{AA44DF51-BB49-44C2-B617-B08CBC58CF54}" srcOrd="0" destOrd="5" presId="urn:microsoft.com/office/officeart/2005/8/layout/vList5"/>
    <dgm:cxn modelId="{A339F325-1244-41F6-807D-7736DC00AD61}" srcId="{B1E57E77-EF8A-4751-B32D-F55FFE89F197}" destId="{130D7A67-0B25-4799-951F-76BF6B59B4F3}" srcOrd="0" destOrd="0" parTransId="{2B9D6AEC-FBCB-4967-B54F-5A515CBF2C41}" sibTransId="{BA0DAF46-5739-4505-9B5A-846171DF553C}"/>
    <dgm:cxn modelId="{AB13AD40-9BA5-4A23-97CF-AA929C0BDDC5}" type="presOf" srcId="{B1E57E77-EF8A-4751-B32D-F55FFE89F197}" destId="{BE6BAC15-E539-4B5F-8360-D39B688383A1}" srcOrd="0" destOrd="0" presId="urn:microsoft.com/office/officeart/2005/8/layout/vList5"/>
    <dgm:cxn modelId="{D601894B-0984-43CE-806F-554ABAA272E2}" type="presOf" srcId="{D372C734-C39B-4330-81DF-6420E521B690}" destId="{AA44DF51-BB49-44C2-B617-B08CBC58CF54}" srcOrd="0" destOrd="4" presId="urn:microsoft.com/office/officeart/2005/8/layout/vList5"/>
    <dgm:cxn modelId="{52ABC772-4CE8-442A-AF45-90BBA09D52F7}" type="presOf" srcId="{130D7A67-0B25-4799-951F-76BF6B59B4F3}" destId="{451637A3-6342-4222-B8C1-43DF662CF401}" srcOrd="0" destOrd="0" presId="urn:microsoft.com/office/officeart/2005/8/layout/vList5"/>
    <dgm:cxn modelId="{D8D87377-8150-418D-80E6-46CBC745B5F5}" srcId="{130D7A67-0B25-4799-951F-76BF6B59B4F3}" destId="{4DC7055D-ABBF-47F1-871D-F1E6AABC6B0F}" srcOrd="1" destOrd="0" parTransId="{8D95EB41-21E2-44CA-87C7-D87FB4E184F9}" sibTransId="{80845C12-1BA7-45AC-99CD-ACA11185F5D1}"/>
    <dgm:cxn modelId="{DF3ED658-DA0A-446F-9E94-F5F611AD6A73}" srcId="{130D7A67-0B25-4799-951F-76BF6B59B4F3}" destId="{D372C734-C39B-4330-81DF-6420E521B690}" srcOrd="4" destOrd="0" parTransId="{8DB84B40-1000-4C1F-8947-B8405D027A0D}" sibTransId="{B0012CDB-0ABB-4665-993C-AC55A84ACC6F}"/>
    <dgm:cxn modelId="{4412787C-BC90-4D3A-BB58-0EBB25771879}" type="presOf" srcId="{3430CF3E-1D76-4E5D-84FA-7210C13F5837}" destId="{AA44DF51-BB49-44C2-B617-B08CBC58CF54}" srcOrd="0" destOrd="6" presId="urn:microsoft.com/office/officeart/2005/8/layout/vList5"/>
    <dgm:cxn modelId="{0FA11E82-3447-4F73-8455-17AEE0CE8936}" srcId="{130D7A67-0B25-4799-951F-76BF6B59B4F3}" destId="{77D00395-D29D-42FE-A097-0D41A4F4734C}" srcOrd="2" destOrd="0" parTransId="{E78EC79E-1A8E-4D8E-A760-BD828128A2B6}" sibTransId="{E89A6F18-7431-46C6-AF80-EE11C9EF11C0}"/>
    <dgm:cxn modelId="{72E45487-E12B-4E5E-ADF2-FB7DBA6E1A12}" type="presOf" srcId="{77D00395-D29D-42FE-A097-0D41A4F4734C}" destId="{AA44DF51-BB49-44C2-B617-B08CBC58CF54}" srcOrd="0" destOrd="2" presId="urn:microsoft.com/office/officeart/2005/8/layout/vList5"/>
    <dgm:cxn modelId="{19486AA4-1110-4459-B73C-B87FF1332711}" type="presOf" srcId="{AC5A47CB-232B-4BF1-ADFD-FDA6257EECB9}" destId="{AA44DF51-BB49-44C2-B617-B08CBC58CF54}" srcOrd="0" destOrd="3" presId="urn:microsoft.com/office/officeart/2005/8/layout/vList5"/>
    <dgm:cxn modelId="{C57A69D4-3A14-4CE5-B5D6-2B8CE13FD503}" srcId="{130D7A67-0B25-4799-951F-76BF6B59B4F3}" destId="{BD41D265-5A5F-4C9F-9A61-51169BCF0FF7}" srcOrd="5" destOrd="0" parTransId="{92F60F60-C81F-48CD-90F7-CAFA09A71A19}" sibTransId="{66C7B5E2-99BE-4D08-B1FE-9DC44F4EC19A}"/>
    <dgm:cxn modelId="{231F38D8-964B-4EE8-A059-F502F3C0C8C8}" type="presOf" srcId="{4DC7055D-ABBF-47F1-871D-F1E6AABC6B0F}" destId="{AA44DF51-BB49-44C2-B617-B08CBC58CF54}" srcOrd="0" destOrd="1" presId="urn:microsoft.com/office/officeart/2005/8/layout/vList5"/>
    <dgm:cxn modelId="{A43D9CDF-92A3-4F7F-ADF6-055787296CE0}" srcId="{130D7A67-0B25-4799-951F-76BF6B59B4F3}" destId="{3430CF3E-1D76-4E5D-84FA-7210C13F5837}" srcOrd="6" destOrd="0" parTransId="{A5DFD198-D3A5-40E5-B78F-35674BFB70CB}" sibTransId="{2DFF2578-1B8B-4D2B-ABD1-D6A29695034B}"/>
    <dgm:cxn modelId="{4C6734F8-1377-41BF-B3DD-BE1FA59A2B28}" srcId="{130D7A67-0B25-4799-951F-76BF6B59B4F3}" destId="{59E402AD-F1F4-47AF-9EB1-F8C19DE6668A}" srcOrd="0" destOrd="0" parTransId="{20BC1D21-AC4E-4B06-9656-641BDAB06DC3}" sibTransId="{FC2DA60A-D441-45AC-99FA-B3D9342B47D0}"/>
    <dgm:cxn modelId="{374CB4CB-DA84-4676-9466-48A4585336FD}" type="presParOf" srcId="{BE6BAC15-E539-4B5F-8360-D39B688383A1}" destId="{E0DDB389-951F-49C4-9F6E-638FFCFB5CE4}" srcOrd="0" destOrd="0" presId="urn:microsoft.com/office/officeart/2005/8/layout/vList5"/>
    <dgm:cxn modelId="{362FE67C-5E97-4AD6-92D0-12DB08E09D13}" type="presParOf" srcId="{E0DDB389-951F-49C4-9F6E-638FFCFB5CE4}" destId="{451637A3-6342-4222-B8C1-43DF662CF401}" srcOrd="0" destOrd="0" presId="urn:microsoft.com/office/officeart/2005/8/layout/vList5"/>
    <dgm:cxn modelId="{8DE61F8E-EC44-4C83-AB32-1FBD5D29B245}" type="presParOf" srcId="{E0DDB389-951F-49C4-9F6E-638FFCFB5CE4}" destId="{AA44DF51-BB49-44C2-B617-B08CBC58CF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97708-C2EA-45B7-BB59-33C70339A110}">
      <dsp:nvSpPr>
        <dsp:cNvPr id="0" name=""/>
        <dsp:cNvSpPr/>
      </dsp:nvSpPr>
      <dsp:spPr>
        <a:xfrm>
          <a:off x="2400571" y="586"/>
          <a:ext cx="3600856" cy="228743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pt-BR" sz="1900" kern="1200" dirty="0"/>
            <a:t>Reconhecimento</a:t>
          </a:r>
          <a:endParaRPr lang="en-US" sz="1900" kern="1200" dirty="0"/>
        </a:p>
        <a:p>
          <a:pPr marL="171450" lvl="1" indent="-171450" algn="l" defTabSz="844550">
            <a:lnSpc>
              <a:spcPct val="90000"/>
            </a:lnSpc>
            <a:spcBef>
              <a:spcPct val="0"/>
            </a:spcBef>
            <a:spcAft>
              <a:spcPct val="15000"/>
            </a:spcAft>
            <a:buChar char="•"/>
          </a:pPr>
          <a:r>
            <a:rPr lang="pt-BR" sz="1900" kern="1200"/>
            <a:t>Exclusão do Lalur</a:t>
          </a:r>
          <a:endParaRPr lang="pt-BR" sz="1900" kern="1200" dirty="0"/>
        </a:p>
        <a:p>
          <a:pPr marL="171450" lvl="1" indent="-171450" algn="l" defTabSz="844550">
            <a:lnSpc>
              <a:spcPct val="90000"/>
            </a:lnSpc>
            <a:spcBef>
              <a:spcPct val="0"/>
            </a:spcBef>
            <a:spcAft>
              <a:spcPct val="15000"/>
            </a:spcAft>
            <a:buChar char="•"/>
          </a:pPr>
          <a:r>
            <a:rPr lang="pt-BR" sz="1900" kern="1200" dirty="0"/>
            <a:t>Manter em reservas de lucros ou reconstituição quando prejuízo </a:t>
          </a:r>
          <a:endParaRPr lang="en-US" sz="1900" kern="1200" dirty="0"/>
        </a:p>
      </dsp:txBody>
      <dsp:txXfrm>
        <a:off x="2400571" y="286516"/>
        <a:ext cx="2743067" cy="1715578"/>
      </dsp:txXfrm>
    </dsp:sp>
    <dsp:sp modelId="{8E8BADEB-D780-4129-AF0B-B4D9C24BDC40}">
      <dsp:nvSpPr>
        <dsp:cNvPr id="0" name=""/>
        <dsp:cNvSpPr/>
      </dsp:nvSpPr>
      <dsp:spPr>
        <a:xfrm>
          <a:off x="0" y="586"/>
          <a:ext cx="2400571" cy="22874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BR" sz="2800" kern="1200" dirty="0"/>
            <a:t>Neutralidade</a:t>
          </a:r>
          <a:endParaRPr lang="en-US" sz="2800" kern="1200" dirty="0"/>
        </a:p>
      </dsp:txBody>
      <dsp:txXfrm>
        <a:off x="111664" y="112250"/>
        <a:ext cx="2177243" cy="2064110"/>
      </dsp:txXfrm>
    </dsp:sp>
    <dsp:sp modelId="{0B7F62C5-B391-44AA-A52F-94583CBE7156}">
      <dsp:nvSpPr>
        <dsp:cNvPr id="0" name=""/>
        <dsp:cNvSpPr/>
      </dsp:nvSpPr>
      <dsp:spPr>
        <a:xfrm>
          <a:off x="2400571" y="2516768"/>
          <a:ext cx="3600856" cy="2287438"/>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pt-BR" sz="1900" kern="1200" dirty="0"/>
            <a:t>Capitalização e restituição</a:t>
          </a:r>
          <a:endParaRPr lang="en-US" sz="1900" kern="1200" dirty="0"/>
        </a:p>
        <a:p>
          <a:pPr marL="171450" lvl="1" indent="-171450" algn="l" defTabSz="844550">
            <a:lnSpc>
              <a:spcPct val="90000"/>
            </a:lnSpc>
            <a:spcBef>
              <a:spcPct val="0"/>
            </a:spcBef>
            <a:spcAft>
              <a:spcPct val="15000"/>
            </a:spcAft>
            <a:buChar char="•"/>
          </a:pPr>
          <a:r>
            <a:rPr lang="pt-BR" sz="1900" kern="1200"/>
            <a:t>Restituição nos 5 anos anteriores à capitalização</a:t>
          </a:r>
          <a:endParaRPr lang="pt-BR" sz="1900" kern="1200" dirty="0"/>
        </a:p>
        <a:p>
          <a:pPr marL="171450" lvl="1" indent="-171450" algn="l" defTabSz="844550">
            <a:lnSpc>
              <a:spcPct val="90000"/>
            </a:lnSpc>
            <a:spcBef>
              <a:spcPct val="0"/>
            </a:spcBef>
            <a:spcAft>
              <a:spcPct val="15000"/>
            </a:spcAft>
            <a:buChar char="•"/>
          </a:pPr>
          <a:r>
            <a:rPr lang="pt-BR" sz="1900" kern="1200"/>
            <a:t>Integralização à BC nos dividendos obrigatórios </a:t>
          </a:r>
          <a:endParaRPr lang="en-US" sz="1900" kern="1200" dirty="0"/>
        </a:p>
      </dsp:txBody>
      <dsp:txXfrm>
        <a:off x="2400571" y="2802698"/>
        <a:ext cx="2743067" cy="1715578"/>
      </dsp:txXfrm>
    </dsp:sp>
    <dsp:sp modelId="{3AEF58CC-041C-4022-A52B-4D5874D390AA}">
      <dsp:nvSpPr>
        <dsp:cNvPr id="0" name=""/>
        <dsp:cNvSpPr/>
      </dsp:nvSpPr>
      <dsp:spPr>
        <a:xfrm>
          <a:off x="0" y="2516768"/>
          <a:ext cx="2400571" cy="228743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BR" sz="2800" kern="1200" dirty="0"/>
            <a:t>Perda de Neutralidade</a:t>
          </a:r>
          <a:endParaRPr lang="en-US" sz="2800" kern="1200" dirty="0"/>
        </a:p>
      </dsp:txBody>
      <dsp:txXfrm>
        <a:off x="111664" y="2628432"/>
        <a:ext cx="2177243" cy="2064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8CF0F-AFA1-46AF-B3AA-1A8C932276AA}">
      <dsp:nvSpPr>
        <dsp:cNvPr id="0" name=""/>
        <dsp:cNvSpPr/>
      </dsp:nvSpPr>
      <dsp:spPr>
        <a:xfrm>
          <a:off x="3587147" y="1294"/>
          <a:ext cx="6566139" cy="102666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Lei 9.718/98 – Não é receita bruta </a:t>
          </a:r>
          <a:endParaRPr lang="en-US" sz="1600" kern="1200" dirty="0"/>
        </a:p>
      </dsp:txBody>
      <dsp:txXfrm>
        <a:off x="3587147" y="129627"/>
        <a:ext cx="6181141" cy="769995"/>
      </dsp:txXfrm>
    </dsp:sp>
    <dsp:sp modelId="{776B3C06-1880-4B30-A5A2-E3C758147FC3}">
      <dsp:nvSpPr>
        <dsp:cNvPr id="0" name=""/>
        <dsp:cNvSpPr/>
      </dsp:nvSpPr>
      <dsp:spPr>
        <a:xfrm>
          <a:off x="790278" y="1294"/>
          <a:ext cx="2796869" cy="1026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FF0000"/>
              </a:solidFill>
            </a:rPr>
            <a:t>PIS e COFINS cumulativo</a:t>
          </a:r>
          <a:endParaRPr lang="en-US" sz="2800" kern="1200" dirty="0"/>
        </a:p>
      </dsp:txBody>
      <dsp:txXfrm>
        <a:off x="840395" y="51411"/>
        <a:ext cx="2696635" cy="926427"/>
      </dsp:txXfrm>
    </dsp:sp>
    <dsp:sp modelId="{233BFEE7-15F7-428B-A0A0-60C744A0FF1A}">
      <dsp:nvSpPr>
        <dsp:cNvPr id="0" name=""/>
        <dsp:cNvSpPr/>
      </dsp:nvSpPr>
      <dsp:spPr>
        <a:xfrm>
          <a:off x="3587147" y="1130622"/>
          <a:ext cx="6566139" cy="1026661"/>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Art. 1, § 3º, inc. III das Lei 10.637/02 e 10.833/03 com alteração da Lei 12.973/14 + redução de custo RE 606.107</a:t>
          </a:r>
          <a:endParaRPr lang="en-US" sz="1600" kern="1200" dirty="0"/>
        </a:p>
        <a:p>
          <a:pPr marL="171450" lvl="1" indent="-171450" algn="l" defTabSz="711200">
            <a:lnSpc>
              <a:spcPct val="90000"/>
            </a:lnSpc>
            <a:spcBef>
              <a:spcPct val="0"/>
            </a:spcBef>
            <a:spcAft>
              <a:spcPct val="15000"/>
            </a:spcAft>
            <a:buChar char="•"/>
          </a:pPr>
          <a:r>
            <a:rPr lang="pt-BR" sz="1600" kern="1200" dirty="0"/>
            <a:t>Tema STF 843</a:t>
          </a:r>
          <a:r>
            <a:rPr lang="pt-BR" sz="1600" kern="1200" dirty="0">
              <a:solidFill>
                <a:srgbClr val="FF0000"/>
              </a:solidFill>
            </a:rPr>
            <a:t>????</a:t>
          </a:r>
          <a:r>
            <a:rPr lang="pt-BR" sz="1600" kern="1200" dirty="0"/>
            <a:t> </a:t>
          </a:r>
          <a:endParaRPr lang="en-US" sz="1600" kern="1200" dirty="0"/>
        </a:p>
      </dsp:txBody>
      <dsp:txXfrm>
        <a:off x="3587147" y="1258955"/>
        <a:ext cx="6181141" cy="769995"/>
      </dsp:txXfrm>
    </dsp:sp>
    <dsp:sp modelId="{A34432A6-BE83-437C-A48B-65ECCDE0094B}">
      <dsp:nvSpPr>
        <dsp:cNvPr id="0" name=""/>
        <dsp:cNvSpPr/>
      </dsp:nvSpPr>
      <dsp:spPr>
        <a:xfrm>
          <a:off x="790278" y="1130622"/>
          <a:ext cx="2796869" cy="102666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ClrTx/>
            <a:buSzTx/>
            <a:buFontTx/>
            <a:buNone/>
          </a:pPr>
          <a:r>
            <a:rPr lang="pt-BR" sz="2800" kern="1200" dirty="0">
              <a:solidFill>
                <a:srgbClr val="FF0000"/>
              </a:solidFill>
            </a:rPr>
            <a:t>PIS e COFINS não cumulativo</a:t>
          </a:r>
          <a:endParaRPr lang="en-US" sz="2800" kern="1200" dirty="0"/>
        </a:p>
      </dsp:txBody>
      <dsp:txXfrm>
        <a:off x="840395" y="1180739"/>
        <a:ext cx="2696635" cy="926427"/>
      </dsp:txXfrm>
    </dsp:sp>
    <dsp:sp modelId="{B9F0A5D0-D0A9-4944-BBED-B36C8FA8C183}">
      <dsp:nvSpPr>
        <dsp:cNvPr id="0" name=""/>
        <dsp:cNvSpPr/>
      </dsp:nvSpPr>
      <dsp:spPr>
        <a:xfrm>
          <a:off x="3581982" y="2259950"/>
          <a:ext cx="6566139" cy="1026661"/>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Art. 30 da Lei 12.973/14 alterada pela LC 160/2017 + Pacto Federativo</a:t>
          </a:r>
          <a:endParaRPr lang="en-US" sz="1600" kern="1200" dirty="0"/>
        </a:p>
        <a:p>
          <a:pPr marL="171450" lvl="1" indent="-171450" algn="l" defTabSz="711200">
            <a:lnSpc>
              <a:spcPct val="90000"/>
            </a:lnSpc>
            <a:spcBef>
              <a:spcPct val="0"/>
            </a:spcBef>
            <a:spcAft>
              <a:spcPct val="15000"/>
            </a:spcAft>
            <a:buChar char="•"/>
          </a:pPr>
          <a:r>
            <a:rPr lang="pt-BR" sz="1600" kern="1200" dirty="0"/>
            <a:t>Discussão montante na SC COSIT 12/2022</a:t>
          </a:r>
          <a:endParaRPr lang="en-US" sz="1600" kern="1200" dirty="0"/>
        </a:p>
      </dsp:txBody>
      <dsp:txXfrm>
        <a:off x="3581982" y="2388283"/>
        <a:ext cx="6181141" cy="769995"/>
      </dsp:txXfrm>
    </dsp:sp>
    <dsp:sp modelId="{1BB8E80C-C80C-4D06-AE8D-951D41255404}">
      <dsp:nvSpPr>
        <dsp:cNvPr id="0" name=""/>
        <dsp:cNvSpPr/>
      </dsp:nvSpPr>
      <dsp:spPr>
        <a:xfrm>
          <a:off x="790278" y="2259950"/>
          <a:ext cx="2796869" cy="10266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FF0000"/>
              </a:solidFill>
            </a:rPr>
            <a:t>IRPJ e CSLL – Lucro real</a:t>
          </a:r>
          <a:endParaRPr lang="en-US" sz="2800" kern="1200" dirty="0"/>
        </a:p>
      </dsp:txBody>
      <dsp:txXfrm>
        <a:off x="840395" y="2310067"/>
        <a:ext cx="2696635" cy="926427"/>
      </dsp:txXfrm>
    </dsp:sp>
    <dsp:sp modelId="{4AB2DDD2-49DF-4124-B84F-7B54C54D3553}">
      <dsp:nvSpPr>
        <dsp:cNvPr id="0" name=""/>
        <dsp:cNvSpPr/>
      </dsp:nvSpPr>
      <dsp:spPr>
        <a:xfrm>
          <a:off x="3587147" y="3389278"/>
          <a:ext cx="6566139" cy="1026661"/>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BR" sz="1400" kern="1200" dirty="0"/>
            <a:t>Solução de Consulta COSIT nº 438/2017, “os créditos presumidos de ICMS, na modalidade subvenção, são classificados como receitas diversas da receita bruta, devendo ser acrescidos em sua totalidade na apuração do lucro presumido” </a:t>
          </a:r>
          <a:endParaRPr lang="en-US" sz="1400" kern="1200" dirty="0"/>
        </a:p>
        <a:p>
          <a:pPr marL="114300" lvl="1" indent="-114300" algn="l" defTabSz="622300">
            <a:lnSpc>
              <a:spcPct val="90000"/>
            </a:lnSpc>
            <a:spcBef>
              <a:spcPct val="0"/>
            </a:spcBef>
            <a:spcAft>
              <a:spcPct val="15000"/>
            </a:spcAft>
            <a:buChar char="•"/>
          </a:pPr>
          <a:r>
            <a:rPr lang="pt-BR" sz="1400" kern="1200" dirty="0">
              <a:solidFill>
                <a:srgbClr val="FF0000"/>
              </a:solidFill>
            </a:rPr>
            <a:t>Nunca diminuiu a base tributável + Pacto Federativo </a:t>
          </a:r>
          <a:r>
            <a:rPr lang="pt-BR" sz="1400" kern="1200" dirty="0"/>
            <a:t>(ERESP 1.517.492/PR)</a:t>
          </a:r>
        </a:p>
      </dsp:txBody>
      <dsp:txXfrm>
        <a:off x="3587147" y="3517611"/>
        <a:ext cx="6181141" cy="769995"/>
      </dsp:txXfrm>
    </dsp:sp>
    <dsp:sp modelId="{6A450D46-39E2-4934-8995-05D662A5007C}">
      <dsp:nvSpPr>
        <dsp:cNvPr id="0" name=""/>
        <dsp:cNvSpPr/>
      </dsp:nvSpPr>
      <dsp:spPr>
        <a:xfrm>
          <a:off x="790278" y="3389278"/>
          <a:ext cx="2796869" cy="102666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FF0000"/>
              </a:solidFill>
            </a:rPr>
            <a:t>IRPJ e CSLL – Lucro Presumido</a:t>
          </a:r>
        </a:p>
      </dsp:txBody>
      <dsp:txXfrm>
        <a:off x="840395" y="3439395"/>
        <a:ext cx="2696635" cy="926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4DF51-BB49-44C2-B617-B08CBC58CF54}">
      <dsp:nvSpPr>
        <dsp:cNvPr id="0" name=""/>
        <dsp:cNvSpPr/>
      </dsp:nvSpPr>
      <dsp:spPr>
        <a:xfrm rot="5400000">
          <a:off x="5220460" y="-2122434"/>
          <a:ext cx="1920509" cy="664550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pt-BR" sz="1200" kern="1200" dirty="0">
              <a:latin typeface="+mj-lt"/>
            </a:rPr>
            <a:t>Condição posterior – </a:t>
          </a:r>
          <a:r>
            <a:rPr lang="pt-BR" sz="1200" kern="1200" dirty="0" err="1">
              <a:latin typeface="+mj-lt"/>
            </a:rPr>
            <a:t>arts</a:t>
          </a:r>
          <a:r>
            <a:rPr lang="pt-BR" sz="1200" kern="1200" dirty="0">
              <a:latin typeface="+mj-lt"/>
            </a:rPr>
            <a:t>. 116 e 117 do CTN</a:t>
          </a:r>
          <a:endParaRPr lang="en-US" sz="1200" kern="1200" dirty="0"/>
        </a:p>
        <a:p>
          <a:pPr marL="114300" lvl="1" indent="-114300" algn="l" defTabSz="533400">
            <a:lnSpc>
              <a:spcPct val="90000"/>
            </a:lnSpc>
            <a:spcBef>
              <a:spcPct val="0"/>
            </a:spcBef>
            <a:spcAft>
              <a:spcPct val="15000"/>
            </a:spcAft>
            <a:buChar char="•"/>
          </a:pPr>
          <a:r>
            <a:rPr lang="pt-BR" sz="1200" kern="1200">
              <a:latin typeface="+mj-lt"/>
            </a:rPr>
            <a:t>Súmula n. 269 e 271 do STF</a:t>
          </a:r>
          <a:endParaRPr lang="pt-BR" sz="1200" kern="1200" dirty="0">
            <a:latin typeface="+mj-lt"/>
          </a:endParaRPr>
        </a:p>
        <a:p>
          <a:pPr marL="114300" lvl="1" indent="-114300" algn="l" defTabSz="533400">
            <a:lnSpc>
              <a:spcPct val="90000"/>
            </a:lnSpc>
            <a:spcBef>
              <a:spcPct val="0"/>
            </a:spcBef>
            <a:spcAft>
              <a:spcPct val="15000"/>
            </a:spcAft>
            <a:buChar char="•"/>
          </a:pPr>
          <a:r>
            <a:rPr lang="pt-BR" sz="1200" kern="1200">
              <a:latin typeface="+mj-lt"/>
            </a:rPr>
            <a:t>Tema 118 do STJ</a:t>
          </a:r>
          <a:endParaRPr lang="pt-BR" sz="1200" kern="1200" dirty="0">
            <a:latin typeface="+mj-lt"/>
          </a:endParaRPr>
        </a:p>
        <a:p>
          <a:pPr marL="114300" lvl="1" indent="-114300" algn="l" defTabSz="533400">
            <a:lnSpc>
              <a:spcPct val="90000"/>
            </a:lnSpc>
            <a:spcBef>
              <a:spcPct val="0"/>
            </a:spcBef>
            <a:spcAft>
              <a:spcPct val="15000"/>
            </a:spcAft>
            <a:buChar char="•"/>
          </a:pPr>
          <a:r>
            <a:rPr lang="pt-BR" sz="1200" b="0" i="0" kern="1200">
              <a:effectLst/>
              <a:latin typeface="+mj-lt"/>
            </a:rPr>
            <a:t>Lei n. 9430/96, Art. 12. Deverá ser computado na determinação do lucro real o montante dos créditos deduzidos QUE TENHAM SIDO RECUPERADOS, em qualquer época ou a qualquer título, inclusive nos casos de novação da dívida ou do arresto dos bens recebidos em garantia real.</a:t>
          </a:r>
          <a:endParaRPr lang="pt-BR" sz="1200" b="0" i="0" kern="1200" dirty="0">
            <a:effectLst/>
            <a:latin typeface="+mj-lt"/>
          </a:endParaRPr>
        </a:p>
        <a:p>
          <a:pPr marL="114300" lvl="1" indent="-114300" algn="l" defTabSz="533400">
            <a:lnSpc>
              <a:spcPct val="90000"/>
            </a:lnSpc>
            <a:spcBef>
              <a:spcPct val="0"/>
            </a:spcBef>
            <a:spcAft>
              <a:spcPct val="15000"/>
            </a:spcAft>
            <a:buChar char="•"/>
          </a:pPr>
          <a:r>
            <a:rPr lang="pt-BR" sz="1200" kern="1200">
              <a:latin typeface="+mj-lt"/>
            </a:rPr>
            <a:t>Conceito de renda e legalidade</a:t>
          </a:r>
          <a:endParaRPr lang="pt-BR" sz="1200" kern="1200" dirty="0">
            <a:latin typeface="+mj-lt"/>
          </a:endParaRPr>
        </a:p>
        <a:p>
          <a:pPr marL="114300" lvl="1" indent="-114300" algn="l" defTabSz="533400">
            <a:lnSpc>
              <a:spcPct val="90000"/>
            </a:lnSpc>
            <a:spcBef>
              <a:spcPct val="0"/>
            </a:spcBef>
            <a:spcAft>
              <a:spcPct val="15000"/>
            </a:spcAft>
            <a:buChar char="•"/>
          </a:pPr>
          <a:r>
            <a:rPr lang="pt-BR" sz="1200" kern="1200">
              <a:latin typeface="+mj-lt"/>
            </a:rPr>
            <a:t>Capacidade contributiva, art. 153, III e 195, I, “c” da CF</a:t>
          </a:r>
          <a:endParaRPr lang="pt-BR" sz="1200" kern="1200" dirty="0">
            <a:latin typeface="+mj-lt"/>
          </a:endParaRPr>
        </a:p>
        <a:p>
          <a:pPr marL="114300" lvl="1" indent="-114300" algn="l" defTabSz="533400">
            <a:lnSpc>
              <a:spcPct val="90000"/>
            </a:lnSpc>
            <a:spcBef>
              <a:spcPct val="0"/>
            </a:spcBef>
            <a:spcAft>
              <a:spcPct val="15000"/>
            </a:spcAft>
            <a:buChar char="•"/>
          </a:pPr>
          <a:r>
            <a:rPr lang="pt-BR" sz="1200" kern="1200">
              <a:latin typeface="+mj-lt"/>
            </a:rPr>
            <a:t>Art. 177 da Lei das S.A e Cosit 19/2003</a:t>
          </a:r>
          <a:endParaRPr lang="en-US" sz="1200" kern="1200" dirty="0">
            <a:latin typeface="+mj-lt"/>
          </a:endParaRPr>
        </a:p>
      </dsp:txBody>
      <dsp:txXfrm rot="-5400000">
        <a:off x="2857962" y="333816"/>
        <a:ext cx="6551754" cy="1733005"/>
      </dsp:txXfrm>
    </dsp:sp>
    <dsp:sp modelId="{451637A3-6342-4222-B8C1-43DF662CF401}">
      <dsp:nvSpPr>
        <dsp:cNvPr id="0" name=""/>
        <dsp:cNvSpPr/>
      </dsp:nvSpPr>
      <dsp:spPr>
        <a:xfrm>
          <a:off x="871230" y="0"/>
          <a:ext cx="1977827" cy="24006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t-BR" sz="3200" b="1" kern="1200" dirty="0">
              <a:latin typeface="+mj-lt"/>
            </a:rPr>
            <a:t>Diferença MS</a:t>
          </a:r>
          <a:endParaRPr lang="en-US" sz="3200" kern="1200" dirty="0"/>
        </a:p>
      </dsp:txBody>
      <dsp:txXfrm>
        <a:off x="967780" y="96550"/>
        <a:ext cx="1784727" cy="220753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4CC14-D60D-43AA-B76F-E8375B184B0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D2E62-9340-4311-9DA8-BF3836F8CA74}" type="slidenum">
              <a:rPr lang="en-US" smtClean="0"/>
              <a:t>‹nº›</a:t>
            </a:fld>
            <a:endParaRPr lang="en-US"/>
          </a:p>
        </p:txBody>
      </p:sp>
    </p:spTree>
    <p:extLst>
      <p:ext uri="{BB962C8B-B14F-4D97-AF65-F5344CB8AC3E}">
        <p14:creationId xmlns:p14="http://schemas.microsoft.com/office/powerpoint/2010/main" val="257926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35188" y="1014413"/>
            <a:ext cx="9005888" cy="5065712"/>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158684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2387600"/>
          </a:xfrm>
        </p:spPr>
        <p:txBody>
          <a:bodyPr/>
          <a:lstStyle/>
          <a:p>
            <a:r>
              <a:rPr lang="pt-BR" dirty="0"/>
              <a:t>Tributação dos Indébitos e dos Benefícios Fiscais</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fontScale="92500" lnSpcReduction="20000"/>
          </a:bodyPr>
          <a:lstStyle/>
          <a:p>
            <a:r>
              <a:rPr lang="pt-BR" sz="4400" b="1" i="1" dirty="0" err="1">
                <a:solidFill>
                  <a:srgbClr val="0C2342"/>
                </a:solidFill>
                <a:latin typeface="+mj-lt"/>
                <a:ea typeface="+mj-ea"/>
                <a:cs typeface="+mj-cs"/>
              </a:rPr>
              <a:t>Karem</a:t>
            </a:r>
            <a:r>
              <a:rPr lang="pt-BR" sz="4400" b="1" i="1" dirty="0">
                <a:solidFill>
                  <a:srgbClr val="0C2342"/>
                </a:solidFill>
                <a:latin typeface="+mj-lt"/>
                <a:ea typeface="+mj-ea"/>
                <a:cs typeface="+mj-cs"/>
              </a:rPr>
              <a:t> </a:t>
            </a:r>
            <a:r>
              <a:rPr lang="pt-BR" sz="4400" b="1" i="1" dirty="0" err="1">
                <a:solidFill>
                  <a:srgbClr val="0C2342"/>
                </a:solidFill>
                <a:latin typeface="+mj-lt"/>
                <a:ea typeface="+mj-ea"/>
                <a:cs typeface="+mj-cs"/>
              </a:rPr>
              <a:t>Jureidini</a:t>
            </a:r>
            <a:r>
              <a:rPr lang="pt-BR" sz="4400" b="1" i="1" dirty="0">
                <a:solidFill>
                  <a:srgbClr val="0C2342"/>
                </a:solidFill>
                <a:latin typeface="+mj-lt"/>
                <a:ea typeface="+mj-ea"/>
                <a:cs typeface="+mj-cs"/>
              </a:rPr>
              <a:t> Dias</a:t>
            </a:r>
          </a:p>
          <a:p>
            <a:r>
              <a:rPr lang="pt-BR" sz="4400" b="1" i="1" dirty="0">
                <a:solidFill>
                  <a:srgbClr val="0C2342"/>
                </a:solidFill>
                <a:latin typeface="+mj-lt"/>
                <a:ea typeface="+mj-ea"/>
                <a:cs typeface="+mj-cs"/>
              </a:rPr>
              <a:t>Mestre e doutora PUC/SP, Advogada e Professora Mestrado IBET</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DEE71-D125-46D3-B719-6A43279BE1A2}"/>
              </a:ext>
            </a:extLst>
          </p:cNvPr>
          <p:cNvSpPr>
            <a:spLocks noGrp="1"/>
          </p:cNvSpPr>
          <p:nvPr>
            <p:ph type="title"/>
          </p:nvPr>
        </p:nvSpPr>
        <p:spPr>
          <a:xfrm>
            <a:off x="612800" y="912414"/>
            <a:ext cx="10966399" cy="654339"/>
          </a:xfrm>
        </p:spPr>
        <p:txBody>
          <a:bodyPr>
            <a:normAutofit fontScale="90000"/>
          </a:bodyPr>
          <a:lstStyle/>
          <a:p>
            <a:r>
              <a:rPr lang="pt-BR" dirty="0"/>
              <a:t>STJ – Isenção e redução da base de cálculo de ICMS</a:t>
            </a:r>
          </a:p>
        </p:txBody>
      </p:sp>
      <p:sp>
        <p:nvSpPr>
          <p:cNvPr id="3" name="Espaço Reservado para Conteúdo 2">
            <a:extLst>
              <a:ext uri="{FF2B5EF4-FFF2-40B4-BE49-F238E27FC236}">
                <a16:creationId xmlns:a16="http://schemas.microsoft.com/office/drawing/2014/main" id="{D6ED069E-377D-453E-8D7E-1E72447C9340}"/>
              </a:ext>
            </a:extLst>
          </p:cNvPr>
          <p:cNvSpPr>
            <a:spLocks noGrp="1"/>
          </p:cNvSpPr>
          <p:nvPr>
            <p:ph idx="1"/>
          </p:nvPr>
        </p:nvSpPr>
        <p:spPr>
          <a:xfrm>
            <a:off x="162518" y="1566753"/>
            <a:ext cx="11948617" cy="4714451"/>
          </a:xfrm>
        </p:spPr>
        <p:txBody>
          <a:bodyPr>
            <a:normAutofit fontScale="55000" lnSpcReduction="20000"/>
          </a:bodyPr>
          <a:lstStyle/>
          <a:p>
            <a:pPr marL="0" indent="0" algn="just">
              <a:lnSpc>
                <a:spcPct val="120000"/>
              </a:lnSpc>
              <a:buNone/>
            </a:pPr>
            <a:r>
              <a:rPr lang="pt-BR" dirty="0"/>
              <a:t>EMBARGOS DE DECLARAÇÃO EM RECURSO ESPECIAL. PRESENÇA DE OBSCURIDADE. EMBARGOS DE DECLARAÇÃO ACOLHIDOS. TRIBUTÁRIO EXCLUSÃO DE BENEFÍCIOS FISCAIS (A TÍTULO DE ISENÇÃO E REDUÇÃO DA BASE DE CÁLCULO DE ICMS) DA BASE DE CÁLCULO DO IMPOSTO DE RENDA DA PESSOA JURÍDICA - IRPJ E DA CONTRIBUIÇÃO SOCIAL SOBRE O LUCRO LÍQUIDO - CSLL. LUCRO REAL. INAPLICABILIDADE DOS ERESP. N. 1.517.492/PR QUE SE REFEREM ESPECIFICAMENTE AO BENEFÍCIO DE CRÉDITO PRESUMIDO DE ICMS. ACÓRDÃO EM LINHA COM A RATIO DECIDENDI DE PRESERVAÇÃO DO PACTO FEDERATIVO. POSSIBILIDADE DE EXCLUSÃO DA BASE DE CÁLCULO DO IRPJ E DA CSLL ATRAVÉS DA CLASSIFICAÇÃO DA ISENÇÃO DE ICMS COMO SUBVENÇÃO PARA INVESTIMENTO. APLICAÇÃO DO ART. 10, DA LEI COMPLEMENTAR N. 160/2017 E DO ART. 30, DA LEI N. 12.973/2014.</a:t>
            </a:r>
          </a:p>
          <a:p>
            <a:pPr marL="0" indent="0" algn="just">
              <a:buNone/>
            </a:pPr>
            <a:r>
              <a:rPr lang="pt-BR" dirty="0"/>
              <a:t> 1. </a:t>
            </a:r>
            <a:r>
              <a:rPr lang="pt-BR" dirty="0">
                <a:solidFill>
                  <a:srgbClr val="FF0000"/>
                </a:solidFill>
              </a:rPr>
              <a:t>Efetivamente, quando a Lei Complementar n. 160/2017 equiparou todos os incentivos e benefícios fiscais ou financeiro-fiscais de ICMS (típicas subvenções de custeio ou recomposições de custos) a subvenções para investimento o fez justamente para</a:t>
            </a:r>
            <a:r>
              <a:rPr lang="pt-BR" dirty="0"/>
              <a:t> </a:t>
            </a:r>
            <a:r>
              <a:rPr lang="pt-BR" b="1" dirty="0">
                <a:solidFill>
                  <a:srgbClr val="FF0000"/>
                </a:solidFill>
              </a:rPr>
              <a:t>afastar a necessidade de se comprovar que o foram estabelecidos como estímulo à implantação ou expansão de empreendimentos econômicos (conceito típico de subvenção de investimento).</a:t>
            </a:r>
            <a:r>
              <a:rPr lang="pt-BR" dirty="0"/>
              <a:t> </a:t>
            </a:r>
            <a:r>
              <a:rPr lang="pt-BR" dirty="0">
                <a:solidFill>
                  <a:srgbClr val="FF0000"/>
                </a:solidFill>
              </a:rPr>
              <a:t>Não fosse isso, a equiparação legal feita pelo art. 30, §4º, da Lei n. 12.973/2014 (Incluído pela Lei Complementar nº 160, de 2017) seria inócua, já que se sabe que:</a:t>
            </a:r>
          </a:p>
          <a:p>
            <a:pPr marL="0" indent="0" algn="just">
              <a:buNone/>
            </a:pPr>
            <a:r>
              <a:rPr lang="pt-BR" dirty="0">
                <a:solidFill>
                  <a:srgbClr val="FF0000"/>
                </a:solidFill>
              </a:rPr>
              <a:t>"[...] na 'subvenção para investimento' há controle por parte do Poder Público da aplicação do incentivo recebido pela empresa nos programas informados e autorizados</a:t>
            </a:r>
            <a:r>
              <a:rPr lang="pt-BR" dirty="0"/>
              <a:t>. Nas demais subvenções, não" (</a:t>
            </a:r>
            <a:r>
              <a:rPr lang="pt-BR" dirty="0" err="1"/>
              <a:t>REsp.</a:t>
            </a:r>
            <a:r>
              <a:rPr lang="pt-BR" dirty="0"/>
              <a:t> n. 1.605.245/RS, Segunda Turma, Rel. </a:t>
            </a:r>
            <a:r>
              <a:rPr lang="pt-BR" dirty="0" err="1"/>
              <a:t>Min.Mauro</a:t>
            </a:r>
            <a:r>
              <a:rPr lang="pt-BR" dirty="0"/>
              <a:t> Campbell Marques, julgado em 25.06.2019).</a:t>
            </a:r>
          </a:p>
          <a:p>
            <a:pPr marL="0" indent="0" algn="just">
              <a:buNone/>
            </a:pPr>
            <a:r>
              <a:rPr lang="pt-BR" dirty="0"/>
              <a:t> 2. Decerto, muito embora não </a:t>
            </a:r>
            <a:r>
              <a:rPr lang="pt-BR" dirty="0">
                <a:solidFill>
                  <a:srgbClr val="FF0000"/>
                </a:solidFill>
              </a:rPr>
              <a:t>se possa exigir a comprovação de que os incentivos o foram estabelecidos como estímulo à implantação ou expansão de empreendimentos econômicos, persiste a necessidade de registro em reserva de lucros e limitações correspondentes, consoante o disposto expressamente em lei.</a:t>
            </a:r>
          </a:p>
          <a:p>
            <a:pPr marL="0" indent="0" algn="just">
              <a:buNone/>
            </a:pPr>
            <a:r>
              <a:rPr lang="pt-BR" dirty="0"/>
              <a:t> 3. Em havendo omissão, obscuridade, contradição ou erro material, merecem ser acolhidos os embargos declaratórios.</a:t>
            </a:r>
          </a:p>
          <a:p>
            <a:pPr marL="0" indent="0" algn="just">
              <a:buNone/>
            </a:pPr>
            <a:r>
              <a:rPr lang="pt-BR" dirty="0"/>
              <a:t> 4. Embargos de declaração do CONTRIBUINTE e da FAZENDA NACIONAL acolhidos, nos termos da fundamentação.</a:t>
            </a:r>
          </a:p>
          <a:p>
            <a:pPr marL="0" indent="0" algn="just">
              <a:buNone/>
            </a:pPr>
            <a:r>
              <a:rPr lang="pt-BR" dirty="0"/>
              <a:t>(</a:t>
            </a:r>
            <a:r>
              <a:rPr lang="pt-BR" dirty="0" err="1"/>
              <a:t>EDcl</a:t>
            </a:r>
            <a:r>
              <a:rPr lang="pt-BR" dirty="0"/>
              <a:t> no </a:t>
            </a:r>
            <a:r>
              <a:rPr lang="pt-BR" dirty="0" err="1"/>
              <a:t>REsp</a:t>
            </a:r>
            <a:r>
              <a:rPr lang="pt-BR" dirty="0"/>
              <a:t> n. 1.968.755/PR, relator Ministro Mauro Campbell Marques, Segunda Turma, julgado em 3/10/2022, </a:t>
            </a:r>
            <a:r>
              <a:rPr lang="pt-BR" dirty="0" err="1"/>
              <a:t>DJe</a:t>
            </a:r>
            <a:r>
              <a:rPr lang="pt-BR" dirty="0"/>
              <a:t> de 6/10/2022.)</a:t>
            </a:r>
          </a:p>
        </p:txBody>
      </p:sp>
    </p:spTree>
    <p:extLst>
      <p:ext uri="{BB962C8B-B14F-4D97-AF65-F5344CB8AC3E}">
        <p14:creationId xmlns:p14="http://schemas.microsoft.com/office/powerpoint/2010/main" val="178783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5AD87-2E5C-4AC7-9168-27644873B737}"/>
              </a:ext>
            </a:extLst>
          </p:cNvPr>
          <p:cNvSpPr>
            <a:spLocks noGrp="1"/>
          </p:cNvSpPr>
          <p:nvPr>
            <p:ph type="title"/>
          </p:nvPr>
        </p:nvSpPr>
        <p:spPr>
          <a:xfrm>
            <a:off x="339925" y="651235"/>
            <a:ext cx="11576179" cy="964059"/>
          </a:xfrm>
        </p:spPr>
        <p:txBody>
          <a:bodyPr>
            <a:noAutofit/>
          </a:bodyPr>
          <a:lstStyle/>
          <a:p>
            <a:r>
              <a:rPr lang="pt-BR" sz="2036" dirty="0"/>
              <a:t>STJ - 1ª SEÇÃO UNIFORMIZAÇÃO - </a:t>
            </a:r>
            <a:r>
              <a:rPr lang="pt-BR" sz="2036" dirty="0" err="1"/>
              <a:t>EREsp</a:t>
            </a:r>
            <a:r>
              <a:rPr lang="pt-BR" sz="2036" dirty="0"/>
              <a:t> 1517492 / PR 08.11.2017</a:t>
            </a:r>
            <a:br>
              <a:rPr lang="pt-BR" sz="2036" dirty="0"/>
            </a:br>
            <a:r>
              <a:rPr lang="pt-BR" sz="2036" dirty="0"/>
              <a:t>Relatora para Acórdão Min. Regina Helena Costa</a:t>
            </a:r>
          </a:p>
        </p:txBody>
      </p:sp>
      <p:sp>
        <p:nvSpPr>
          <p:cNvPr id="3" name="Espaço Reservado para Conteúdo 2">
            <a:extLst>
              <a:ext uri="{FF2B5EF4-FFF2-40B4-BE49-F238E27FC236}">
                <a16:creationId xmlns:a16="http://schemas.microsoft.com/office/drawing/2014/main" id="{9166886E-140C-49A6-A261-E4748B54EA8D}"/>
              </a:ext>
            </a:extLst>
          </p:cNvPr>
          <p:cNvSpPr>
            <a:spLocks noGrp="1"/>
          </p:cNvSpPr>
          <p:nvPr>
            <p:ph idx="1"/>
          </p:nvPr>
        </p:nvSpPr>
        <p:spPr>
          <a:xfrm>
            <a:off x="54658" y="1593323"/>
            <a:ext cx="12137342" cy="5024771"/>
          </a:xfrm>
        </p:spPr>
        <p:txBody>
          <a:bodyPr>
            <a:normAutofit fontScale="92500" lnSpcReduction="20000"/>
          </a:bodyPr>
          <a:lstStyle/>
          <a:p>
            <a:pPr marL="0" indent="0" algn="just">
              <a:lnSpc>
                <a:spcPct val="120000"/>
              </a:lnSpc>
              <a:buNone/>
            </a:pPr>
            <a:r>
              <a:rPr lang="pt-BR" sz="1309" dirty="0">
                <a:solidFill>
                  <a:srgbClr val="000000"/>
                </a:solidFill>
              </a:rPr>
              <a:t>TRIBUTÁRIO. EMBARGOS DE DIVERGÊNCIA EM RECURSO ESPECIAL. CÓDIGO DE PROCESSO CIVIL DE 2015. APLICABILIDADE. ICMS. CRÉDITOS PRESUMIDOS CONCEDIDOS A TÍTULO DE INCENTIVO FISCAL. INCLUSÃO NAS BASES DE CÁLCULO DO IMPOSTO SOBRE A RENDA DA PESSOA JURÍDICA - IRPJ E DA CONTRIBUIÇÃO SOCIAL SOBRE O LUCRO LÍQUIDO - CSLL. INVIABILIDADE. PRETENSÃO FUNDADA EM ATOS INFRALEGAIS. INTERFERÊNCIA DA UNIÃO NA POLÍTICA FISCAL ADOTADA POR ESTADO-MEMBRO. OFENSA AO PRINCÍPIO FEDERATIVO E À SEGURANÇA JURÍDICA. BASE DE CÁLCULO. OBSERVÂNCIA DOS ELEMENTOS QUE LHES SÃO PRÓPRIOS. RELEVÂNCIA DE ESTÍMULO FISCAL OUTORGADO POR ENTE DA FEDERAÇÃO. APLICAÇÃO DO PRINCÍPIO FEDERATIVO. ICMS NA BASE DE CÁLCULO DO PIS E DA COFINS. INCONSTITUCIONALIDADE ASSENTADA EM REPERCUSSÃO GERAL PELO SUPREMO TRIBUNAL FEDERAL (RE N. 574.706/PR). AXIOLOGIA DA RATIO DECIDENDI APLICÁVEL À ESPÉCIE. CRÉDITOS PRESUMIDOS. PRETENSÃO DE CARACTERIZAÇÃO COMO RENDA OU LUCRO. IMPOSSIBILIDADE. (...) VIII - A concessão de incentivo por ente federado, observados os requisitos legais, configura instrumento legítimo de política fiscal para materialização da autonomia consagrada pelo modelo federativo. Embora represente renúncia a parcela da arrecadação, pretende-se, dessa forma, facilitar o atendimento a um plexo de interesses estratégicos para a unidade federativa, associados às prioridades e às necessidades locais coletivas. IX - A tributação pela União de valores correspondentes a incentivo fiscal </a:t>
            </a:r>
            <a:r>
              <a:rPr lang="pt-BR" sz="1309" b="1" dirty="0">
                <a:solidFill>
                  <a:srgbClr val="FF0000"/>
                </a:solidFill>
              </a:rPr>
              <a:t>estimula competição indireta com o Estado-membro, em desapreço à cooperação e à igualdade, pedras de toque da Federação</a:t>
            </a:r>
            <a:r>
              <a:rPr lang="pt-BR" sz="1309" dirty="0">
                <a:solidFill>
                  <a:srgbClr val="000000"/>
                </a:solidFill>
              </a:rPr>
              <a:t>. X - O juízo de validade quanto ao exercício da competência tributária há de ser implementado em comunhão com os </a:t>
            </a:r>
            <a:r>
              <a:rPr lang="pt-BR" sz="1309" dirty="0">
                <a:solidFill>
                  <a:srgbClr val="FF0000"/>
                </a:solidFill>
              </a:rPr>
              <a:t>objetivos da Federação, insculpidos no art. 3º da Constituição da República, dentre os quais se destaca a redução das desigualdades sociais e regionais (inciso III), finalidade da desoneração em tela, ao permitir o barateamento de itens alimentícios de primeira necessidade e dos seus ingredientes, reverenciando o princípio da dignidade da pessoa humana, fundamento maior da República Federativa brasileira (art. 1º, III, C.R.). </a:t>
            </a:r>
            <a:r>
              <a:rPr lang="pt-BR" sz="1309" dirty="0">
                <a:solidFill>
                  <a:srgbClr val="000000"/>
                </a:solidFill>
              </a:rPr>
              <a:t>XI - </a:t>
            </a:r>
            <a:r>
              <a:rPr lang="pt-BR" sz="1309" dirty="0">
                <a:solidFill>
                  <a:srgbClr val="FF0000"/>
                </a:solidFill>
              </a:rPr>
              <a:t>Não está em xeque a competência da União para tributar a renda ou o lucro, mas, sim, a irradiação de efeitos indesejados do seu exercício sobre a autonomia da atividade tributante de pessoa política diversa, em desarmonia com valores éticos-constitucionais inerentes à organicidade do princípio federativo, e em atrito com o princípio da subsidiariedade, que reveste e protege a autonomia dos entes federados. </a:t>
            </a:r>
            <a:r>
              <a:rPr lang="pt-BR" sz="1309" dirty="0">
                <a:solidFill>
                  <a:srgbClr val="000000"/>
                </a:solidFill>
              </a:rPr>
              <a:t>XII - O abalo na credibilidade e na crença no programa estatal proposto pelo Estado-membro acarreta desdobramentos deletérios no campo da segurança jurídica, os quais não podem ser desprezados, porquanto, se o propósito da norma consiste em descomprimir um segmento empresarial de determinada imposição fiscal, é inegável que o ressurgimento do encargo, ainda que sob outro figurino, resultará no repasse dos custos adicionais às mercadorias, tornando inócua, ou quase, a finalidade colimada pelos preceito legais, aumentando o preço final dos produtos que especifica, integrantes da cesta básica nacional. XIII - </a:t>
            </a:r>
            <a:r>
              <a:rPr lang="pt-BR" sz="1309" dirty="0">
                <a:solidFill>
                  <a:srgbClr val="FF0000"/>
                </a:solidFill>
              </a:rPr>
              <a:t>A base de cálculo do tributo haverá sempre de guardar pertinência com aquilo que pretende medir, não podendo conter aspectos estranhos, é dizer, absolutamente impertinentes à própria materialidade contida na hipótese de incidência.</a:t>
            </a:r>
            <a:r>
              <a:rPr lang="pt-BR" sz="1309" dirty="0">
                <a:solidFill>
                  <a:srgbClr val="000000"/>
                </a:solidFill>
              </a:rPr>
              <a:t> XIV - Nos termos do art. 4º da Lei n. 11.945/09, a própria União reconheceu a importância da concessão de incentivo fiscal pelos Estados-membros e Municípios, prestigiando essa iniciativa precisamente com a isenção do IRPJ e da CSLL sobre as receitas decorrentes de valores em espécie pagos ou creditados por esses entes a título de ICMS e ISSQN, no âmbito de programas de outorga de crédito voltados ao estímulo à solicitação de documento fiscal na aquisição de mercadorias e serviços. </a:t>
            </a:r>
            <a:r>
              <a:rPr lang="pt-BR" sz="1309" b="1" dirty="0">
                <a:solidFill>
                  <a:srgbClr val="FF0000"/>
                </a:solidFill>
              </a:rPr>
              <a:t>XV - O STF, ao julgar, em regime de repercussão geral, o RE n. 574.706/PR, assentou a inconstitucionalidade da inclusão do ICMS na base de cálculo do PIS e da COFINS</a:t>
            </a:r>
            <a:r>
              <a:rPr lang="pt-BR" sz="1309" dirty="0">
                <a:solidFill>
                  <a:srgbClr val="000000"/>
                </a:solidFill>
              </a:rPr>
              <a:t>, </a:t>
            </a:r>
            <a:r>
              <a:rPr lang="pt-BR" sz="1309" dirty="0">
                <a:solidFill>
                  <a:srgbClr val="FF0000"/>
                </a:solidFill>
              </a:rPr>
              <a:t>sob o entendimento segundo o qual o valor de ICMS não se incorpora ao patrimônio do contribuinte, constituindo mero ingresso de caixa, cujo destino final são os cofres públicos. Axiologia da </a:t>
            </a:r>
            <a:r>
              <a:rPr lang="pt-BR" sz="1309" i="1" dirty="0" err="1">
                <a:solidFill>
                  <a:srgbClr val="FF0000"/>
                </a:solidFill>
              </a:rPr>
              <a:t>ratio</a:t>
            </a:r>
            <a:r>
              <a:rPr lang="pt-BR" sz="1309" i="1" dirty="0">
                <a:solidFill>
                  <a:srgbClr val="FF0000"/>
                </a:solidFill>
              </a:rPr>
              <a:t> </a:t>
            </a:r>
            <a:r>
              <a:rPr lang="pt-BR" sz="1309" i="1" dirty="0" err="1">
                <a:solidFill>
                  <a:srgbClr val="FF0000"/>
                </a:solidFill>
              </a:rPr>
              <a:t>decidendi</a:t>
            </a:r>
            <a:r>
              <a:rPr lang="pt-BR" sz="1309" i="1" dirty="0">
                <a:solidFill>
                  <a:srgbClr val="FF0000"/>
                </a:solidFill>
              </a:rPr>
              <a:t> </a:t>
            </a:r>
            <a:r>
              <a:rPr lang="pt-BR" sz="1309" dirty="0">
                <a:solidFill>
                  <a:srgbClr val="FF0000"/>
                </a:solidFill>
              </a:rPr>
              <a:t>que afasta, com ainda mais razão, a pretensão de caracterização, como renda ou lucro, de créditos presumidos outorgados no contexto de incentivo fiscal. XVI - Embargos de Di</a:t>
            </a:r>
            <a:r>
              <a:rPr lang="pt-BR" sz="1300" dirty="0">
                <a:solidFill>
                  <a:srgbClr val="FF0000"/>
                </a:solidFill>
              </a:rPr>
              <a:t>ver</a:t>
            </a:r>
            <a:r>
              <a:rPr lang="pt-BR" sz="1309" dirty="0">
                <a:solidFill>
                  <a:srgbClr val="FF0000"/>
                </a:solidFill>
              </a:rPr>
              <a:t>gência desprovidos</a:t>
            </a:r>
            <a:r>
              <a:rPr lang="pt-BR" sz="1309" dirty="0">
                <a:solidFill>
                  <a:srgbClr val="000000"/>
                </a:solidFill>
              </a:rPr>
              <a:t>. (</a:t>
            </a:r>
            <a:r>
              <a:rPr lang="pt-BR" sz="1309" dirty="0" err="1">
                <a:solidFill>
                  <a:srgbClr val="000000"/>
                </a:solidFill>
              </a:rPr>
              <a:t>EREsp</a:t>
            </a:r>
            <a:r>
              <a:rPr lang="pt-BR" sz="1309" dirty="0">
                <a:solidFill>
                  <a:srgbClr val="000000"/>
                </a:solidFill>
              </a:rPr>
              <a:t> 1517492/PR, Rel. Ministro OG FERNANDES, Rel. p/ Acórdão Ministra REGINA HELENA COSTA, PRIMEIRA SEÇÃO, julgado em 08/11/2017, </a:t>
            </a:r>
            <a:r>
              <a:rPr lang="pt-BR" sz="1309" dirty="0" err="1">
                <a:solidFill>
                  <a:srgbClr val="000000"/>
                </a:solidFill>
              </a:rPr>
              <a:t>DJe</a:t>
            </a:r>
            <a:r>
              <a:rPr lang="pt-BR" sz="1309" dirty="0">
                <a:solidFill>
                  <a:srgbClr val="000000"/>
                </a:solidFill>
              </a:rPr>
              <a:t> 01/02/2018)</a:t>
            </a:r>
          </a:p>
        </p:txBody>
      </p:sp>
      <p:sp>
        <p:nvSpPr>
          <p:cNvPr id="4" name="TextBox 3">
            <a:extLst>
              <a:ext uri="{FF2B5EF4-FFF2-40B4-BE49-F238E27FC236}">
                <a16:creationId xmlns:a16="http://schemas.microsoft.com/office/drawing/2014/main" id="{4231921B-8CD1-D2C6-E57B-384AE06D9476}"/>
              </a:ext>
            </a:extLst>
          </p:cNvPr>
          <p:cNvSpPr txBox="1"/>
          <p:nvPr/>
        </p:nvSpPr>
        <p:spPr>
          <a:xfrm>
            <a:off x="1623204" y="6305910"/>
            <a:ext cx="894559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1200" dirty="0"/>
              <a:t>No mesmo sentido </a:t>
            </a:r>
            <a:r>
              <a:rPr lang="pt-BR" sz="1200" dirty="0" err="1"/>
              <a:t>EREsp</a:t>
            </a:r>
            <a:r>
              <a:rPr lang="pt-BR" sz="1200" dirty="0"/>
              <a:t> n. 1.443.771/RS, relator Ministro Napoleão Nunes Maia Filho, relatora para acórdão Ministra Regina Helena Costa, Primeira Seção, julgado em 14/4/2021, </a:t>
            </a:r>
            <a:r>
              <a:rPr lang="pt-BR" sz="1200" dirty="0" err="1"/>
              <a:t>DJe</a:t>
            </a:r>
            <a:r>
              <a:rPr lang="pt-BR" sz="1200" dirty="0"/>
              <a:t> de 28/4/2021.)</a:t>
            </a:r>
            <a:endParaRPr lang="en-US" sz="1200" dirty="0"/>
          </a:p>
        </p:txBody>
      </p:sp>
    </p:spTree>
    <p:extLst>
      <p:ext uri="{BB962C8B-B14F-4D97-AF65-F5344CB8AC3E}">
        <p14:creationId xmlns:p14="http://schemas.microsoft.com/office/powerpoint/2010/main" val="6881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206C6-5394-42C5-8FC6-6E14126FBF25}"/>
              </a:ext>
            </a:extLst>
          </p:cNvPr>
          <p:cNvSpPr>
            <a:spLocks noGrp="1"/>
          </p:cNvSpPr>
          <p:nvPr>
            <p:ph type="title"/>
          </p:nvPr>
        </p:nvSpPr>
        <p:spPr>
          <a:xfrm>
            <a:off x="569182" y="948620"/>
            <a:ext cx="10741059" cy="533952"/>
          </a:xfrm>
        </p:spPr>
        <p:txBody>
          <a:bodyPr>
            <a:noAutofit/>
          </a:bodyPr>
          <a:lstStyle/>
          <a:p>
            <a:pPr algn="ctr"/>
            <a:r>
              <a:rPr lang="pt-BR" sz="3200" dirty="0"/>
              <a:t>Subvenções de investimentos </a:t>
            </a:r>
            <a:br>
              <a:rPr lang="pt-BR" sz="3200" dirty="0"/>
            </a:br>
            <a:r>
              <a:rPr lang="pt-BR" sz="3200" dirty="0"/>
              <a:t>nos Tribunais Superiores</a:t>
            </a:r>
          </a:p>
        </p:txBody>
      </p:sp>
      <p:sp>
        <p:nvSpPr>
          <p:cNvPr id="3" name="Espaço Reservado para Conteúdo 2">
            <a:extLst>
              <a:ext uri="{FF2B5EF4-FFF2-40B4-BE49-F238E27FC236}">
                <a16:creationId xmlns:a16="http://schemas.microsoft.com/office/drawing/2014/main" id="{3A630566-C3D0-48A8-9DE5-E52DBE3B092A}"/>
              </a:ext>
            </a:extLst>
          </p:cNvPr>
          <p:cNvSpPr>
            <a:spLocks noGrp="1"/>
          </p:cNvSpPr>
          <p:nvPr>
            <p:ph idx="1"/>
          </p:nvPr>
        </p:nvSpPr>
        <p:spPr>
          <a:xfrm>
            <a:off x="136746" y="1728269"/>
            <a:ext cx="11927736" cy="4956407"/>
          </a:xfrm>
        </p:spPr>
        <p:txBody>
          <a:bodyPr>
            <a:normAutofit fontScale="92500"/>
          </a:bodyPr>
          <a:lstStyle/>
          <a:p>
            <a:pPr marL="0" indent="0" algn="just">
              <a:buNone/>
            </a:pPr>
            <a:r>
              <a:rPr lang="pt-BR" sz="1746" dirty="0"/>
              <a:t>TRIBUTÁRIO. </a:t>
            </a:r>
            <a:r>
              <a:rPr lang="pt-BR" sz="1746" dirty="0">
                <a:solidFill>
                  <a:srgbClr val="FF0000"/>
                </a:solidFill>
              </a:rPr>
              <a:t>CRÉDITO PRESUMIDO DE ICMS</a:t>
            </a:r>
            <a:r>
              <a:rPr lang="pt-BR" sz="1746" dirty="0"/>
              <a:t>. BASES DE CÁLCULO DO IRPJ E DA CSLL.  INCLUSÃO.  IMPOSSIBILIDADE.  PRINCÍPIO  FEDERATIVO. VIOLAÇÃO. FATO  SUPERVENIENTE.  LC  N.  160/2017.  EXAME.  INVIABILIDADE. </a:t>
            </a:r>
          </a:p>
          <a:p>
            <a:pPr marL="0" indent="0" algn="just">
              <a:buNone/>
            </a:pPr>
            <a:r>
              <a:rPr lang="pt-BR" sz="1746" dirty="0"/>
              <a:t>1. A Primeira  Seção,  no  julgamento do </a:t>
            </a:r>
            <a:r>
              <a:rPr lang="pt-BR" sz="1746" dirty="0" err="1"/>
              <a:t>EREsp</a:t>
            </a:r>
            <a:r>
              <a:rPr lang="pt-BR" sz="1746" dirty="0"/>
              <a:t> 1.517.492/PR, decidiu pela não  inclusão  do  crédito presumido de ICMS nas bases de cálculo do IRPJ e da CSLL, </a:t>
            </a:r>
            <a:r>
              <a:rPr lang="pt-BR" sz="1746" dirty="0">
                <a:solidFill>
                  <a:srgbClr val="FF0000"/>
                </a:solidFill>
              </a:rPr>
              <a:t>ao fundamento de que a incidência de tributo federal sobre o incentivo fiscal de ICMS ofenderia o princípio federativo.</a:t>
            </a:r>
          </a:p>
          <a:p>
            <a:pPr marL="0" indent="0" algn="just">
              <a:buNone/>
            </a:pPr>
            <a:r>
              <a:rPr lang="pt-BR" sz="1746" dirty="0"/>
              <a:t>2.  Não  se  admite,  no  âmbito do recurso especial, a invocação de legislação  superveniente,  pois  essa espécie recursal tem causa de pedir  vinculada à fundamentação adotada no acórdão recorrido e, por isso,  não  pode ser ampliada por fatos supervenientes ao julgamento do órgão judicial a quo.</a:t>
            </a:r>
          </a:p>
          <a:p>
            <a:pPr marL="0" indent="0" algn="just">
              <a:buNone/>
            </a:pPr>
            <a:r>
              <a:rPr lang="pt-BR" sz="1746" dirty="0"/>
              <a:t>3.  </a:t>
            </a:r>
            <a:r>
              <a:rPr lang="pt-BR" sz="1746" dirty="0">
                <a:solidFill>
                  <a:srgbClr val="FF0000"/>
                </a:solidFill>
              </a:rPr>
              <a:t>O  fato  superveniente, no que se refere à LC n. 160/2017, ainda que  examinado, não ensejaria o acolhimento da tese fazendária, pois a  superveniência  de  lei que determina a qualificação do incentivo fiscal  estadual como subvenção de investimentos não tem o condão de alterar a conclusão de que a tributação federal do crédito presumido de ICMS representa violação do princípio federativo.</a:t>
            </a:r>
          </a:p>
          <a:p>
            <a:pPr marL="0" indent="0" algn="just">
              <a:buNone/>
            </a:pPr>
            <a:r>
              <a:rPr lang="pt-BR" sz="1746" dirty="0"/>
              <a:t>4.  Tendo  a  Primeira  Seção se apoiado também no pronunciamento do Pleno  do  Supremo  Tribunal Federal, no regime da repercussão geral (não inclusão do ICMS na base de cálculo na contribuição do PIS e da COFINS),  não  há  obrigatoriedade  de  observância  do  art.  97 da CF/1988,  pois, ante a similaridade entre as controvérsias julgadas, os   fundamentos   do  precedente  obrigatório  transcendem  o  tema específico julgado pelo STF.</a:t>
            </a:r>
          </a:p>
          <a:p>
            <a:pPr marL="0" indent="0" algn="just">
              <a:buNone/>
            </a:pPr>
            <a:r>
              <a:rPr lang="pt-BR" sz="1746" dirty="0"/>
              <a:t>5. Agravo interno não provido.(</a:t>
            </a:r>
            <a:r>
              <a:rPr lang="pt-BR" sz="1746" dirty="0" err="1"/>
              <a:t>AgInt</a:t>
            </a:r>
            <a:r>
              <a:rPr lang="pt-BR" sz="1746" dirty="0"/>
              <a:t> nos </a:t>
            </a:r>
            <a:r>
              <a:rPr lang="pt-BR" sz="1746" dirty="0" err="1"/>
              <a:t>EREsp</a:t>
            </a:r>
            <a:r>
              <a:rPr lang="pt-BR" sz="1746" dirty="0"/>
              <a:t> 1462237 / SC, Ministro GURGEL DE FARIA, 1ª seção, j. 27/02/2019, </a:t>
            </a:r>
            <a:r>
              <a:rPr lang="pt-BR" sz="1746" dirty="0" err="1"/>
              <a:t>DJe</a:t>
            </a:r>
            <a:r>
              <a:rPr lang="pt-BR" sz="1746" dirty="0"/>
              <a:t> 21/03/2019)</a:t>
            </a:r>
          </a:p>
          <a:p>
            <a:pPr marL="0" indent="0" algn="just">
              <a:buNone/>
            </a:pPr>
            <a:r>
              <a:rPr lang="pt-BR" sz="1700" dirty="0">
                <a:latin typeface="+mj-lt"/>
              </a:rPr>
              <a:t>No mesmo sentido </a:t>
            </a:r>
            <a:r>
              <a:rPr lang="pt-BR" sz="1700" dirty="0" err="1">
                <a:latin typeface="+mj-lt"/>
              </a:rPr>
              <a:t>EDcl</a:t>
            </a:r>
            <a:r>
              <a:rPr lang="pt-BR" sz="1700" dirty="0">
                <a:latin typeface="+mj-lt"/>
              </a:rPr>
              <a:t> no </a:t>
            </a:r>
            <a:r>
              <a:rPr lang="pt-BR" sz="1700" dirty="0" err="1">
                <a:latin typeface="+mj-lt"/>
              </a:rPr>
              <a:t>REsp</a:t>
            </a:r>
            <a:r>
              <a:rPr lang="pt-BR" sz="1700" dirty="0">
                <a:latin typeface="+mj-lt"/>
              </a:rPr>
              <a:t> n. 1.968.755/PR, relator Ministro Mauro Campbell Marques, Segunda Turma, julgado em 3/10/2022, </a:t>
            </a:r>
            <a:r>
              <a:rPr lang="pt-BR" sz="1700" dirty="0" err="1">
                <a:latin typeface="+mj-lt"/>
              </a:rPr>
              <a:t>DJe</a:t>
            </a:r>
            <a:r>
              <a:rPr lang="pt-BR" sz="1700" dirty="0">
                <a:latin typeface="+mj-lt"/>
              </a:rPr>
              <a:t> de 6/10/2022.</a:t>
            </a:r>
          </a:p>
          <a:p>
            <a:pPr marL="0" indent="0" algn="just">
              <a:buNone/>
            </a:pPr>
            <a:endParaRPr lang="pt-BR" sz="1746" dirty="0"/>
          </a:p>
        </p:txBody>
      </p:sp>
    </p:spTree>
    <p:extLst>
      <p:ext uri="{BB962C8B-B14F-4D97-AF65-F5344CB8AC3E}">
        <p14:creationId xmlns:p14="http://schemas.microsoft.com/office/powerpoint/2010/main" val="330730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EC5B0-1222-DEBE-96A2-560C70DDC766}"/>
              </a:ext>
            </a:extLst>
          </p:cNvPr>
          <p:cNvSpPr>
            <a:spLocks noGrp="1"/>
          </p:cNvSpPr>
          <p:nvPr>
            <p:ph type="title"/>
          </p:nvPr>
        </p:nvSpPr>
        <p:spPr>
          <a:xfrm>
            <a:off x="162518" y="906297"/>
            <a:ext cx="10305963" cy="589989"/>
          </a:xfrm>
        </p:spPr>
        <p:txBody>
          <a:bodyPr>
            <a:normAutofit fontScale="90000"/>
          </a:bodyPr>
          <a:lstStyle/>
          <a:p>
            <a:pPr algn="ctr"/>
            <a:r>
              <a:rPr lang="pt-BR" dirty="0"/>
              <a:t>ICMS Diferido</a:t>
            </a:r>
          </a:p>
        </p:txBody>
      </p:sp>
      <p:sp>
        <p:nvSpPr>
          <p:cNvPr id="3" name="Espaço Reservado para Conteúdo 2">
            <a:extLst>
              <a:ext uri="{FF2B5EF4-FFF2-40B4-BE49-F238E27FC236}">
                <a16:creationId xmlns:a16="http://schemas.microsoft.com/office/drawing/2014/main" id="{B3ABAA72-A7D6-7F73-45F4-8ADBFC24F114}"/>
              </a:ext>
            </a:extLst>
          </p:cNvPr>
          <p:cNvSpPr>
            <a:spLocks noGrp="1"/>
          </p:cNvSpPr>
          <p:nvPr>
            <p:ph idx="1"/>
          </p:nvPr>
        </p:nvSpPr>
        <p:spPr>
          <a:xfrm>
            <a:off x="162518" y="1561601"/>
            <a:ext cx="11845980" cy="5196319"/>
          </a:xfrm>
        </p:spPr>
        <p:txBody>
          <a:bodyPr>
            <a:normAutofit lnSpcReduction="10000"/>
          </a:bodyPr>
          <a:lstStyle/>
          <a:p>
            <a:pPr marL="0" indent="0">
              <a:lnSpc>
                <a:spcPct val="120000"/>
              </a:lnSpc>
              <a:buNone/>
            </a:pPr>
            <a:r>
              <a:rPr lang="pt-BR" sz="1100" dirty="0"/>
              <a:t>PROCESSUAL CIVIL. TRIBUTÁRIO. RECURSO ESPECIAL. CÓDIGO DE PROCESSO CIVIL DE 1973. APLICABILIDADE. VIOLAÇÃO AO ART. 535 DO CPC/1973. NÃO OCORRÊNCIA. IRPJ. CSLL. BASE DE CÁLCULO. INCENTIVO FISCAL. REGIME ESPECIAL DE PAGAMENTO DO ICMS. PRODEC. PRETENSÃO DE CARACTERIZAÇÃO COMO RENDA OU LUCRO. PACTO FEDERATIVO. IMPOSSIBILIDADE. I - Consoante o decidido pelo Plenário desta Corte, na sessão realizada em 09.03.2016, o regime recursal será determinado pela data da publicação do provimento jurisdicional impugnado. Aplica-se, in </a:t>
            </a:r>
            <a:r>
              <a:rPr lang="pt-BR" sz="1100" dirty="0" err="1"/>
              <a:t>casu</a:t>
            </a:r>
            <a:r>
              <a:rPr lang="pt-BR" sz="1100" dirty="0"/>
              <a:t>, o Código de Processo Civil de 1973. II - O Tribunal de origem apreciou todas as questões relevantes apresentadas com fundamentos suficientes, mediante apreciação da disciplina normativa e cotejo ao posicionamento jurisprudencial aplicável à hipótese. Inexistência de omissão. III - Configura ilegalidade exigir, das empresas submetidas ao regime especial de pagamento do Programa de Desenvolvimento da Empresa Catarinense - PRODEC, a integração, à base de cálculo do IRPJ e da CSLL, do montante obtido com o incentivo fiscal outorgado pelo Estado de Santa Catarina, qual seja, o "[...] pagamento diferido do ICMS, relativo a 60% sobre o incremento resultante pelo estabelecimento da empresa naquele Estado-membro, e que será adimplido no 36° mês, sem correção monetária, sendo devidos apenas juros simples anuais de 4% (quatro por cento) [...]". IV - </a:t>
            </a:r>
            <a:r>
              <a:rPr lang="pt-BR" sz="1100" dirty="0">
                <a:solidFill>
                  <a:srgbClr val="FF0000"/>
                </a:solidFill>
              </a:rPr>
              <a:t>Ao considerar tal soma como lucro, o entendimento manifestado pelo Fisco (Ato Declaratório Interpretativo SRF n. 22/2003), sufraga, em última análise, a possibilidade de a União retirar, por via oblíqua, o incentivo fiscal que o Estado-membro, no exercício de sua competência tributária, outorgou. V - Tal orientação leva ao esvaziamento ou redução do incentivo fiscal legitimamente outorgado pelo ente federativo, em especial porque fundamentado exclusivamente em ato infralegal. VI - O modelo federativo abraça a concepção segundo a qual a distribuição das competências tributárias decorre dessa forma de organização estatal e por ela é condicionada. VII - Em sua formulação fiscal, revela-se o princípio federativo um autêntico </a:t>
            </a:r>
            <a:r>
              <a:rPr lang="pt-BR" sz="1100" dirty="0" err="1">
                <a:solidFill>
                  <a:srgbClr val="FF0000"/>
                </a:solidFill>
              </a:rPr>
              <a:t>sobreprincípio</a:t>
            </a:r>
            <a:r>
              <a:rPr lang="pt-BR" sz="1100" dirty="0">
                <a:solidFill>
                  <a:srgbClr val="FF0000"/>
                </a:solidFill>
              </a:rPr>
              <a:t> regulador da repartição de competências tributárias e, por isso mesmo, elemento informador primário na solução de conflitos nas relações entre a União e os demais entes federados</a:t>
            </a:r>
            <a:r>
              <a:rPr lang="pt-BR" sz="1100" dirty="0"/>
              <a:t>. VIII - A Constituição da República atribuiu aos Estados-membros e ao Distrito Federal a competência para instituir o ICMS e, por consequência, outorgar isenções, benefícios e incentivos fiscais, atendidos os pressupostos de lei complementar. IX </a:t>
            </a:r>
            <a:r>
              <a:rPr lang="pt-BR" sz="1100" dirty="0">
                <a:solidFill>
                  <a:srgbClr val="FF0000"/>
                </a:solidFill>
              </a:rPr>
              <a:t>- A concessão de incentivo por ente federado, observados os requisitos legais, configura instrumento legítimo de política fiscal para materialização da autonomia consagrada pelo modelo federativo. Embora represente renúncia a parcela da arrecadação, pretende-se, dessa forma, facilitar o atendimento a um plexo de interesses estratégicos para a unidade federativa, associados às prioridades e às necessidades locais coletivas. X - A tributação pela União de valores correspondentes a incentivo fiscal estimula competição indireta com o Estado-membro, em desapreço à cooperação e à igualdade, pedras de toque da Federação</a:t>
            </a:r>
            <a:r>
              <a:rPr lang="pt-BR" sz="1100" dirty="0"/>
              <a:t>. XI - Não está em xeque a competência da União para tributar a renda ou o lucro, mas, sim, a irradiação de efeitos indesejados do seu exercício sobre a autonomia da atividade tributante de pessoa política diversa, em desarmonia com valores éticos-constitucionais inerentes à organicidade do princípio federativo, e em atrito com o princípio da subsidiariedade, que reveste e protege a autonomia dos entes federados. XII - O abalo na credibilidade no programa estatal proposto pelo Estado-membro acarreta desdobramentos deletérios no campo da segurança jurídica, os quais não podem ser desprezados, porquanto, se o propósito da norma consiste em descomprimir um segmento empresarial de determinada imposição fiscal, é inegável que o ressurgimento do encargo, sob outro figurino, resultará no repasse dos custos adicionais às mercadorias. XIII </a:t>
            </a:r>
            <a:r>
              <a:rPr lang="pt-BR" sz="1100" dirty="0">
                <a:solidFill>
                  <a:srgbClr val="FF0000"/>
                </a:solidFill>
              </a:rPr>
              <a:t>- A base de cálculo do tributo haverá sempre de guardar pertinência com aquilo que pretende medir, não podendo conter aspectos absolutamente impertinentes à própria materialidade contida na hipótese de incidência. XIV - A 1ª Seção deste Superior Tribunal de Justiça, ao julgar o </a:t>
            </a:r>
            <a:r>
              <a:rPr lang="pt-BR" sz="1100" dirty="0" err="1">
                <a:solidFill>
                  <a:srgbClr val="FF0000"/>
                </a:solidFill>
              </a:rPr>
              <a:t>EREsp</a:t>
            </a:r>
            <a:r>
              <a:rPr lang="pt-BR" sz="1100" dirty="0">
                <a:solidFill>
                  <a:srgbClr val="FF0000"/>
                </a:solidFill>
              </a:rPr>
              <a:t> n. 1.443.771/RS, assentou que o crédito presumido de ICMS, a par de não se incorporar ao patrimônio da contribuinte, não constitui lucro, base imponível do IRPJ e da CSLL, sob o entendimento segundo o qual a concessão de incentivo por ente federado, observados os requisitos legais, configura instrumento legítimo de política fiscal para materialização da autonomia consagrada pelo modelo federativo. Axiologia da </a:t>
            </a:r>
            <a:r>
              <a:rPr lang="pt-BR" sz="1100" dirty="0" err="1">
                <a:solidFill>
                  <a:srgbClr val="FF0000"/>
                </a:solidFill>
              </a:rPr>
              <a:t>ratio</a:t>
            </a:r>
            <a:r>
              <a:rPr lang="pt-BR" sz="1100" dirty="0">
                <a:solidFill>
                  <a:srgbClr val="FF0000"/>
                </a:solidFill>
              </a:rPr>
              <a:t> </a:t>
            </a:r>
            <a:r>
              <a:rPr lang="pt-BR" sz="1100" dirty="0" err="1">
                <a:solidFill>
                  <a:srgbClr val="FF0000"/>
                </a:solidFill>
              </a:rPr>
              <a:t>decidendi</a:t>
            </a:r>
            <a:r>
              <a:rPr lang="pt-BR" sz="1100" dirty="0">
                <a:solidFill>
                  <a:srgbClr val="FF0000"/>
                </a:solidFill>
              </a:rPr>
              <a:t> que afasta, igualmente, a pretensão de caracterização, como renda ou lucro, de montante outorgado, de igual forma, no contexto de incentivo fiscal relativo ao ICMS, o qual fora estabelecido, neste caso, no bojo do Programa de Desenvolvimento da Empresa Catarinense - PRODEC. </a:t>
            </a:r>
            <a:r>
              <a:rPr lang="pt-BR" sz="1100" dirty="0"/>
              <a:t>XV - Recurso Especial provido. (</a:t>
            </a:r>
            <a:r>
              <a:rPr lang="pt-BR" sz="1100" dirty="0" err="1"/>
              <a:t>REsp</a:t>
            </a:r>
            <a:r>
              <a:rPr lang="pt-BR" sz="1100" dirty="0"/>
              <a:t> 1222547/RS, Rel. Ministra REGINA HELENA COSTA, PRIMEIRA TURMA, julgado em 08/03/2022, </a:t>
            </a:r>
            <a:r>
              <a:rPr lang="pt-BR" sz="1100" dirty="0" err="1"/>
              <a:t>DJe</a:t>
            </a:r>
            <a:r>
              <a:rPr lang="pt-BR" sz="1100" dirty="0"/>
              <a:t> 16/03/2022)</a:t>
            </a:r>
          </a:p>
          <a:p>
            <a:pPr marL="0" indent="0">
              <a:lnSpc>
                <a:spcPct val="120000"/>
              </a:lnSpc>
              <a:buNone/>
            </a:pPr>
            <a:endParaRPr lang="pt-BR" sz="1000" dirty="0"/>
          </a:p>
        </p:txBody>
      </p:sp>
    </p:spTree>
    <p:extLst>
      <p:ext uri="{BB962C8B-B14F-4D97-AF65-F5344CB8AC3E}">
        <p14:creationId xmlns:p14="http://schemas.microsoft.com/office/powerpoint/2010/main" val="125913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DEE71-D125-46D3-B719-6A43279BE1A2}"/>
              </a:ext>
            </a:extLst>
          </p:cNvPr>
          <p:cNvSpPr>
            <a:spLocks noGrp="1"/>
          </p:cNvSpPr>
          <p:nvPr>
            <p:ph type="title"/>
          </p:nvPr>
        </p:nvSpPr>
        <p:spPr>
          <a:xfrm>
            <a:off x="1629009" y="912416"/>
            <a:ext cx="10305963" cy="654339"/>
          </a:xfrm>
        </p:spPr>
        <p:txBody>
          <a:bodyPr>
            <a:normAutofit fontScale="90000"/>
          </a:bodyPr>
          <a:lstStyle/>
          <a:p>
            <a:r>
              <a:rPr lang="pt-BR" dirty="0"/>
              <a:t>STJ – </a:t>
            </a:r>
            <a:r>
              <a:rPr lang="pt-BR" dirty="0">
                <a:solidFill>
                  <a:srgbClr val="FF0000"/>
                </a:solidFill>
              </a:rPr>
              <a:t>Crédito presumido de ICMS </a:t>
            </a:r>
            <a:r>
              <a:rPr lang="pt-BR" i="1" dirty="0" err="1">
                <a:solidFill>
                  <a:srgbClr val="FF0000"/>
                </a:solidFill>
              </a:rPr>
              <a:t>vs</a:t>
            </a:r>
            <a:r>
              <a:rPr lang="pt-BR" i="1" dirty="0">
                <a:solidFill>
                  <a:srgbClr val="FF0000"/>
                </a:solidFill>
              </a:rPr>
              <a:t> </a:t>
            </a:r>
            <a:r>
              <a:rPr lang="pt-BR" dirty="0">
                <a:solidFill>
                  <a:srgbClr val="FF0000"/>
                </a:solidFill>
              </a:rPr>
              <a:t>IPI</a:t>
            </a:r>
          </a:p>
        </p:txBody>
      </p:sp>
      <p:sp>
        <p:nvSpPr>
          <p:cNvPr id="3" name="Espaço Reservado para Conteúdo 2">
            <a:extLst>
              <a:ext uri="{FF2B5EF4-FFF2-40B4-BE49-F238E27FC236}">
                <a16:creationId xmlns:a16="http://schemas.microsoft.com/office/drawing/2014/main" id="{D6ED069E-377D-453E-8D7E-1E72447C9340}"/>
              </a:ext>
            </a:extLst>
          </p:cNvPr>
          <p:cNvSpPr>
            <a:spLocks noGrp="1"/>
          </p:cNvSpPr>
          <p:nvPr>
            <p:ph idx="1"/>
          </p:nvPr>
        </p:nvSpPr>
        <p:spPr>
          <a:xfrm>
            <a:off x="166641" y="1663270"/>
            <a:ext cx="11858718" cy="3427942"/>
          </a:xfrm>
        </p:spPr>
        <p:txBody>
          <a:bodyPr>
            <a:normAutofit/>
          </a:bodyPr>
          <a:lstStyle/>
          <a:p>
            <a:pPr marL="0" indent="0" algn="just">
              <a:spcBef>
                <a:spcPts val="0"/>
              </a:spcBef>
              <a:buNone/>
            </a:pPr>
            <a:r>
              <a:rPr lang="pt-BR" sz="1200" dirty="0"/>
              <a:t>TRIBUTÁRIO. AGRAVO INTERNO NOS EMBARGOS DE DIVERGÊNCIA EM RECURSO ESPECIAL. CRÉDITO PRESUMIDO DE ICMS. INCLUSÃO. BASES DE CÁLCULO DO IRPJ E DA CSLL. IMPOSSIBILIDADE. SUPERVENIÊNCIA DA LEI COMPLEMENTAR N. 160/2017. INAPLICABILIDADE.</a:t>
            </a:r>
          </a:p>
          <a:p>
            <a:pPr marL="0" indent="0" algn="just">
              <a:spcBef>
                <a:spcPts val="0"/>
              </a:spcBef>
              <a:buNone/>
            </a:pPr>
            <a:r>
              <a:rPr lang="pt-BR" sz="1200" dirty="0"/>
              <a:t>1. A Primeira Seção desta Corte, por ocasião do julgamento dos </a:t>
            </a:r>
            <a:r>
              <a:rPr lang="pt-BR" sz="1200" dirty="0" err="1"/>
              <a:t>EREsp</a:t>
            </a:r>
            <a:r>
              <a:rPr lang="pt-BR" sz="1200" dirty="0"/>
              <a:t> 1.517.492/PR, pacificou o entendimento da não inclusão do crédito presumido de ICMS nas bases de cálculo do IRPJ e da CSLL, ao fundamento de que a incidência de tributo federal sobre o incentivo fiscal de ICMS ofenderia o princípio federativo.</a:t>
            </a:r>
          </a:p>
          <a:p>
            <a:pPr marL="0" indent="0" algn="just">
              <a:spcBef>
                <a:spcPts val="0"/>
              </a:spcBef>
              <a:buNone/>
            </a:pPr>
            <a:r>
              <a:rPr lang="pt-BR" sz="1200" dirty="0"/>
              <a:t>2. A superveniência da Lei Complementar n. 160/2017, que promoveu alteração no art. 30 da Lei n. 12.973/2014, e passou a enquadrar o incentivo fiscal estadual como subvenção para investimento, não tem o condão de alterar o entendimento desta Corte de que a tributação federal do crédito presumido de ICMS representa violação do princípio federativo.</a:t>
            </a:r>
          </a:p>
          <a:p>
            <a:pPr marL="0" indent="0" algn="just">
              <a:spcBef>
                <a:spcPts val="0"/>
              </a:spcBef>
              <a:buNone/>
            </a:pPr>
            <a:r>
              <a:rPr lang="pt-BR" sz="1200" dirty="0"/>
              <a:t>3. Os </a:t>
            </a:r>
            <a:r>
              <a:rPr lang="pt-BR" sz="1200" dirty="0" err="1"/>
              <a:t>EREsp</a:t>
            </a:r>
            <a:r>
              <a:rPr lang="pt-BR" sz="1200" dirty="0"/>
              <a:t> 1.210.941/RS citado no agravo interno como pendente de julgamento, abrange situação diversa da tratada nos autos. Cumpre destacar que, naquela ocasião reconheceu-se a possibilidade de inclusão de crédito presumido de IPI na base de cálculo do IRPJ e da CSLL. </a:t>
            </a:r>
            <a:r>
              <a:rPr lang="pt-BR" sz="1200" b="1" dirty="0">
                <a:solidFill>
                  <a:srgbClr val="FF0000"/>
                </a:solidFill>
              </a:rPr>
              <a:t>Já o fundamento adotado nos </a:t>
            </a:r>
            <a:r>
              <a:rPr lang="pt-BR" sz="1200" b="1" dirty="0" err="1">
                <a:solidFill>
                  <a:srgbClr val="FF0000"/>
                </a:solidFill>
              </a:rPr>
              <a:t>EREsp</a:t>
            </a:r>
            <a:r>
              <a:rPr lang="pt-BR" sz="1200" b="1" dirty="0">
                <a:solidFill>
                  <a:srgbClr val="FF0000"/>
                </a:solidFill>
              </a:rPr>
              <a:t> 1.517.492/SC, aplicado ao caso dos autos, tem como fundamento a ofensa ao princípio federativo, em decorrência da incidência de tributo federal sobre o incentivo fiscal de ICMS, circunstância que não se verifica, no caso do IPI.</a:t>
            </a:r>
          </a:p>
          <a:p>
            <a:pPr marL="0" indent="0" algn="just">
              <a:spcBef>
                <a:spcPts val="0"/>
              </a:spcBef>
              <a:buNone/>
            </a:pPr>
            <a:r>
              <a:rPr lang="pt-BR" sz="1200" dirty="0"/>
              <a:t>4. Agravo interno a que se nega provimento.</a:t>
            </a:r>
          </a:p>
          <a:p>
            <a:pPr marL="0" indent="0" algn="just">
              <a:spcBef>
                <a:spcPts val="0"/>
              </a:spcBef>
              <a:buNone/>
            </a:pPr>
            <a:r>
              <a:rPr lang="pt-BR" sz="1200" dirty="0"/>
              <a:t>(</a:t>
            </a:r>
            <a:r>
              <a:rPr lang="pt-BR" sz="1200" dirty="0" err="1"/>
              <a:t>AgInt</a:t>
            </a:r>
            <a:r>
              <a:rPr lang="pt-BR" sz="1200" dirty="0"/>
              <a:t> nos </a:t>
            </a:r>
            <a:r>
              <a:rPr lang="pt-BR" sz="1200" dirty="0" err="1"/>
              <a:t>EREsp</a:t>
            </a:r>
            <a:r>
              <a:rPr lang="pt-BR" sz="1200" dirty="0"/>
              <a:t> 1528697/SC, Rel. Ministro OG FERNANDES, PRIMEIRA SEÇÃO, julgado em 29/06/2021, </a:t>
            </a:r>
            <a:r>
              <a:rPr lang="pt-BR" sz="1200" dirty="0" err="1"/>
              <a:t>DJe</a:t>
            </a:r>
            <a:r>
              <a:rPr lang="pt-BR" sz="1200" dirty="0"/>
              <a:t> 12/08/2021)</a:t>
            </a:r>
          </a:p>
          <a:p>
            <a:pPr marL="0" indent="0" algn="just">
              <a:spcBef>
                <a:spcPts val="0"/>
              </a:spcBef>
              <a:buNone/>
            </a:pPr>
            <a:endParaRPr lang="pt-BR" sz="1200" dirty="0"/>
          </a:p>
          <a:p>
            <a:pPr marL="0" indent="0" algn="just">
              <a:spcBef>
                <a:spcPts val="0"/>
              </a:spcBef>
              <a:buNone/>
            </a:pPr>
            <a:r>
              <a:rPr lang="pt-BR" sz="1200" dirty="0">
                <a:solidFill>
                  <a:srgbClr val="FF0000"/>
                </a:solidFill>
              </a:rPr>
              <a:t>No mesmo sentido: (</a:t>
            </a:r>
            <a:r>
              <a:rPr lang="pt-BR" sz="1200" dirty="0" err="1">
                <a:solidFill>
                  <a:srgbClr val="FF0000"/>
                </a:solidFill>
              </a:rPr>
              <a:t>EDcl</a:t>
            </a:r>
            <a:r>
              <a:rPr lang="pt-BR" sz="1200" dirty="0">
                <a:solidFill>
                  <a:srgbClr val="FF0000"/>
                </a:solidFill>
              </a:rPr>
              <a:t> no </a:t>
            </a:r>
            <a:r>
              <a:rPr lang="pt-BR" sz="1200" dirty="0" err="1">
                <a:solidFill>
                  <a:srgbClr val="FF0000"/>
                </a:solidFill>
              </a:rPr>
              <a:t>AgInt</a:t>
            </a:r>
            <a:r>
              <a:rPr lang="pt-BR" sz="1200" dirty="0">
                <a:solidFill>
                  <a:srgbClr val="FF0000"/>
                </a:solidFill>
              </a:rPr>
              <a:t> no </a:t>
            </a:r>
            <a:r>
              <a:rPr lang="pt-BR" sz="1200" dirty="0" err="1">
                <a:solidFill>
                  <a:srgbClr val="FF0000"/>
                </a:solidFill>
              </a:rPr>
              <a:t>REsp</a:t>
            </a:r>
            <a:r>
              <a:rPr lang="pt-BR" sz="1200" dirty="0">
                <a:solidFill>
                  <a:srgbClr val="FF0000"/>
                </a:solidFill>
              </a:rPr>
              <a:t> 1872146/PR, Rel. Ministro HERMAN BENJAMIN, SEGUNDA TURMA, julgado em 21/03/2022, </a:t>
            </a:r>
            <a:r>
              <a:rPr lang="pt-BR" sz="1200" dirty="0" err="1">
                <a:solidFill>
                  <a:srgbClr val="FF0000"/>
                </a:solidFill>
              </a:rPr>
              <a:t>DJe</a:t>
            </a:r>
            <a:r>
              <a:rPr lang="pt-BR" sz="1200" dirty="0">
                <a:solidFill>
                  <a:srgbClr val="FF0000"/>
                </a:solidFill>
              </a:rPr>
              <a:t> 25/03/2022)</a:t>
            </a:r>
          </a:p>
        </p:txBody>
      </p:sp>
      <p:sp>
        <p:nvSpPr>
          <p:cNvPr id="4" name="Espaço Reservado para Conteúdo 2">
            <a:extLst>
              <a:ext uri="{FF2B5EF4-FFF2-40B4-BE49-F238E27FC236}">
                <a16:creationId xmlns:a16="http://schemas.microsoft.com/office/drawing/2014/main" id="{0C34750E-51D9-E8F8-4352-C06F8086B37A}"/>
              </a:ext>
            </a:extLst>
          </p:cNvPr>
          <p:cNvSpPr txBox="1">
            <a:spLocks/>
          </p:cNvSpPr>
          <p:nvPr/>
        </p:nvSpPr>
        <p:spPr>
          <a:xfrm>
            <a:off x="114950" y="4323046"/>
            <a:ext cx="11962099" cy="3552870"/>
          </a:xfrm>
          <a:prstGeom prst="rect">
            <a:avLst/>
          </a:prstGeom>
          <a:solidFill>
            <a:schemeClr val="bg1">
              <a:alpha val="7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1200" dirty="0"/>
              <a:t>Tema 1008</a:t>
            </a:r>
          </a:p>
          <a:p>
            <a:pPr marL="0" indent="0" algn="just">
              <a:buFont typeface="Arial" panose="020B0604020202020204" pitchFamily="34" charset="0"/>
              <a:buNone/>
            </a:pPr>
            <a:r>
              <a:rPr lang="pt-BR" sz="1200" dirty="0"/>
              <a:t>PROCESSUAL CIVIL. RECURSO ESPECIAL. CÓDIGO DE PROCESSO CIVIL DE 2015. APLICABILIDADE. PROPOSTA DE AFETAÇÃO COMO REPRESENTATIVO DA CONTROVÉRSIA. TRIBUTÁRIO. IMPOSTO SOBRE A RENDA DE PESSOA JURÍDICA - </a:t>
            </a:r>
            <a:r>
              <a:rPr lang="pt-BR" sz="1200" dirty="0">
                <a:solidFill>
                  <a:srgbClr val="FF0000"/>
                </a:solidFill>
              </a:rPr>
              <a:t>IRPJ</a:t>
            </a:r>
            <a:r>
              <a:rPr lang="pt-BR" sz="1200" dirty="0"/>
              <a:t> E CONTRIBUIÇÃO SOCIAL SOBRE O LUCRO LÍQUIDO - </a:t>
            </a:r>
            <a:r>
              <a:rPr lang="pt-BR" sz="1200" dirty="0">
                <a:solidFill>
                  <a:srgbClr val="FF0000"/>
                </a:solidFill>
              </a:rPr>
              <a:t>CSLL</a:t>
            </a:r>
            <a:r>
              <a:rPr lang="pt-BR" sz="1200" dirty="0"/>
              <a:t>. APURAÇÃO PELO LUCRO PRESUMIDO. INCLUSÃO DO ICMS NA BASE DE CÁLCULO.</a:t>
            </a:r>
          </a:p>
          <a:p>
            <a:pPr marL="0" indent="0" algn="just">
              <a:buFont typeface="Arial" panose="020B0604020202020204" pitchFamily="34" charset="0"/>
              <a:buNone/>
            </a:pPr>
            <a:r>
              <a:rPr lang="pt-BR" sz="1200" dirty="0"/>
              <a:t>1. Delimitação da questão de direito controvertida: possibilidade de inclusão de valores de ICMS nas bases de cálculo do Imposto sobre a Renda de Pessoa Jurídica - IRPJ e da Contribuição Social sobre o Lucro Líquido - CSLL, quando apurados pela sistemática do lucro presumido.</a:t>
            </a:r>
          </a:p>
          <a:p>
            <a:pPr marL="0" indent="0" algn="just">
              <a:buFont typeface="Arial" panose="020B0604020202020204" pitchFamily="34" charset="0"/>
              <a:buNone/>
            </a:pPr>
            <a:r>
              <a:rPr lang="pt-BR" sz="1200" dirty="0"/>
              <a:t>2. Recurso especial submetido à sistemática dos recursos repetitivos, em afetação conjunta com os </a:t>
            </a:r>
            <a:r>
              <a:rPr lang="pt-BR" sz="1200" dirty="0" err="1"/>
              <a:t>REsps</a:t>
            </a:r>
            <a:r>
              <a:rPr lang="pt-BR" sz="1200" dirty="0"/>
              <a:t> </a:t>
            </a:r>
            <a:r>
              <a:rPr lang="pt-BR" sz="1200" dirty="0" err="1"/>
              <a:t>ns</a:t>
            </a:r>
            <a:r>
              <a:rPr lang="pt-BR" sz="1200" dirty="0"/>
              <a:t>. 1.772.634/RS e 1.772.470/RS. (</a:t>
            </a:r>
            <a:r>
              <a:rPr lang="pt-BR" sz="1200" dirty="0" err="1"/>
              <a:t>ProAfR</a:t>
            </a:r>
            <a:r>
              <a:rPr lang="pt-BR" sz="1200" dirty="0"/>
              <a:t> no </a:t>
            </a:r>
            <a:r>
              <a:rPr lang="pt-BR" sz="1200" dirty="0" err="1"/>
              <a:t>REsp</a:t>
            </a:r>
            <a:r>
              <a:rPr lang="pt-BR" sz="1200" dirty="0"/>
              <a:t> 1767631/SC, Rel. Ministra REGINA HELENA COSTA, PRIMEIRA SEÇÃO, julgado em 12/03/2019, </a:t>
            </a:r>
            <a:r>
              <a:rPr lang="pt-BR" sz="1200" dirty="0" err="1"/>
              <a:t>DJe</a:t>
            </a:r>
            <a:r>
              <a:rPr lang="pt-BR" sz="1200" dirty="0"/>
              <a:t> 26/03/2019)</a:t>
            </a:r>
          </a:p>
          <a:p>
            <a:pPr marL="0" indent="0" algn="just">
              <a:buFont typeface="Arial" panose="020B0604020202020204" pitchFamily="34" charset="0"/>
              <a:buNone/>
            </a:pPr>
            <a:endParaRPr lang="pt-BR" sz="1200" dirty="0"/>
          </a:p>
        </p:txBody>
      </p:sp>
      <p:sp>
        <p:nvSpPr>
          <p:cNvPr id="5" name="Not Equal 4">
            <a:extLst>
              <a:ext uri="{FF2B5EF4-FFF2-40B4-BE49-F238E27FC236}">
                <a16:creationId xmlns:a16="http://schemas.microsoft.com/office/drawing/2014/main" id="{E1604DFC-5171-95DC-F836-209CA2846B63}"/>
              </a:ext>
            </a:extLst>
          </p:cNvPr>
          <p:cNvSpPr/>
          <p:nvPr/>
        </p:nvSpPr>
        <p:spPr>
          <a:xfrm>
            <a:off x="5610048" y="3968151"/>
            <a:ext cx="552090" cy="379562"/>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612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FD0A-C809-939E-23C6-4749A7A99E97}"/>
              </a:ext>
            </a:extLst>
          </p:cNvPr>
          <p:cNvSpPr>
            <a:spLocks noGrp="1"/>
          </p:cNvSpPr>
          <p:nvPr>
            <p:ph type="title"/>
          </p:nvPr>
        </p:nvSpPr>
        <p:spPr>
          <a:xfrm>
            <a:off x="838200" y="671581"/>
            <a:ext cx="10515600" cy="1325563"/>
          </a:xfrm>
        </p:spPr>
        <p:txBody>
          <a:bodyPr/>
          <a:lstStyle/>
          <a:p>
            <a:pPr algn="ctr"/>
            <a:r>
              <a:rPr lang="pt-BR" dirty="0"/>
              <a:t>Subvenção</a:t>
            </a:r>
            <a:endParaRPr lang="en-US" dirty="0"/>
          </a:p>
        </p:txBody>
      </p:sp>
      <p:graphicFrame>
        <p:nvGraphicFramePr>
          <p:cNvPr id="4" name="Diagram 3">
            <a:extLst>
              <a:ext uri="{FF2B5EF4-FFF2-40B4-BE49-F238E27FC236}">
                <a16:creationId xmlns:a16="http://schemas.microsoft.com/office/drawing/2014/main" id="{3BDFBED3-BC54-43BE-9B7B-9DF043C47F90}"/>
              </a:ext>
            </a:extLst>
          </p:cNvPr>
          <p:cNvGraphicFramePr/>
          <p:nvPr>
            <p:extLst>
              <p:ext uri="{D42A27DB-BD31-4B8C-83A1-F6EECF244321}">
                <p14:modId xmlns:p14="http://schemas.microsoft.com/office/powerpoint/2010/main" val="3731126270"/>
              </p:ext>
            </p:extLst>
          </p:nvPr>
        </p:nvGraphicFramePr>
        <p:xfrm>
          <a:off x="0" y="1997144"/>
          <a:ext cx="10943566" cy="4417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81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4BEF-ADC5-4DFC-A9F2-51A827D8D0F5}"/>
              </a:ext>
            </a:extLst>
          </p:cNvPr>
          <p:cNvSpPr>
            <a:spLocks noGrp="1"/>
          </p:cNvSpPr>
          <p:nvPr>
            <p:ph type="title"/>
          </p:nvPr>
        </p:nvSpPr>
        <p:spPr>
          <a:xfrm>
            <a:off x="170561" y="991029"/>
            <a:ext cx="10305963" cy="469330"/>
          </a:xfrm>
        </p:spPr>
        <p:txBody>
          <a:bodyPr>
            <a:noAutofit/>
          </a:bodyPr>
          <a:lstStyle/>
          <a:p>
            <a:r>
              <a:rPr lang="pt-BR" sz="2217" dirty="0"/>
              <a:t>SOLUÇÃO DE CONSULTA COSIT Nº 12, DE 25 DE MARÇO DE 2022</a:t>
            </a:r>
          </a:p>
        </p:txBody>
      </p:sp>
      <p:sp>
        <p:nvSpPr>
          <p:cNvPr id="3" name="Espaço Reservado para Conteúdo 2">
            <a:extLst>
              <a:ext uri="{FF2B5EF4-FFF2-40B4-BE49-F238E27FC236}">
                <a16:creationId xmlns:a16="http://schemas.microsoft.com/office/drawing/2014/main" id="{F60B003B-60FD-4511-BCA6-FF2747DE2D17}"/>
              </a:ext>
            </a:extLst>
          </p:cNvPr>
          <p:cNvSpPr>
            <a:spLocks noGrp="1"/>
          </p:cNvSpPr>
          <p:nvPr>
            <p:ph idx="1"/>
          </p:nvPr>
        </p:nvSpPr>
        <p:spPr>
          <a:xfrm>
            <a:off x="96525" y="1439133"/>
            <a:ext cx="11924914" cy="5709142"/>
          </a:xfrm>
        </p:spPr>
        <p:txBody>
          <a:bodyPr>
            <a:normAutofit fontScale="47500" lnSpcReduction="20000"/>
          </a:bodyPr>
          <a:lstStyle/>
          <a:p>
            <a:pPr marL="0" indent="0">
              <a:lnSpc>
                <a:spcPct val="120000"/>
              </a:lnSpc>
              <a:buNone/>
            </a:pPr>
            <a:r>
              <a:rPr lang="pt-BR" dirty="0"/>
              <a:t>Ementa: INCENTIVOS FISCAIS. INCENTIVOS E BENEFÍCIOS FISCAIS OU FINANCEIROS-FISCAIS RELATIVOS AO ICMS. CONCESSÃO INCONDICIONADA OU NÃO CONDICIONADA À IMPLANTAÇÃO OU EXPANSÃO DE EMPREENDIMENTO ECONÔMICO. SUBVENÇÃO PARA INVESTIMENTO. LUCRO REAL. EXCLUSÃO. REQUISITOS E CONDIÇÕES.</a:t>
            </a:r>
          </a:p>
          <a:p>
            <a:pPr marL="0" indent="0">
              <a:lnSpc>
                <a:spcPct val="120000"/>
              </a:lnSpc>
              <a:buNone/>
            </a:pPr>
            <a:r>
              <a:rPr lang="pt-BR" dirty="0"/>
              <a:t>A partir da Lei Complementar nº 160, de 2017, os incentivos e os benefícios fiscais ou financeiro-fiscais relativos ao ICMS, concedidos por estados e Distrito Federal </a:t>
            </a:r>
            <a:r>
              <a:rPr lang="pt-BR" b="1" dirty="0">
                <a:solidFill>
                  <a:srgbClr val="FF0000"/>
                </a:solidFill>
              </a:rPr>
              <a:t>e considerados subvenções para investimento por força do § 4º do art. 30 da Lei nº 12.973, de 2014,</a:t>
            </a:r>
            <a:r>
              <a:rPr lang="pt-BR" dirty="0"/>
              <a:t> poderão deixar de ser computados na determinação do lucro real desde que </a:t>
            </a:r>
            <a:r>
              <a:rPr lang="pt-BR" b="1" dirty="0">
                <a:solidFill>
                  <a:srgbClr val="FF0000"/>
                </a:solidFill>
              </a:rPr>
              <a:t>observados os requisitos e as condições impostos pelo art. 30 da Lei nº 12.973, de 2014</a:t>
            </a:r>
            <a:r>
              <a:rPr lang="pt-BR" dirty="0"/>
              <a:t>, dentre os quais, a necessidade de que tenham sido concedidos </a:t>
            </a:r>
            <a:r>
              <a:rPr lang="pt-BR" b="1" dirty="0">
                <a:solidFill>
                  <a:srgbClr val="FF0000"/>
                </a:solidFill>
              </a:rPr>
              <a:t>como estímulo à implantação ou expansão de empreendimentos econômicos</a:t>
            </a:r>
            <a:r>
              <a:rPr lang="pt-BR" dirty="0"/>
              <a:t>.</a:t>
            </a:r>
          </a:p>
          <a:p>
            <a:pPr marL="0" indent="0">
              <a:lnSpc>
                <a:spcPct val="120000"/>
              </a:lnSpc>
              <a:buNone/>
            </a:pPr>
            <a:r>
              <a:rPr lang="pt-BR" dirty="0"/>
              <a:t>INCENTIVOS FISCAIS. ESTADO DE SÃO PAULO. BENEFÍCIO PREVISTO NO ART. 41 DO ANEXO III DO REGULAMENTO DO ICMS/SP C/C PORTARIA CAT 35/2017. INCENTIVOS E BENEFÍCIOS FISCAIS OU FINANCEIROS-FISCAIS RELATIVOS AO ICMS. CRÉDITO DE ICMS. ESTORNO.</a:t>
            </a:r>
          </a:p>
          <a:p>
            <a:pPr marL="0" indent="0">
              <a:lnSpc>
                <a:spcPct val="120000"/>
              </a:lnSpc>
              <a:buNone/>
            </a:pPr>
            <a:r>
              <a:rPr lang="pt-BR" dirty="0">
                <a:solidFill>
                  <a:srgbClr val="FF0000"/>
                </a:solidFill>
              </a:rPr>
              <a:t>Na hipótese em que a consulente demonstre o cumprimento dos requisitos exigidos pelo art. 30 da Lei nº 12.973, de 2014, o montante a ser excluído para fins de apuração do lucro real equivale à diferença entre o "crédito outorgado" e o crédito "estornado", a que se referem os dispositivos da legislação estadual apontada.</a:t>
            </a:r>
          </a:p>
          <a:p>
            <a:pPr marL="0" indent="0">
              <a:lnSpc>
                <a:spcPct val="120000"/>
              </a:lnSpc>
              <a:buNone/>
            </a:pPr>
            <a:r>
              <a:rPr lang="pt-BR" dirty="0"/>
              <a:t>A operacionalização conjunta e simultânea do benefício previsto no art. 41 do anexo III do RICMS/SP transforma o estorno e o crédito outorgado em crédito presumido. Por tal razão, o valor do crédito de ICMS tomado na entrada no insumo e operacionalmente estornado para obtenção da benesse fiscal não pode ser considerado como custo ou despesa para fins de apuração da base de cálculo do IRPJ. Assim, se este valor for deduzido na apuração do lucro líquido, deverá ser adicionado na determinação do lucro real do período correspondente.</a:t>
            </a:r>
          </a:p>
          <a:p>
            <a:pPr marL="0" indent="0">
              <a:lnSpc>
                <a:spcPct val="120000"/>
              </a:lnSpc>
              <a:buNone/>
            </a:pPr>
            <a:r>
              <a:rPr lang="pt-BR" dirty="0"/>
              <a:t>Na hipótese em que a administração tributária profira entendimento no sentido de que não há recebimento de crédito adicional, mas sim irrecuperabilidade do crédito estornado, este será dedutível para fins de apuração do lucro real, desde que reconhecida receita de subvenção no montante equivalente ao crédito outorgado.</a:t>
            </a:r>
          </a:p>
          <a:p>
            <a:pPr marL="0" indent="0">
              <a:lnSpc>
                <a:spcPct val="120000"/>
              </a:lnSpc>
              <a:buNone/>
            </a:pPr>
            <a:r>
              <a:rPr lang="pt-BR" b="1" dirty="0">
                <a:solidFill>
                  <a:srgbClr val="FF0000"/>
                </a:solidFill>
              </a:rPr>
              <a:t>Reforma a Solução de Consulta Cosit nº 15, de 18 de março de 2020.</a:t>
            </a:r>
          </a:p>
          <a:p>
            <a:pPr marL="0" indent="0">
              <a:lnSpc>
                <a:spcPct val="120000"/>
              </a:lnSpc>
              <a:buNone/>
            </a:pPr>
            <a:r>
              <a:rPr lang="pt-BR" dirty="0"/>
              <a:t>SOLUÇÃO DE CONSULTA PARCIALMENTE VINCULADA ÀS SOLUÇÕES DE CONSULTA COSIT Nº 145, DE 15 DE DEZEMBRO DE 2020 E COSIT Nº 55, DE 25 DE MARÇO DE 2021.</a:t>
            </a:r>
          </a:p>
          <a:p>
            <a:pPr marL="0" indent="0">
              <a:lnSpc>
                <a:spcPct val="120000"/>
              </a:lnSpc>
              <a:buNone/>
            </a:pPr>
            <a:r>
              <a:rPr lang="pt-BR" dirty="0">
                <a:solidFill>
                  <a:schemeClr val="bg1"/>
                </a:solidFill>
              </a:rPr>
              <a:t>Dispositivos Legais: Lei nº 12.973, de 2014, art. 30; Lei Complementar nº 160, de 2017, </a:t>
            </a:r>
            <a:r>
              <a:rPr lang="pt-BR" dirty="0" err="1">
                <a:solidFill>
                  <a:schemeClr val="bg1"/>
                </a:solidFill>
              </a:rPr>
              <a:t>arts</a:t>
            </a:r>
            <a:r>
              <a:rPr lang="pt-BR" dirty="0">
                <a:solidFill>
                  <a:schemeClr val="bg1"/>
                </a:solidFill>
              </a:rPr>
              <a:t>. 9º e 10; Parecer Normativo Cosit nº 112, de 1978; Instrução Normativa RFB nº 1.700, de 2017, art. 198; Decreto nº 9.580, de 2018, </a:t>
            </a:r>
            <a:r>
              <a:rPr lang="pt-BR" dirty="0" err="1">
                <a:solidFill>
                  <a:schemeClr val="bg1"/>
                </a:solidFill>
              </a:rPr>
              <a:t>arts</a:t>
            </a:r>
            <a:r>
              <a:rPr lang="pt-BR" dirty="0">
                <a:solidFill>
                  <a:schemeClr val="bg1"/>
                </a:solidFill>
              </a:rPr>
              <a:t>. 290, 301 e 302; Lei Complementar nº 87, de 1996, </a:t>
            </a:r>
            <a:r>
              <a:rPr lang="pt-BR" dirty="0" err="1">
                <a:solidFill>
                  <a:schemeClr val="bg1"/>
                </a:solidFill>
              </a:rPr>
              <a:t>arts</a:t>
            </a:r>
            <a:r>
              <a:rPr lang="pt-BR" dirty="0">
                <a:solidFill>
                  <a:schemeClr val="bg1"/>
                </a:solidFill>
              </a:rPr>
              <a:t>. 19 e 20 e Pronunciamento Técnicos CPC nº 16 (R1).</a:t>
            </a:r>
          </a:p>
        </p:txBody>
      </p:sp>
    </p:spTree>
    <p:extLst>
      <p:ext uri="{BB962C8B-B14F-4D97-AF65-F5344CB8AC3E}">
        <p14:creationId xmlns:p14="http://schemas.microsoft.com/office/powerpoint/2010/main" val="255666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2966" y="666048"/>
            <a:ext cx="7536974" cy="960595"/>
          </a:xfrm>
        </p:spPr>
        <p:txBody>
          <a:bodyPr>
            <a:noAutofit/>
          </a:bodyPr>
          <a:lstStyle/>
          <a:p>
            <a:r>
              <a:rPr lang="pt-BR" sz="3103" dirty="0">
                <a:solidFill>
                  <a:schemeClr val="bg2">
                    <a:lumMod val="25000"/>
                  </a:schemeClr>
                </a:solidFill>
              </a:rPr>
              <a:t>Benefício Estadual - Efeitos</a:t>
            </a:r>
          </a:p>
        </p:txBody>
      </p:sp>
      <p:grpSp>
        <p:nvGrpSpPr>
          <p:cNvPr id="3" name="Grupo 2"/>
          <p:cNvGrpSpPr/>
          <p:nvPr/>
        </p:nvGrpSpPr>
        <p:grpSpPr>
          <a:xfrm>
            <a:off x="1081277" y="1812712"/>
            <a:ext cx="8497567" cy="3913745"/>
            <a:chOff x="304800" y="1839411"/>
            <a:chExt cx="8762999" cy="4883553"/>
          </a:xfrm>
        </p:grpSpPr>
        <p:sp>
          <p:nvSpPr>
            <p:cNvPr id="34" name="CaixaDeTexto 33"/>
            <p:cNvSpPr txBox="1"/>
            <p:nvPr/>
          </p:nvSpPr>
          <p:spPr>
            <a:xfrm>
              <a:off x="304800" y="1839411"/>
              <a:ext cx="3886200" cy="1791077"/>
            </a:xfrm>
            <a:prstGeom prst="rect">
              <a:avLst/>
            </a:prstGeom>
            <a:noFill/>
          </p:spPr>
          <p:txBody>
            <a:bodyPr wrap="square" rtlCol="0">
              <a:spAutoFit/>
            </a:bodyPr>
            <a:lstStyle/>
            <a:p>
              <a:pPr algn="just" fontAlgn="base">
                <a:spcBef>
                  <a:spcPct val="0"/>
                </a:spcBef>
                <a:spcAft>
                  <a:spcPct val="0"/>
                </a:spcAft>
              </a:pPr>
              <a:r>
                <a:rPr lang="pt-BR" sz="2909" dirty="0">
                  <a:latin typeface="Book Antiqua" panose="02040602050305030304" pitchFamily="18" charset="0"/>
                </a:rPr>
                <a:t>Ganho Efetivo é o valor do crédito presumido? </a:t>
              </a:r>
            </a:p>
          </p:txBody>
        </p:sp>
        <p:sp>
          <p:nvSpPr>
            <p:cNvPr id="35" name="CaixaDeTexto 34"/>
            <p:cNvSpPr txBox="1"/>
            <p:nvPr/>
          </p:nvSpPr>
          <p:spPr>
            <a:xfrm>
              <a:off x="4780547" y="1991811"/>
              <a:ext cx="3581400" cy="1456160"/>
            </a:xfrm>
            <a:prstGeom prst="rect">
              <a:avLst/>
            </a:prstGeom>
            <a:noFill/>
          </p:spPr>
          <p:txBody>
            <a:bodyPr wrap="square" rtlCol="0">
              <a:spAutoFit/>
            </a:bodyPr>
            <a:lstStyle/>
            <a:p>
              <a:pPr fontAlgn="base">
                <a:spcBef>
                  <a:spcPct val="0"/>
                </a:spcBef>
                <a:spcAft>
                  <a:spcPct val="0"/>
                </a:spcAft>
              </a:pPr>
              <a:r>
                <a:rPr lang="pt-BR" sz="1746" b="1" dirty="0">
                  <a:solidFill>
                    <a:srgbClr val="FF0000"/>
                  </a:solidFill>
                  <a:latin typeface="Arial" charset="0"/>
                </a:rPr>
                <a:t>Saída  - 12%</a:t>
              </a:r>
            </a:p>
            <a:p>
              <a:pPr fontAlgn="base">
                <a:spcBef>
                  <a:spcPct val="0"/>
                </a:spcBef>
                <a:spcAft>
                  <a:spcPct val="0"/>
                </a:spcAft>
              </a:pPr>
              <a:r>
                <a:rPr lang="pt-BR" sz="1746" b="1" dirty="0">
                  <a:solidFill>
                    <a:srgbClr val="FF0000"/>
                  </a:solidFill>
                  <a:latin typeface="Arial" charset="0"/>
                </a:rPr>
                <a:t>Carga efetiva – 2%</a:t>
              </a:r>
            </a:p>
            <a:p>
              <a:pPr fontAlgn="base">
                <a:spcBef>
                  <a:spcPct val="0"/>
                </a:spcBef>
                <a:spcAft>
                  <a:spcPct val="0"/>
                </a:spcAft>
              </a:pPr>
              <a:endParaRPr lang="pt-BR" sz="1746" b="1" dirty="0">
                <a:solidFill>
                  <a:srgbClr val="4B4B4B"/>
                </a:solidFill>
                <a:latin typeface="Arial" charset="0"/>
              </a:endParaRPr>
            </a:p>
            <a:p>
              <a:pPr fontAlgn="base">
                <a:spcBef>
                  <a:spcPct val="0"/>
                </a:spcBef>
                <a:spcAft>
                  <a:spcPct val="0"/>
                </a:spcAft>
              </a:pPr>
              <a:endParaRPr lang="pt-BR" sz="1746" dirty="0">
                <a:solidFill>
                  <a:srgbClr val="4B4B4B"/>
                </a:solidFill>
                <a:latin typeface="Arial" charset="0"/>
              </a:endParaRPr>
            </a:p>
          </p:txBody>
        </p:sp>
        <p:sp>
          <p:nvSpPr>
            <p:cNvPr id="36" name="Chave direita 35"/>
            <p:cNvSpPr/>
            <p:nvPr/>
          </p:nvSpPr>
          <p:spPr>
            <a:xfrm>
              <a:off x="6858000" y="1839411"/>
              <a:ext cx="152400" cy="1066800"/>
            </a:xfrm>
            <a:prstGeom prst="rightBrace">
              <a:avLst/>
            </a:prstGeom>
            <a:noFill/>
            <a:ln w="9525" cap="flat" cmpd="sng" algn="ctr">
              <a:solidFill>
                <a:srgbClr val="FF8000"/>
              </a:solidFill>
              <a:prstDash val="solid"/>
            </a:ln>
            <a:effectLst/>
          </p:spPr>
          <p:txBody>
            <a:bodyPr rtlCol="0" anchor="ctr"/>
            <a:lstStyle/>
            <a:p>
              <a:pPr algn="ctr" fontAlgn="base">
                <a:spcBef>
                  <a:spcPct val="0"/>
                </a:spcBef>
                <a:spcAft>
                  <a:spcPct val="0"/>
                </a:spcAft>
                <a:defRPr/>
              </a:pPr>
              <a:endParaRPr lang="pt-BR" sz="1746" kern="0">
                <a:solidFill>
                  <a:srgbClr val="4B4B4B"/>
                </a:solidFill>
                <a:latin typeface="Arial"/>
              </a:endParaRPr>
            </a:p>
          </p:txBody>
        </p:sp>
        <p:sp>
          <p:nvSpPr>
            <p:cNvPr id="37" name="CaixaDeTexto 36"/>
            <p:cNvSpPr txBox="1"/>
            <p:nvPr/>
          </p:nvSpPr>
          <p:spPr>
            <a:xfrm>
              <a:off x="7010400" y="2188145"/>
              <a:ext cx="1905000" cy="450449"/>
            </a:xfrm>
            <a:prstGeom prst="rect">
              <a:avLst/>
            </a:prstGeom>
            <a:noFill/>
          </p:spPr>
          <p:txBody>
            <a:bodyPr wrap="square" rtlCol="0">
              <a:spAutoFit/>
            </a:bodyPr>
            <a:lstStyle/>
            <a:p>
              <a:pPr fontAlgn="base">
                <a:spcBef>
                  <a:spcPct val="0"/>
                </a:spcBef>
                <a:spcAft>
                  <a:spcPct val="0"/>
                </a:spcAft>
              </a:pPr>
              <a:r>
                <a:rPr lang="pt-BR" sz="1746" dirty="0">
                  <a:latin typeface="Book Antiqua" panose="02040602050305030304" pitchFamily="18" charset="0"/>
                </a:rPr>
                <a:t>Benefício 10%?</a:t>
              </a:r>
            </a:p>
          </p:txBody>
        </p:sp>
        <p:sp>
          <p:nvSpPr>
            <p:cNvPr id="38" name="Seta para a direita 37"/>
            <p:cNvSpPr/>
            <p:nvPr/>
          </p:nvSpPr>
          <p:spPr>
            <a:xfrm rot="5400000">
              <a:off x="7521741" y="2748365"/>
              <a:ext cx="587920" cy="303312"/>
            </a:xfrm>
            <a:prstGeom prst="rightArrow">
              <a:avLst/>
            </a:prstGeom>
            <a:solidFill>
              <a:srgbClr val="A0968C"/>
            </a:solidFill>
            <a:ln w="25400" cap="flat" cmpd="sng" algn="ctr">
              <a:solidFill>
                <a:srgbClr val="A0968C"/>
              </a:solidFill>
              <a:prstDash val="solid"/>
            </a:ln>
            <a:effectLst/>
          </p:spPr>
          <p:txBody>
            <a:bodyPr rtlCol="0" anchor="ctr"/>
            <a:lstStyle/>
            <a:p>
              <a:pPr algn="ctr" fontAlgn="base">
                <a:spcBef>
                  <a:spcPct val="0"/>
                </a:spcBef>
                <a:spcAft>
                  <a:spcPct val="0"/>
                </a:spcAft>
                <a:defRPr/>
              </a:pPr>
              <a:endParaRPr lang="pt-BR" sz="1746" kern="0">
                <a:solidFill>
                  <a:srgbClr val="FFFFFF">
                    <a:lumMod val="50000"/>
                  </a:srgbClr>
                </a:solidFill>
                <a:latin typeface="Book Antiqua" panose="02040602050305030304" pitchFamily="18" charset="0"/>
              </a:endParaRPr>
            </a:p>
          </p:txBody>
        </p:sp>
        <p:sp>
          <p:nvSpPr>
            <p:cNvPr id="39" name="CaixaDeTexto 38"/>
            <p:cNvSpPr txBox="1"/>
            <p:nvPr/>
          </p:nvSpPr>
          <p:spPr>
            <a:xfrm>
              <a:off x="7958888" y="2614082"/>
              <a:ext cx="1108911" cy="450449"/>
            </a:xfrm>
            <a:prstGeom prst="rect">
              <a:avLst/>
            </a:prstGeom>
            <a:noFill/>
          </p:spPr>
          <p:txBody>
            <a:bodyPr wrap="square" rtlCol="0">
              <a:spAutoFit/>
            </a:bodyPr>
            <a:lstStyle/>
            <a:p>
              <a:pPr fontAlgn="base">
                <a:spcBef>
                  <a:spcPct val="0"/>
                </a:spcBef>
                <a:spcAft>
                  <a:spcPct val="0"/>
                </a:spcAft>
              </a:pPr>
              <a:r>
                <a:rPr lang="pt-BR" sz="1746" dirty="0">
                  <a:latin typeface="Book Antiqua" panose="02040602050305030304" pitchFamily="18" charset="0"/>
                </a:rPr>
                <a:t>Depende</a:t>
              </a:r>
            </a:p>
          </p:txBody>
        </p:sp>
        <p:sp>
          <p:nvSpPr>
            <p:cNvPr id="40" name="Retângulo 39"/>
            <p:cNvSpPr/>
            <p:nvPr/>
          </p:nvSpPr>
          <p:spPr>
            <a:xfrm>
              <a:off x="4876801" y="3407745"/>
              <a:ext cx="3775690" cy="3165983"/>
            </a:xfrm>
            <a:prstGeom prst="rect">
              <a:avLst/>
            </a:prstGeom>
            <a:noFill/>
            <a:ln w="25400" cap="flat" cmpd="sng" algn="ctr">
              <a:solidFill>
                <a:srgbClr val="A0968C"/>
              </a:solidFill>
              <a:prstDash val="dash"/>
            </a:ln>
            <a:effectLst/>
          </p:spPr>
          <p:txBody>
            <a:bodyPr rtlCol="0" anchor="ctr"/>
            <a:lstStyle/>
            <a:p>
              <a:pPr algn="ctr" fontAlgn="base">
                <a:spcBef>
                  <a:spcPct val="0"/>
                </a:spcBef>
                <a:spcAft>
                  <a:spcPct val="0"/>
                </a:spcAft>
                <a:defRPr/>
              </a:pPr>
              <a:endParaRPr lang="pt-BR" sz="1746" kern="0">
                <a:solidFill>
                  <a:srgbClr val="FFFFFF"/>
                </a:solidFill>
                <a:latin typeface="Arial"/>
              </a:endParaRPr>
            </a:p>
          </p:txBody>
        </p:sp>
        <p:sp>
          <p:nvSpPr>
            <p:cNvPr id="41" name="CaixaDeTexto 40"/>
            <p:cNvSpPr txBox="1"/>
            <p:nvPr/>
          </p:nvSpPr>
          <p:spPr>
            <a:xfrm>
              <a:off x="4953000" y="3515811"/>
              <a:ext cx="3560343" cy="3207153"/>
            </a:xfrm>
            <a:prstGeom prst="rect">
              <a:avLst/>
            </a:prstGeom>
            <a:noFill/>
          </p:spPr>
          <p:txBody>
            <a:bodyPr wrap="square" rtlCol="0">
              <a:spAutoFit/>
            </a:bodyPr>
            <a:lstStyle/>
            <a:p>
              <a:pPr algn="just" fontAlgn="base">
                <a:spcBef>
                  <a:spcPct val="0"/>
                </a:spcBef>
                <a:spcAft>
                  <a:spcPct val="0"/>
                </a:spcAft>
              </a:pPr>
              <a:r>
                <a:rPr lang="pt-BR" sz="1455" b="1" u="sng" cap="small" dirty="0">
                  <a:latin typeface="Book Antiqua" panose="02040602050305030304" pitchFamily="18" charset="0"/>
                </a:rPr>
                <a:t>Apuração normal</a:t>
              </a:r>
            </a:p>
            <a:p>
              <a:pPr algn="just" fontAlgn="base">
                <a:spcBef>
                  <a:spcPct val="0"/>
                </a:spcBef>
                <a:spcAft>
                  <a:spcPct val="0"/>
                </a:spcAft>
              </a:pPr>
              <a:endParaRPr lang="pt-BR" sz="1455" dirty="0">
                <a:latin typeface="Book Antiqua" panose="02040602050305030304" pitchFamily="18" charset="0"/>
              </a:endParaRPr>
            </a:p>
            <a:p>
              <a:pPr algn="just" fontAlgn="base">
                <a:spcBef>
                  <a:spcPct val="0"/>
                </a:spcBef>
                <a:spcAft>
                  <a:spcPct val="0"/>
                </a:spcAft>
              </a:pPr>
              <a:r>
                <a:rPr lang="pt-BR" sz="1455" dirty="0">
                  <a:latin typeface="Book Antiqua" panose="02040602050305030304" pitchFamily="18" charset="0"/>
                </a:rPr>
                <a:t>R$ 12,00 (alíquota ICMS interestadual x valor da mercadoria R$100,00)</a:t>
              </a:r>
            </a:p>
            <a:p>
              <a:pPr algn="just" fontAlgn="base">
                <a:spcBef>
                  <a:spcPct val="0"/>
                </a:spcBef>
                <a:spcAft>
                  <a:spcPct val="0"/>
                </a:spcAft>
              </a:pPr>
              <a:r>
                <a:rPr lang="pt-BR" sz="1455" b="1" dirty="0">
                  <a:latin typeface="Book Antiqua" panose="02040602050305030304" pitchFamily="18" charset="0"/>
                </a:rPr>
                <a:t>R$ 5,00 de créditos regulares  </a:t>
              </a:r>
            </a:p>
            <a:p>
              <a:pPr algn="just" fontAlgn="base">
                <a:spcBef>
                  <a:spcPct val="0"/>
                </a:spcBef>
                <a:spcAft>
                  <a:spcPct val="0"/>
                </a:spcAft>
              </a:pPr>
              <a:endParaRPr lang="pt-BR" sz="1455" dirty="0">
                <a:latin typeface="Book Antiqua" panose="02040602050305030304" pitchFamily="18" charset="0"/>
              </a:endParaRPr>
            </a:p>
            <a:p>
              <a:pPr algn="just" fontAlgn="base">
                <a:spcBef>
                  <a:spcPct val="0"/>
                </a:spcBef>
                <a:spcAft>
                  <a:spcPct val="0"/>
                </a:spcAft>
              </a:pPr>
              <a:r>
                <a:rPr lang="pt-BR" sz="1455" dirty="0">
                  <a:latin typeface="Book Antiqua" panose="02040602050305030304" pitchFamily="18" charset="0"/>
                </a:rPr>
                <a:t>Carga efetiva regular: R$ 7,00 </a:t>
              </a:r>
            </a:p>
            <a:p>
              <a:pPr algn="just" fontAlgn="base">
                <a:spcBef>
                  <a:spcPct val="0"/>
                </a:spcBef>
                <a:spcAft>
                  <a:spcPct val="0"/>
                </a:spcAft>
              </a:pPr>
              <a:endParaRPr lang="pt-BR" sz="1455" dirty="0">
                <a:latin typeface="Book Antiqua" panose="02040602050305030304" pitchFamily="18" charset="0"/>
              </a:endParaRPr>
            </a:p>
            <a:p>
              <a:pPr algn="just" fontAlgn="base">
                <a:spcBef>
                  <a:spcPct val="0"/>
                </a:spcBef>
                <a:spcAft>
                  <a:spcPct val="0"/>
                </a:spcAft>
              </a:pPr>
              <a:r>
                <a:rPr lang="pt-BR" sz="1455" dirty="0">
                  <a:latin typeface="Book Antiqua" panose="02040602050305030304" pitchFamily="18" charset="0"/>
                </a:rPr>
                <a:t>Carga efetiva com o benefício de 2%: R$, 2,00. </a:t>
              </a:r>
            </a:p>
            <a:p>
              <a:pPr algn="just" fontAlgn="base">
                <a:spcBef>
                  <a:spcPct val="0"/>
                </a:spcBef>
                <a:spcAft>
                  <a:spcPct val="0"/>
                </a:spcAft>
              </a:pPr>
              <a:endParaRPr lang="pt-BR" sz="1552" b="1" u="sng" cap="small" dirty="0">
                <a:latin typeface="Book Antiqua" panose="02040602050305030304" pitchFamily="18" charset="0"/>
              </a:endParaRPr>
            </a:p>
          </p:txBody>
        </p:sp>
        <p:sp>
          <p:nvSpPr>
            <p:cNvPr id="42" name="Elipse 41"/>
            <p:cNvSpPr/>
            <p:nvPr/>
          </p:nvSpPr>
          <p:spPr>
            <a:xfrm>
              <a:off x="4953000" y="4963611"/>
              <a:ext cx="2590800" cy="685800"/>
            </a:xfrm>
            <a:prstGeom prst="ellipse">
              <a:avLst/>
            </a:prstGeom>
            <a:noFill/>
            <a:ln w="25400" cap="flat" cmpd="sng" algn="ctr">
              <a:solidFill>
                <a:srgbClr val="FF8000"/>
              </a:solidFill>
              <a:prstDash val="solid"/>
            </a:ln>
            <a:effectLst/>
          </p:spPr>
          <p:txBody>
            <a:bodyPr rtlCol="0" anchor="ctr"/>
            <a:lstStyle/>
            <a:p>
              <a:pPr algn="ctr" fontAlgn="base">
                <a:spcBef>
                  <a:spcPct val="0"/>
                </a:spcBef>
                <a:spcAft>
                  <a:spcPct val="0"/>
                </a:spcAft>
                <a:defRPr/>
              </a:pPr>
              <a:endParaRPr lang="pt-BR" sz="1746" kern="0">
                <a:solidFill>
                  <a:srgbClr val="FFFFFF"/>
                </a:solidFill>
                <a:latin typeface="Arial"/>
              </a:endParaRPr>
            </a:p>
          </p:txBody>
        </p:sp>
        <p:cxnSp>
          <p:nvCxnSpPr>
            <p:cNvPr id="43" name="Conector de seta reta 42"/>
            <p:cNvCxnSpPr>
              <a:stCxn id="42" idx="2"/>
            </p:cNvCxnSpPr>
            <p:nvPr/>
          </p:nvCxnSpPr>
          <p:spPr>
            <a:xfrm flipH="1">
              <a:off x="3276600" y="5306511"/>
              <a:ext cx="1676400" cy="0"/>
            </a:xfrm>
            <a:prstGeom prst="straightConnector1">
              <a:avLst/>
            </a:prstGeom>
            <a:noFill/>
            <a:ln w="9525" cap="flat" cmpd="sng" algn="ctr">
              <a:solidFill>
                <a:srgbClr val="FF8000"/>
              </a:solidFill>
              <a:prstDash val="solid"/>
              <a:tailEnd type="arrow"/>
            </a:ln>
            <a:effectLst/>
          </p:spPr>
        </p:cxnSp>
        <p:sp>
          <p:nvSpPr>
            <p:cNvPr id="44" name="Colchete duplo 43"/>
            <p:cNvSpPr/>
            <p:nvPr/>
          </p:nvSpPr>
          <p:spPr>
            <a:xfrm>
              <a:off x="611606" y="4685565"/>
              <a:ext cx="2644941" cy="1832050"/>
            </a:xfrm>
            <a:prstGeom prst="bracketPair">
              <a:avLst/>
            </a:prstGeom>
            <a:noFill/>
            <a:ln w="38100" cap="flat" cmpd="sng" algn="ctr">
              <a:solidFill>
                <a:srgbClr val="FF8000"/>
              </a:solidFill>
              <a:prstDash val="solid"/>
            </a:ln>
            <a:effectLst/>
          </p:spPr>
          <p:txBody>
            <a:bodyPr rtlCol="0" anchor="ctr"/>
            <a:lstStyle/>
            <a:p>
              <a:pPr algn="ctr" fontAlgn="base">
                <a:spcBef>
                  <a:spcPct val="0"/>
                </a:spcBef>
                <a:spcAft>
                  <a:spcPct val="0"/>
                </a:spcAft>
                <a:defRPr/>
              </a:pPr>
              <a:endParaRPr lang="pt-BR" sz="1746" kern="0">
                <a:latin typeface="Arial"/>
              </a:endParaRPr>
            </a:p>
          </p:txBody>
        </p:sp>
        <p:sp>
          <p:nvSpPr>
            <p:cNvPr id="45" name="Retângulo 44"/>
            <p:cNvSpPr/>
            <p:nvPr/>
          </p:nvSpPr>
          <p:spPr>
            <a:xfrm>
              <a:off x="684011" y="5185988"/>
              <a:ext cx="2440190" cy="785687"/>
            </a:xfrm>
            <a:prstGeom prst="rect">
              <a:avLst/>
            </a:prstGeom>
          </p:spPr>
          <p:txBody>
            <a:bodyPr wrap="square">
              <a:spAutoFit/>
            </a:bodyPr>
            <a:lstStyle/>
            <a:p>
              <a:pPr algn="just" fontAlgn="base">
                <a:spcBef>
                  <a:spcPct val="0"/>
                </a:spcBef>
                <a:spcAft>
                  <a:spcPct val="0"/>
                </a:spcAft>
              </a:pPr>
              <a:r>
                <a:rPr lang="pt-BR" sz="1746" b="1" u="sng" cap="small" dirty="0">
                  <a:latin typeface="Book Antiqua" panose="02040602050305030304" pitchFamily="18" charset="0"/>
                </a:rPr>
                <a:t>Benefício efetivo = R$ 5,00</a:t>
              </a:r>
              <a:endParaRPr lang="pt-BR" sz="1746" dirty="0">
                <a:latin typeface="Book Antiqua" panose="02040602050305030304" pitchFamily="18" charset="0"/>
              </a:endParaRPr>
            </a:p>
          </p:txBody>
        </p:sp>
      </p:grpSp>
    </p:spTree>
    <p:extLst>
      <p:ext uri="{BB962C8B-B14F-4D97-AF65-F5344CB8AC3E}">
        <p14:creationId xmlns:p14="http://schemas.microsoft.com/office/powerpoint/2010/main" val="323182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11380-5BD5-8181-0DD0-22E1425A1B8D}"/>
              </a:ext>
            </a:extLst>
          </p:cNvPr>
          <p:cNvSpPr>
            <a:spLocks noGrp="1"/>
          </p:cNvSpPr>
          <p:nvPr>
            <p:ph type="title"/>
          </p:nvPr>
        </p:nvSpPr>
        <p:spPr>
          <a:xfrm>
            <a:off x="2183921" y="1043347"/>
            <a:ext cx="10515600" cy="1325563"/>
          </a:xfrm>
        </p:spPr>
        <p:txBody>
          <a:bodyPr>
            <a:noAutofit/>
          </a:bodyPr>
          <a:lstStyle/>
          <a:p>
            <a:r>
              <a:rPr lang="pt-BR" sz="2000" dirty="0"/>
              <a:t>ATO DECLARATÓRIO INTERPRETATIVO SRF Nº 25, DE 24 DE DEZEMBRO DE 2003</a:t>
            </a:r>
          </a:p>
        </p:txBody>
      </p:sp>
      <p:sp>
        <p:nvSpPr>
          <p:cNvPr id="3" name="CaixaDeTexto 2">
            <a:extLst>
              <a:ext uri="{FF2B5EF4-FFF2-40B4-BE49-F238E27FC236}">
                <a16:creationId xmlns:a16="http://schemas.microsoft.com/office/drawing/2014/main" id="{DD49023F-59F6-9F1F-6252-00BAD337A4AF}"/>
              </a:ext>
            </a:extLst>
          </p:cNvPr>
          <p:cNvSpPr txBox="1"/>
          <p:nvPr/>
        </p:nvSpPr>
        <p:spPr>
          <a:xfrm>
            <a:off x="615797" y="1919985"/>
            <a:ext cx="11344640" cy="41857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1400" dirty="0"/>
              <a:t>Art. 4º No caso </a:t>
            </a:r>
            <a:r>
              <a:rPr lang="pt-BR" sz="1400" dirty="0">
                <a:solidFill>
                  <a:srgbClr val="FF0000"/>
                </a:solidFill>
              </a:rPr>
              <a:t>de reconhecimento das receitas pelo regime de caixa</a:t>
            </a:r>
            <a:r>
              <a:rPr lang="pt-BR" sz="1400" dirty="0"/>
              <a:t>, o indébito e os juros passam a ser </a:t>
            </a:r>
            <a:r>
              <a:rPr lang="pt-BR" sz="1400" dirty="0">
                <a:solidFill>
                  <a:srgbClr val="FF0000"/>
                </a:solidFill>
              </a:rPr>
              <a:t>receita tributável do IRPJ e da CSLL no momento do pagamento do precatório.</a:t>
            </a:r>
          </a:p>
          <a:p>
            <a:endParaRPr lang="pt-BR" sz="1400" dirty="0"/>
          </a:p>
          <a:p>
            <a:r>
              <a:rPr lang="pt-BR" sz="1400" dirty="0"/>
              <a:t>Art. 5º Pelo </a:t>
            </a:r>
            <a:r>
              <a:rPr lang="pt-BR" sz="1400" dirty="0">
                <a:solidFill>
                  <a:srgbClr val="FF0000"/>
                </a:solidFill>
              </a:rPr>
              <a:t>regime de competência</a:t>
            </a:r>
            <a:r>
              <a:rPr lang="pt-BR" sz="1400" dirty="0"/>
              <a:t>, o indébito passa a ser receita tributável do IRPJ e da CSLL </a:t>
            </a:r>
            <a:r>
              <a:rPr lang="pt-BR" sz="1400" dirty="0">
                <a:solidFill>
                  <a:srgbClr val="FF0000"/>
                </a:solidFill>
              </a:rPr>
              <a:t>no trânsito em julgado da sentença judicial que já define o valor a ser restituído.</a:t>
            </a:r>
          </a:p>
          <a:p>
            <a:r>
              <a:rPr lang="pt-BR" sz="1400" dirty="0"/>
              <a:t>§ 1º No caso de a </a:t>
            </a:r>
            <a:r>
              <a:rPr lang="pt-BR" sz="1400" dirty="0">
                <a:solidFill>
                  <a:srgbClr val="FF0000"/>
                </a:solidFill>
              </a:rPr>
              <a:t>sentença condenatória não definir o valor a ser restituído</a:t>
            </a:r>
            <a:r>
              <a:rPr lang="pt-BR" sz="1400" dirty="0"/>
              <a:t>, o indébito passa a ser receita tributável pelo IRPJ e pela CSLL:</a:t>
            </a:r>
          </a:p>
          <a:p>
            <a:r>
              <a:rPr lang="pt-BR" sz="1400" dirty="0"/>
              <a:t>I - na data do </a:t>
            </a:r>
            <a:r>
              <a:rPr lang="pt-BR" sz="1400" dirty="0">
                <a:solidFill>
                  <a:srgbClr val="FF0000"/>
                </a:solidFill>
              </a:rPr>
              <a:t>trânsito em julgado da sentença que julgar os embargos à execução</a:t>
            </a:r>
            <a:r>
              <a:rPr lang="pt-BR" sz="1400" dirty="0"/>
              <a:t>, fundamentados no excesso de execução (art. 741, inciso V, do CPC); ou</a:t>
            </a:r>
          </a:p>
          <a:p>
            <a:r>
              <a:rPr lang="pt-BR" sz="1400" dirty="0"/>
              <a:t>II - na </a:t>
            </a:r>
            <a:r>
              <a:rPr lang="pt-BR" sz="1400" dirty="0">
                <a:solidFill>
                  <a:srgbClr val="FF0000"/>
                </a:solidFill>
              </a:rPr>
              <a:t>data da expedição do precatório, quando a Fazenda Pública deixar de oferecer embargos à execução.</a:t>
            </a:r>
          </a:p>
          <a:p>
            <a:r>
              <a:rPr lang="pt-BR" sz="1400" dirty="0"/>
              <a:t>§ 2º A </a:t>
            </a:r>
            <a:r>
              <a:rPr lang="pt-BR" sz="1400" dirty="0">
                <a:solidFill>
                  <a:srgbClr val="FF0000"/>
                </a:solidFill>
              </a:rPr>
              <a:t>receita decorrente dos juros de mora devidos sobre o indébito deve compor as bases tributáveis do IRPJ, da CSLL, da </a:t>
            </a:r>
            <a:r>
              <a:rPr lang="pt-BR" sz="1400" dirty="0" err="1">
                <a:solidFill>
                  <a:srgbClr val="FF0000"/>
                </a:solidFill>
              </a:rPr>
              <a:t>Cofins</a:t>
            </a:r>
            <a:r>
              <a:rPr lang="pt-BR" sz="1400" dirty="0">
                <a:solidFill>
                  <a:srgbClr val="FF0000"/>
                </a:solidFill>
              </a:rPr>
              <a:t> e da Contribuição para o PIS/Pasep, observado o seguinte:</a:t>
            </a:r>
          </a:p>
          <a:p>
            <a:r>
              <a:rPr lang="pt-BR" sz="1400" dirty="0"/>
              <a:t>I - se a </a:t>
            </a:r>
            <a:r>
              <a:rPr lang="pt-BR" sz="1400" dirty="0">
                <a:solidFill>
                  <a:srgbClr val="FF0000"/>
                </a:solidFill>
              </a:rPr>
              <a:t>sentença que julgar a ação de repetição de indébito já definir o valor a ser restituído, é, no seu trânsito em julgado, que passam a ser receita tributável os juros de mora incorridos até aquela data e, a partir dali, os juros incorridos em cada mês deverão ser reconhecidos pelo regime de competência como receita tributável do respectivo mês;</a:t>
            </a:r>
          </a:p>
          <a:p>
            <a:r>
              <a:rPr lang="pt-BR" sz="1400" dirty="0"/>
              <a:t>II - se a </a:t>
            </a:r>
            <a:r>
              <a:rPr lang="pt-BR" sz="1400" dirty="0">
                <a:solidFill>
                  <a:srgbClr val="FF0000"/>
                </a:solidFill>
              </a:rPr>
              <a:t>sentença que julgar a ação de repetição de indébito não definir o valor a ser restituído, é, no trânsito em julgado da sentença dos embargos à execução fundamentados em excesso de execução (art. 741, inciso V, do Código de Processo Civil), que passam a ser receita tributável os juros de mora incorridos até aquela data</a:t>
            </a:r>
            <a:r>
              <a:rPr lang="pt-BR" sz="1400" dirty="0"/>
              <a:t> e, a partir dali, os juros incorridos em cada mês deverão ser reconhecidos pelo regime de competência como receita tributável do respectivo mês;</a:t>
            </a:r>
          </a:p>
          <a:p>
            <a:r>
              <a:rPr lang="pt-BR" sz="1400" dirty="0"/>
              <a:t>III - se a sentença que julgar a ação de repetição de indébito não definir o valor a ser restituído e a Fazenda Pública não apresentar embargos à execução, </a:t>
            </a:r>
            <a:r>
              <a:rPr lang="pt-BR" sz="1400" dirty="0">
                <a:solidFill>
                  <a:srgbClr val="FF0000"/>
                </a:solidFill>
              </a:rPr>
              <a:t>os juros de mora sobre o indébito passam a ser receita tributável na data da expedição do precatório</a:t>
            </a:r>
            <a:r>
              <a:rPr lang="pt-BR" sz="1400" dirty="0"/>
              <a:t>.</a:t>
            </a:r>
          </a:p>
        </p:txBody>
      </p:sp>
      <p:sp>
        <p:nvSpPr>
          <p:cNvPr id="4" name="TextBox 3">
            <a:extLst>
              <a:ext uri="{FF2B5EF4-FFF2-40B4-BE49-F238E27FC236}">
                <a16:creationId xmlns:a16="http://schemas.microsoft.com/office/drawing/2014/main" id="{AEB193DE-2E6D-F9AC-CAB5-15B2BB90B7BB}"/>
              </a:ext>
            </a:extLst>
          </p:cNvPr>
          <p:cNvSpPr txBox="1"/>
          <p:nvPr/>
        </p:nvSpPr>
        <p:spPr>
          <a:xfrm>
            <a:off x="215660" y="940278"/>
            <a:ext cx="11145328" cy="461665"/>
          </a:xfrm>
          <a:prstGeom prst="rect">
            <a:avLst/>
          </a:prstGeom>
          <a:noFill/>
        </p:spPr>
        <p:txBody>
          <a:bodyPr wrap="square" rtlCol="0">
            <a:spAutoFit/>
          </a:bodyPr>
          <a:lstStyle/>
          <a:p>
            <a:pPr algn="ctr"/>
            <a:r>
              <a:rPr lang="pt-BR" sz="2400" dirty="0"/>
              <a:t>Restituição de Indébito </a:t>
            </a:r>
            <a:endParaRPr lang="en-US" sz="2400" dirty="0"/>
          </a:p>
        </p:txBody>
      </p:sp>
    </p:spTree>
    <p:extLst>
      <p:ext uri="{BB962C8B-B14F-4D97-AF65-F5344CB8AC3E}">
        <p14:creationId xmlns:p14="http://schemas.microsoft.com/office/powerpoint/2010/main" val="342358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4684C19-61C0-0915-F45F-13D52417C855}"/>
              </a:ext>
            </a:extLst>
          </p:cNvPr>
          <p:cNvSpPr txBox="1"/>
          <p:nvPr/>
        </p:nvSpPr>
        <p:spPr>
          <a:xfrm>
            <a:off x="6581572" y="1502702"/>
            <a:ext cx="5610428" cy="418576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1400" dirty="0"/>
              <a:t>SOLUÇÃO DE CONSULTA COSIT Nº 92, DE 21 DE JUNHO DE 2021</a:t>
            </a:r>
          </a:p>
          <a:p>
            <a:r>
              <a:rPr lang="pt-BR" sz="1400" dirty="0"/>
              <a:t>Assunto: Imposto sobre a Renda de Pessoa Jurídica - IRPJ</a:t>
            </a:r>
          </a:p>
          <a:p>
            <a:r>
              <a:rPr lang="pt-BR" sz="1400" dirty="0"/>
              <a:t>LUCRO REAL. CRÉDITO DECORRENTE DE DECISÃO JUDICIAL. INDÉBITO TRIBUTÁRIO. RECONHECIMENTO DA RECEITA. PERÍODO DE APURAÇÃO. DISPONIBILIDADE JURÍDICA.</a:t>
            </a:r>
          </a:p>
          <a:p>
            <a:r>
              <a:rPr lang="pt-BR" sz="1400" dirty="0">
                <a:solidFill>
                  <a:srgbClr val="FF0000"/>
                </a:solidFill>
              </a:rPr>
              <a:t>Os créditos decorrentes de decisões judiciais transitadas em julgado relativos a tributos pagos indevidamente devem ser reconhecidos na determinação do lucro real no período de apuração em que ocorrer a sua disponibilidade jurídica.</a:t>
            </a:r>
          </a:p>
          <a:p>
            <a:r>
              <a:rPr lang="pt-BR" sz="1400" dirty="0"/>
              <a:t>Dispositivos Legais: (...)</a:t>
            </a:r>
          </a:p>
          <a:p>
            <a:r>
              <a:rPr lang="pt-BR" sz="1400" dirty="0"/>
              <a:t>Assunto: Contribuição Social sobre o Lucro Líquido - CSLL</a:t>
            </a:r>
          </a:p>
          <a:p>
            <a:r>
              <a:rPr lang="pt-BR" sz="1400" dirty="0"/>
              <a:t>RESULTADO AJUSTADO. CRÉDITO DECORRENTE DE DECISÃO JUDICIAL. INDÉBITO TRIBUTÁRIO. RECONHECIMENTO DA RECEITA. PERÍODO DE APURAÇÃO. DISPONIBILIDADE JURÍDICA .</a:t>
            </a:r>
          </a:p>
          <a:p>
            <a:r>
              <a:rPr lang="pt-BR" sz="1400" dirty="0"/>
              <a:t>Os créditos decorrentes de decisões judiciais transitadas em julgado relativos a tributos pagos indevidamente devem ser reconhecidos na determinação do resultado ajustado no período de apuração em que ocorrer a sua disponibilidade jurídica.</a:t>
            </a:r>
          </a:p>
          <a:p>
            <a:r>
              <a:rPr lang="pt-BR" sz="1400" dirty="0"/>
              <a:t>Dispositivos Legais: (...)</a:t>
            </a:r>
          </a:p>
        </p:txBody>
      </p:sp>
      <p:sp>
        <p:nvSpPr>
          <p:cNvPr id="5" name="TextBox 4">
            <a:extLst>
              <a:ext uri="{FF2B5EF4-FFF2-40B4-BE49-F238E27FC236}">
                <a16:creationId xmlns:a16="http://schemas.microsoft.com/office/drawing/2014/main" id="{CDE403C8-E9F5-0E88-0CF8-E5A63B1A64EF}"/>
              </a:ext>
            </a:extLst>
          </p:cNvPr>
          <p:cNvSpPr txBox="1"/>
          <p:nvPr/>
        </p:nvSpPr>
        <p:spPr>
          <a:xfrm>
            <a:off x="200564" y="1502702"/>
            <a:ext cx="6094562" cy="504753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pt-BR" sz="1400" dirty="0">
                <a:solidFill>
                  <a:srgbClr val="FF0000"/>
                </a:solidFill>
              </a:rPr>
              <a:t>SOLUÇÃO DE CONSULTA DISIT/SRRF10 Nº 233, DE 30 DE NOVEMBRO DE 2007</a:t>
            </a:r>
          </a:p>
          <a:p>
            <a:r>
              <a:rPr lang="pt-BR" sz="1400" dirty="0"/>
              <a:t>ASSUNTO: Normas Gerais de Direito Tributário EMENTA: </a:t>
            </a:r>
            <a:r>
              <a:rPr lang="pt-BR" sz="1400" dirty="0">
                <a:solidFill>
                  <a:srgbClr val="FF0000"/>
                </a:solidFill>
              </a:rPr>
              <a:t>TRIBUTAÇÃO DO INDÉBITO TRIBUTÁRIO RECONHECIDO EM SENTENÇA JUDICIAL TRANSITADA EM JULGADO</a:t>
            </a:r>
            <a:r>
              <a:rPr lang="pt-BR" sz="1400" dirty="0"/>
              <a:t>. A pessoa jurídica que obtenha o reconhecimento, em seu favor, de créditos contra a União, mediante sentença judicial transitada em julgado, deve escriturá-los conforme o regime de competência. No momento do trânsito em julgado da sentença judicial, esses créditos passam a ser receitas tributáveis do IRPJ e da CSLL - logicamente, quando tais valores tiverem sido reconhecidos anteriormente como despesas dedutíveis das bases tributáveis desses tributos. DISPOSITIVOS LEGAIS: Lei nº 5.172, de 1966 (CTN), art. 43; Lei nº 6.404, de 1976, </a:t>
            </a:r>
            <a:r>
              <a:rPr lang="pt-BR" sz="1400" dirty="0" err="1"/>
              <a:t>arts</a:t>
            </a:r>
            <a:r>
              <a:rPr lang="pt-BR" sz="1400" dirty="0"/>
              <a:t>. 177 e 187, § 1º; Decreto nº 3.000, de 1999, art. 274, § 1º; ADI SRF nº 25, de 2003. </a:t>
            </a:r>
          </a:p>
          <a:p>
            <a:r>
              <a:rPr lang="pt-BR" sz="1400" dirty="0"/>
              <a:t>(...)</a:t>
            </a:r>
          </a:p>
          <a:p>
            <a:r>
              <a:rPr lang="pt-BR" sz="1400" dirty="0"/>
              <a:t>9.4. Note-se que é exatamente o fato de já estar incorporado ao patrimônio do sujeito passivo,  como  direito  exigível,  o  crédito  passível de  compensação,  isto  é,  de  já  estar configurada  a  disponibilidade  de  rendas  ou  proventos  –  portanto,  ocorrido  o  fato  gerador  do IRPJ e da CSLL –, que possibilita ao sujeito passivo exigir do fisco a prática do ato vinculado de habilitação de seu crédito para efeito de compensação. E, conforme já exposto, </a:t>
            </a:r>
            <a:r>
              <a:rPr lang="pt-BR" sz="1400" b="1" dirty="0">
                <a:solidFill>
                  <a:srgbClr val="FF0000"/>
                </a:solidFill>
              </a:rPr>
              <a:t>é na data do trânsito  em  julgado  da  sentença  judicial  que  reconheça  o  direito  à  compensação</a:t>
            </a:r>
            <a:r>
              <a:rPr lang="pt-BR" sz="1400" dirty="0"/>
              <a:t>  que  ocorre  a incorporação  desse  direito  ao  patrimônio  do  sujeito  passivo,  isto  é,  </a:t>
            </a:r>
            <a:r>
              <a:rPr lang="pt-BR" sz="1400" b="1" dirty="0">
                <a:solidFill>
                  <a:srgbClr val="FF0000"/>
                </a:solidFill>
              </a:rPr>
              <a:t>que  se  configura  a disponibilidade de rendas ou proventos</a:t>
            </a:r>
            <a:r>
              <a:rPr lang="pt-BR" sz="1400" dirty="0"/>
              <a:t>. </a:t>
            </a:r>
          </a:p>
          <a:p>
            <a:endParaRPr lang="en-US" sz="1400" dirty="0"/>
          </a:p>
        </p:txBody>
      </p:sp>
    </p:spTree>
    <p:extLst>
      <p:ext uri="{BB962C8B-B14F-4D97-AF65-F5344CB8AC3E}">
        <p14:creationId xmlns:p14="http://schemas.microsoft.com/office/powerpoint/2010/main" val="352932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rma livre 29"/>
          <p:cNvSpPr/>
          <p:nvPr/>
        </p:nvSpPr>
        <p:spPr>
          <a:xfrm>
            <a:off x="2135560" y="1954536"/>
            <a:ext cx="1533052" cy="92164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537289" rIns="17780" bIns="537289" numCol="1" spcCol="1270" anchor="ctr" anchorCtr="0">
            <a:noAutofit/>
          </a:bodyPr>
          <a:lstStyle/>
          <a:p>
            <a:pPr algn="ctr" defTabSz="1244600">
              <a:lnSpc>
                <a:spcPct val="90000"/>
              </a:lnSpc>
              <a:spcBef>
                <a:spcPct val="0"/>
              </a:spcBef>
              <a:spcAft>
                <a:spcPct val="35000"/>
              </a:spcAft>
            </a:pPr>
            <a:endParaRPr lang="en-US" sz="1600" b="1" dirty="0">
              <a:latin typeface="Book Antiqua" panose="02040602050305030304" pitchFamily="18" charset="0"/>
            </a:endParaRPr>
          </a:p>
        </p:txBody>
      </p:sp>
      <p:sp>
        <p:nvSpPr>
          <p:cNvPr id="31" name="Forma livre 30"/>
          <p:cNvSpPr/>
          <p:nvPr/>
        </p:nvSpPr>
        <p:spPr>
          <a:xfrm>
            <a:off x="3668612" y="1268760"/>
            <a:ext cx="6118947" cy="129614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024" tIns="64243" rIns="64243" bIns="64244" numCol="1" spcCol="1270" anchor="ctr" anchorCtr="0">
            <a:noAutofit/>
          </a:bodyPr>
          <a:lstStyle/>
          <a:p>
            <a:pPr marL="0" lvl="1" defTabSz="1200150">
              <a:lnSpc>
                <a:spcPct val="90000"/>
              </a:lnSpc>
              <a:spcBef>
                <a:spcPct val="0"/>
              </a:spcBef>
              <a:spcAft>
                <a:spcPct val="15000"/>
              </a:spcAft>
              <a:buChar char="••"/>
            </a:pPr>
            <a:r>
              <a:rPr lang="pt-BR" sz="1400" b="1" dirty="0">
                <a:latin typeface="Book Antiqua" panose="02040602050305030304" pitchFamily="18" charset="0"/>
              </a:rPr>
              <a:t> Alterou o artigo 12 do Decreto-Lei nº 1.598/77</a:t>
            </a:r>
          </a:p>
          <a:p>
            <a:pPr marL="0" lvl="1" defTabSz="1200150">
              <a:lnSpc>
                <a:spcPct val="90000"/>
              </a:lnSpc>
              <a:spcBef>
                <a:spcPct val="0"/>
              </a:spcBef>
              <a:spcAft>
                <a:spcPct val="15000"/>
              </a:spcAft>
              <a:buChar char="••"/>
            </a:pPr>
            <a:r>
              <a:rPr lang="pt-BR" sz="1400" b="1" dirty="0">
                <a:latin typeface="Book Antiqua" panose="02040602050305030304" pitchFamily="18" charset="0"/>
              </a:rPr>
              <a:t>Alterou o artigo 3º da Lei nº 9.718/98 para fazer remissão ao artigo 12 do Decreto-Lei nº 1.598/77: </a:t>
            </a:r>
            <a:r>
              <a:rPr lang="pt-BR" sz="1400" dirty="0">
                <a:solidFill>
                  <a:srgbClr val="FF0000"/>
                </a:solidFill>
                <a:latin typeface="Book Antiqua" panose="02040602050305030304" pitchFamily="18" charset="0"/>
              </a:rPr>
              <a:t>o faturamento compreende a receita bruta</a:t>
            </a:r>
          </a:p>
          <a:p>
            <a:pPr marL="0" lvl="1" defTabSz="1200150">
              <a:lnSpc>
                <a:spcPct val="90000"/>
              </a:lnSpc>
              <a:spcBef>
                <a:spcPct val="0"/>
              </a:spcBef>
              <a:spcAft>
                <a:spcPct val="15000"/>
              </a:spcAft>
              <a:buChar char="••"/>
            </a:pPr>
            <a:r>
              <a:rPr lang="pt-BR" sz="1400" b="1" i="1" dirty="0">
                <a:latin typeface="Book Antiqua" panose="02040602050305030304" pitchFamily="18" charset="0"/>
              </a:rPr>
              <a:t> </a:t>
            </a:r>
            <a:r>
              <a:rPr lang="pt-BR" sz="1400" b="1" dirty="0">
                <a:latin typeface="Book Antiqua" panose="02040602050305030304" pitchFamily="18" charset="0"/>
              </a:rPr>
              <a:t>Alterou o § 1º do art. 1º das Leis nº 10.637/02 e 10.833/03 para fazer remissão ao artigo 12 do Decreto-Lei nº 1.598/77: </a:t>
            </a:r>
            <a:r>
              <a:rPr lang="pt-BR" sz="1400" dirty="0">
                <a:solidFill>
                  <a:srgbClr val="FF0000"/>
                </a:solidFill>
                <a:latin typeface="Book Antiqua" panose="02040602050305030304" pitchFamily="18" charset="0"/>
              </a:rPr>
              <a:t>unificou o conceito de receita bruta na legislação tributária.</a:t>
            </a:r>
          </a:p>
        </p:txBody>
      </p:sp>
      <p:sp>
        <p:nvSpPr>
          <p:cNvPr id="32" name="CaixaDeTexto 31"/>
          <p:cNvSpPr txBox="1"/>
          <p:nvPr/>
        </p:nvSpPr>
        <p:spPr>
          <a:xfrm>
            <a:off x="2063552" y="2322980"/>
            <a:ext cx="1628746" cy="313932"/>
          </a:xfrm>
          <a:prstGeom prst="rect">
            <a:avLst/>
          </a:prstGeom>
          <a:noFill/>
        </p:spPr>
        <p:txBody>
          <a:bodyPr wrap="square" rtlCol="0">
            <a:spAutoFit/>
          </a:bodyPr>
          <a:lstStyle/>
          <a:p>
            <a:pPr algn="ctr" defTabSz="1244600">
              <a:lnSpc>
                <a:spcPct val="90000"/>
              </a:lnSpc>
              <a:spcBef>
                <a:spcPct val="0"/>
              </a:spcBef>
              <a:spcAft>
                <a:spcPct val="35000"/>
              </a:spcAft>
            </a:pPr>
            <a:r>
              <a:rPr lang="pt-BR" sz="1600" b="1" dirty="0">
                <a:solidFill>
                  <a:prstClr val="white"/>
                </a:solidFill>
                <a:latin typeface="Book Antiqua" panose="02040602050305030304" pitchFamily="18" charset="0"/>
              </a:rPr>
              <a:t>Lei nº 12.973/14</a:t>
            </a:r>
            <a:endParaRPr lang="en-US" sz="1600" b="1" dirty="0">
              <a:solidFill>
                <a:prstClr val="white"/>
              </a:solidFill>
              <a:latin typeface="Book Antiqua" panose="02040602050305030304" pitchFamily="18" charset="0"/>
            </a:endParaRPr>
          </a:p>
        </p:txBody>
      </p:sp>
      <p:sp>
        <p:nvSpPr>
          <p:cNvPr id="2" name="Título 1"/>
          <p:cNvSpPr>
            <a:spLocks noGrp="1"/>
          </p:cNvSpPr>
          <p:nvPr>
            <p:ph type="title"/>
          </p:nvPr>
        </p:nvSpPr>
        <p:spPr>
          <a:xfrm>
            <a:off x="245706" y="780312"/>
            <a:ext cx="8229600" cy="604664"/>
          </a:xfrm>
        </p:spPr>
        <p:txBody>
          <a:bodyPr>
            <a:noAutofit/>
          </a:bodyPr>
          <a:lstStyle/>
          <a:p>
            <a:r>
              <a:rPr lang="en-US" sz="3200" b="1" dirty="0" err="1">
                <a:latin typeface="Book Antiqua" panose="02040602050305030304" pitchFamily="18" charset="0"/>
              </a:rPr>
              <a:t>Conceito</a:t>
            </a:r>
            <a:r>
              <a:rPr lang="en-US" sz="3200" b="1" dirty="0">
                <a:latin typeface="Book Antiqua" panose="02040602050305030304" pitchFamily="18" charset="0"/>
              </a:rPr>
              <a:t> de </a:t>
            </a:r>
            <a:r>
              <a:rPr lang="en-US" sz="3200" b="1" dirty="0" err="1">
                <a:latin typeface="Book Antiqua" panose="02040602050305030304" pitchFamily="18" charset="0"/>
              </a:rPr>
              <a:t>Receita</a:t>
            </a:r>
            <a:r>
              <a:rPr lang="en-US" sz="3200" b="1" dirty="0">
                <a:latin typeface="Book Antiqua" panose="02040602050305030304" pitchFamily="18" charset="0"/>
              </a:rPr>
              <a:t> </a:t>
            </a:r>
          </a:p>
        </p:txBody>
      </p:sp>
      <p:sp>
        <p:nvSpPr>
          <p:cNvPr id="4" name="Espaço Reservado para Número de Slide 3"/>
          <p:cNvSpPr>
            <a:spLocks noGrp="1"/>
          </p:cNvSpPr>
          <p:nvPr>
            <p:ph type="sldNum" sz="quarter" idx="12"/>
          </p:nvPr>
        </p:nvSpPr>
        <p:spPr>
          <a:xfrm>
            <a:off x="8077200" y="5564263"/>
            <a:ext cx="2133600" cy="365125"/>
          </a:xfrm>
        </p:spPr>
        <p:style>
          <a:lnRef idx="2">
            <a:schemeClr val="accent1"/>
          </a:lnRef>
          <a:fillRef idx="1">
            <a:schemeClr val="lt1"/>
          </a:fillRef>
          <a:effectRef idx="0">
            <a:schemeClr val="accent1"/>
          </a:effectRef>
          <a:fontRef idx="minor">
            <a:schemeClr val="dk1"/>
          </a:fontRef>
        </p:style>
        <p:txBody>
          <a:bodyPr/>
          <a:lstStyle/>
          <a:p>
            <a:fld id="{3CF6ABE9-577C-480E-A074-9237D3305C79}" type="slidenum">
              <a:rPr lang="en-US" smtClean="0"/>
              <a:t>2</a:t>
            </a:fld>
            <a:endParaRPr lang="en-US"/>
          </a:p>
        </p:txBody>
      </p:sp>
      <p:cxnSp>
        <p:nvCxnSpPr>
          <p:cNvPr id="6" name="Conector reto 5"/>
          <p:cNvCxnSpPr/>
          <p:nvPr/>
        </p:nvCxnSpPr>
        <p:spPr>
          <a:xfrm>
            <a:off x="1703512" y="2937136"/>
            <a:ext cx="8712968" cy="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03512" y="2996952"/>
            <a:ext cx="2808312" cy="2893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1400" b="1" dirty="0">
                <a:latin typeface="Book Antiqua" panose="02040602050305030304" pitchFamily="18" charset="0"/>
              </a:rPr>
              <a:t>Decreto-Lei nº 1.598/77</a:t>
            </a:r>
          </a:p>
          <a:p>
            <a:r>
              <a:rPr lang="pt-BR" sz="1400" dirty="0">
                <a:latin typeface="Book Antiqua" panose="02040602050305030304" pitchFamily="18" charset="0"/>
              </a:rPr>
              <a:t>“Art. 12.  A </a:t>
            </a:r>
            <a:r>
              <a:rPr lang="pt-BR" sz="1400" b="1" dirty="0">
                <a:latin typeface="Book Antiqua" panose="02040602050305030304" pitchFamily="18" charset="0"/>
              </a:rPr>
              <a:t>receita bruta </a:t>
            </a:r>
            <a:r>
              <a:rPr lang="pt-BR" sz="1400" dirty="0">
                <a:latin typeface="Book Antiqua" panose="02040602050305030304" pitchFamily="18" charset="0"/>
              </a:rPr>
              <a:t>compreende:</a:t>
            </a:r>
          </a:p>
          <a:p>
            <a:r>
              <a:rPr lang="pt-BR" sz="1400" dirty="0">
                <a:latin typeface="Book Antiqua" panose="02040602050305030304" pitchFamily="18" charset="0"/>
              </a:rPr>
              <a:t>I - </a:t>
            </a:r>
            <a:r>
              <a:rPr lang="pt-BR" sz="1400" dirty="0">
                <a:solidFill>
                  <a:srgbClr val="FF0000"/>
                </a:solidFill>
                <a:latin typeface="Book Antiqua" panose="02040602050305030304" pitchFamily="18" charset="0"/>
              </a:rPr>
              <a:t>o produto da venda de bens </a:t>
            </a:r>
            <a:r>
              <a:rPr lang="pt-BR" sz="1400" dirty="0">
                <a:latin typeface="Book Antiqua" panose="02040602050305030304" pitchFamily="18" charset="0"/>
              </a:rPr>
              <a:t>nas operações de conta própria;</a:t>
            </a:r>
          </a:p>
          <a:p>
            <a:r>
              <a:rPr lang="pt-BR" sz="1400" dirty="0">
                <a:latin typeface="Book Antiqua" panose="02040602050305030304" pitchFamily="18" charset="0"/>
              </a:rPr>
              <a:t>II - </a:t>
            </a:r>
            <a:r>
              <a:rPr lang="pt-BR" sz="1400" dirty="0">
                <a:solidFill>
                  <a:srgbClr val="FF0000"/>
                </a:solidFill>
                <a:latin typeface="Book Antiqua" panose="02040602050305030304" pitchFamily="18" charset="0"/>
              </a:rPr>
              <a:t>o preço da prestação de serviços </a:t>
            </a:r>
            <a:r>
              <a:rPr lang="pt-BR" sz="1400" dirty="0">
                <a:latin typeface="Book Antiqua" panose="02040602050305030304" pitchFamily="18" charset="0"/>
              </a:rPr>
              <a:t>em geral;</a:t>
            </a:r>
          </a:p>
          <a:p>
            <a:r>
              <a:rPr lang="pt-BR" sz="1400" dirty="0">
                <a:latin typeface="Book Antiqua" panose="02040602050305030304" pitchFamily="18" charset="0"/>
              </a:rPr>
              <a:t>III - o </a:t>
            </a:r>
            <a:r>
              <a:rPr lang="pt-BR" sz="1400" dirty="0">
                <a:solidFill>
                  <a:srgbClr val="FF0000"/>
                </a:solidFill>
                <a:latin typeface="Book Antiqua" panose="02040602050305030304" pitchFamily="18" charset="0"/>
              </a:rPr>
              <a:t>resultado</a:t>
            </a:r>
            <a:r>
              <a:rPr lang="pt-BR" sz="1400" dirty="0">
                <a:latin typeface="Book Antiqua" panose="02040602050305030304" pitchFamily="18" charset="0"/>
              </a:rPr>
              <a:t> auferido nas operações de </a:t>
            </a:r>
            <a:r>
              <a:rPr lang="pt-BR" sz="1400" dirty="0">
                <a:solidFill>
                  <a:srgbClr val="FF0000"/>
                </a:solidFill>
                <a:latin typeface="Book Antiqua" panose="02040602050305030304" pitchFamily="18" charset="0"/>
              </a:rPr>
              <a:t>conta alheia</a:t>
            </a:r>
            <a:r>
              <a:rPr lang="pt-BR" sz="1400" dirty="0">
                <a:latin typeface="Book Antiqua" panose="02040602050305030304" pitchFamily="18" charset="0"/>
              </a:rPr>
              <a:t>; e</a:t>
            </a:r>
          </a:p>
          <a:p>
            <a:r>
              <a:rPr lang="pt-BR" sz="1400" dirty="0">
                <a:latin typeface="Book Antiqua" panose="02040602050305030304" pitchFamily="18" charset="0"/>
              </a:rPr>
              <a:t>IV - as </a:t>
            </a:r>
            <a:r>
              <a:rPr lang="pt-BR" sz="1400" dirty="0">
                <a:solidFill>
                  <a:srgbClr val="FF0000"/>
                </a:solidFill>
                <a:latin typeface="Book Antiqua" panose="02040602050305030304" pitchFamily="18" charset="0"/>
              </a:rPr>
              <a:t>receitas da atividade ou objeto principal da pessoa jurídica</a:t>
            </a:r>
            <a:r>
              <a:rPr lang="pt-BR" sz="1400" dirty="0">
                <a:latin typeface="Book Antiqua" panose="02040602050305030304" pitchFamily="18" charset="0"/>
              </a:rPr>
              <a:t> não compreendidas nos incisos I a III.”</a:t>
            </a:r>
          </a:p>
        </p:txBody>
      </p:sp>
      <p:sp>
        <p:nvSpPr>
          <p:cNvPr id="20" name="CaixaDeTexto 19"/>
          <p:cNvSpPr txBox="1"/>
          <p:nvPr/>
        </p:nvSpPr>
        <p:spPr>
          <a:xfrm>
            <a:off x="4680224" y="2996953"/>
            <a:ext cx="280831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1400" b="1" dirty="0">
                <a:latin typeface="Book Antiqua" panose="02040602050305030304" pitchFamily="18" charset="0"/>
              </a:rPr>
              <a:t>Lei nº 9.718/98</a:t>
            </a:r>
            <a:endParaRPr lang="pt-BR" sz="1400" dirty="0">
              <a:latin typeface="Book Antiqua" panose="02040602050305030304" pitchFamily="18" charset="0"/>
            </a:endParaRPr>
          </a:p>
          <a:p>
            <a:r>
              <a:rPr lang="pt-BR" sz="1400" dirty="0">
                <a:latin typeface="Book Antiqua" panose="02040602050305030304" pitchFamily="18" charset="0"/>
              </a:rPr>
              <a:t>“Art. 3o  O faturamento a que se refere o art. 2º compreende a receita bruta de que trata o </a:t>
            </a:r>
            <a:r>
              <a:rPr lang="pt-BR" sz="1400" b="1" dirty="0">
                <a:latin typeface="Book Antiqua" panose="02040602050305030304" pitchFamily="18" charset="0"/>
              </a:rPr>
              <a:t>art. 12 do Decreto-Lei no 1.598</a:t>
            </a:r>
            <a:r>
              <a:rPr lang="pt-BR" sz="1400" dirty="0">
                <a:latin typeface="Book Antiqua" panose="02040602050305030304" pitchFamily="18" charset="0"/>
              </a:rPr>
              <a:t>, de 26 de dezembro de 1977.”</a:t>
            </a:r>
          </a:p>
        </p:txBody>
      </p:sp>
      <p:sp>
        <p:nvSpPr>
          <p:cNvPr id="21" name="CaixaDeTexto 20"/>
          <p:cNvSpPr txBox="1"/>
          <p:nvPr/>
        </p:nvSpPr>
        <p:spPr>
          <a:xfrm>
            <a:off x="7752184" y="2996953"/>
            <a:ext cx="2808312"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1400" b="1" dirty="0">
                <a:latin typeface="Book Antiqua" panose="02040602050305030304" pitchFamily="18" charset="0"/>
              </a:rPr>
              <a:t>Leis nº 10637/02 e 10.833/03</a:t>
            </a:r>
          </a:p>
          <a:p>
            <a:r>
              <a:rPr lang="pt-BR" sz="1400" dirty="0">
                <a:latin typeface="Book Antiqua" panose="02040602050305030304" pitchFamily="18" charset="0"/>
              </a:rPr>
              <a:t>“Art. 1º (...) § 1º Para efeito do disposto neste artigo, o total das receitas compreende a receita bruta de que trata o </a:t>
            </a:r>
            <a:r>
              <a:rPr lang="pt-BR" sz="1400" b="1" dirty="0">
                <a:latin typeface="Book Antiqua" panose="02040602050305030304" pitchFamily="18" charset="0"/>
              </a:rPr>
              <a:t>art. 12 do Decreto-Lei no 1.598</a:t>
            </a:r>
            <a:r>
              <a:rPr lang="pt-BR" sz="1400" dirty="0">
                <a:latin typeface="Book Antiqua" panose="02040602050305030304" pitchFamily="18" charset="0"/>
              </a:rPr>
              <a:t>, de 26 de dezembro de 1977, </a:t>
            </a:r>
            <a:r>
              <a:rPr lang="pt-BR" sz="1400" dirty="0">
                <a:solidFill>
                  <a:srgbClr val="FF0000"/>
                </a:solidFill>
                <a:latin typeface="Book Antiqua" panose="02040602050305030304" pitchFamily="18" charset="0"/>
              </a:rPr>
              <a:t>e todas as demais receitas auferidas pela pessoa jurídica com os seus respectivos valores decorrentes do ajuste a valor presente de que trata o inciso VIII do caput do art. 183 da Lei no 6.404, de 15 de dezembro de 1976</a:t>
            </a:r>
            <a:r>
              <a:rPr lang="pt-BR" sz="1400" dirty="0">
                <a:latin typeface="Book Antiqua" panose="02040602050305030304" pitchFamily="18" charset="0"/>
              </a:rPr>
              <a:t>. ”</a:t>
            </a:r>
          </a:p>
        </p:txBody>
      </p:sp>
    </p:spTree>
    <p:extLst>
      <p:ext uri="{BB962C8B-B14F-4D97-AF65-F5344CB8AC3E}">
        <p14:creationId xmlns:p14="http://schemas.microsoft.com/office/powerpoint/2010/main" val="228793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FAF144D4-4A27-4DE2-B954-32FD82393ED5}"/>
              </a:ext>
            </a:extLst>
          </p:cNvPr>
          <p:cNvSpPr>
            <a:spLocks noGrp="1"/>
          </p:cNvSpPr>
          <p:nvPr>
            <p:ph type="sldNum" sz="quarter" idx="12"/>
          </p:nvPr>
        </p:nvSpPr>
        <p:spPr/>
        <p:txBody>
          <a:bodyPr/>
          <a:lstStyle/>
          <a:p>
            <a:fld id="{47BC2E65-3FE1-4EB8-A82D-C7B7FC9F280E}" type="slidenum">
              <a:rPr lang="pt-BR" smtClean="0"/>
              <a:t>20</a:t>
            </a:fld>
            <a:endParaRPr lang="pt-BR"/>
          </a:p>
        </p:txBody>
      </p:sp>
      <p:sp>
        <p:nvSpPr>
          <p:cNvPr id="13" name="Título 1">
            <a:extLst>
              <a:ext uri="{FF2B5EF4-FFF2-40B4-BE49-F238E27FC236}">
                <a16:creationId xmlns:a16="http://schemas.microsoft.com/office/drawing/2014/main" id="{88DBA9E6-FB20-4D6B-A498-7B1BC4495EEB}"/>
              </a:ext>
            </a:extLst>
          </p:cNvPr>
          <p:cNvSpPr txBox="1">
            <a:spLocks/>
          </p:cNvSpPr>
          <p:nvPr/>
        </p:nvSpPr>
        <p:spPr>
          <a:xfrm>
            <a:off x="2606550" y="745646"/>
            <a:ext cx="6978900" cy="838818"/>
          </a:xfrm>
          <a:prstGeom prst="rect">
            <a:avLst/>
          </a:prstGeom>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585" i="1" dirty="0">
                <a:solidFill>
                  <a:srgbClr val="FF0000"/>
                </a:solidFill>
                <a:latin typeface="Book Antiqua" pitchFamily="18" charset="0"/>
              </a:rPr>
              <a:t>MS x ação de repetição – momento de tributação</a:t>
            </a:r>
          </a:p>
        </p:txBody>
      </p:sp>
      <p:sp>
        <p:nvSpPr>
          <p:cNvPr id="2" name="Rectangle 2">
            <a:extLst>
              <a:ext uri="{FF2B5EF4-FFF2-40B4-BE49-F238E27FC236}">
                <a16:creationId xmlns:a16="http://schemas.microsoft.com/office/drawing/2014/main" id="{F75D29E3-907D-C5D8-95D7-802BC3F95EA7}"/>
              </a:ext>
            </a:extLst>
          </p:cNvPr>
          <p:cNvSpPr>
            <a:spLocks noChangeArrowheads="1"/>
          </p:cNvSpPr>
          <p:nvPr/>
        </p:nvSpPr>
        <p:spPr bwMode="auto">
          <a:xfrm>
            <a:off x="2207568" y="1464265"/>
            <a:ext cx="7776864" cy="36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r>
              <a:rPr lang="pt-BR" sz="1662" dirty="0">
                <a:latin typeface="Book Antiqua" panose="02040602050305030304" pitchFamily="18" charset="0"/>
                <a:ea typeface="Calibri" panose="020F0502020204030204" pitchFamily="34" charset="0"/>
                <a:cs typeface="Times New Roman" panose="02020603050405020304" pitchFamily="18" charset="0"/>
              </a:rPr>
              <a:t>Ação judicial que reconhece e </a:t>
            </a:r>
            <a:r>
              <a:rPr lang="pt-BR" sz="1662" b="1" u="sng" dirty="0">
                <a:latin typeface="Book Antiqua" panose="02040602050305030304" pitchFamily="18" charset="0"/>
                <a:ea typeface="Calibri" panose="020F0502020204030204" pitchFamily="34" charset="0"/>
                <a:cs typeface="Times New Roman" panose="02020603050405020304" pitchFamily="18" charset="0"/>
              </a:rPr>
              <a:t>liquida</a:t>
            </a:r>
            <a:r>
              <a:rPr lang="pt-BR" sz="1662" dirty="0">
                <a:latin typeface="Book Antiqua" panose="02040602050305030304" pitchFamily="18" charset="0"/>
                <a:ea typeface="Calibri" panose="020F0502020204030204" pitchFamily="34" charset="0"/>
                <a:cs typeface="Times New Roman" panose="02020603050405020304" pitchFamily="18" charset="0"/>
              </a:rPr>
              <a:t> repetição de indébito</a:t>
            </a:r>
            <a:r>
              <a:rPr lang="pt-BR" altLang="pt-BR" sz="1846" dirty="0">
                <a:latin typeface="Book Antiqua" panose="02040602050305030304" pitchFamily="18" charset="0"/>
                <a:ea typeface="Calibri" panose="020F0502020204030204" pitchFamily="34" charset="0"/>
                <a:cs typeface="Times New Roman" panose="02020603050405020304" pitchFamily="18" charset="0"/>
              </a:rPr>
              <a:t>:</a:t>
            </a:r>
            <a:endParaRPr lang="pt-BR" altLang="pt-BR" sz="1846" dirty="0">
              <a:latin typeface="Book Antiqua" panose="02040602050305030304" pitchFamily="18" charset="0"/>
            </a:endParaRPr>
          </a:p>
        </p:txBody>
      </p:sp>
      <p:sp>
        <p:nvSpPr>
          <p:cNvPr id="3" name="Rectangle 3">
            <a:extLst>
              <a:ext uri="{FF2B5EF4-FFF2-40B4-BE49-F238E27FC236}">
                <a16:creationId xmlns:a16="http://schemas.microsoft.com/office/drawing/2014/main" id="{1F0A0111-F162-620E-7BE0-25553154C518}"/>
              </a:ext>
            </a:extLst>
          </p:cNvPr>
          <p:cNvSpPr>
            <a:spLocks noChangeArrowheads="1"/>
          </p:cNvSpPr>
          <p:nvPr/>
        </p:nvSpPr>
        <p:spPr bwMode="auto">
          <a:xfrm>
            <a:off x="2240804" y="5599015"/>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pt-BR" sz="1662"/>
          </a:p>
        </p:txBody>
      </p:sp>
      <p:pic>
        <p:nvPicPr>
          <p:cNvPr id="7" name="Imagem 6">
            <a:extLst>
              <a:ext uri="{FF2B5EF4-FFF2-40B4-BE49-F238E27FC236}">
                <a16:creationId xmlns:a16="http://schemas.microsoft.com/office/drawing/2014/main" id="{8AD38949-D76B-4B12-8036-9586148B2FF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6643" y="1806276"/>
            <a:ext cx="6380758" cy="2459414"/>
          </a:xfrm>
          <a:prstGeom prst="rect">
            <a:avLst/>
          </a:prstGeom>
          <a:noFill/>
        </p:spPr>
      </p:pic>
      <p:graphicFrame>
        <p:nvGraphicFramePr>
          <p:cNvPr id="6" name="Diagram 5">
            <a:extLst>
              <a:ext uri="{FF2B5EF4-FFF2-40B4-BE49-F238E27FC236}">
                <a16:creationId xmlns:a16="http://schemas.microsoft.com/office/drawing/2014/main" id="{3E9F7448-1372-9D7E-A872-9ED3DD68952C}"/>
              </a:ext>
            </a:extLst>
          </p:cNvPr>
          <p:cNvGraphicFramePr/>
          <p:nvPr>
            <p:extLst>
              <p:ext uri="{D42A27DB-BD31-4B8C-83A1-F6EECF244321}">
                <p14:modId xmlns:p14="http://schemas.microsoft.com/office/powerpoint/2010/main" val="250742564"/>
              </p:ext>
            </p:extLst>
          </p:nvPr>
        </p:nvGraphicFramePr>
        <p:xfrm>
          <a:off x="0" y="4151561"/>
          <a:ext cx="10383604" cy="240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E8436-206F-B3D3-E257-3EB3C9A79BD3}"/>
              </a:ext>
            </a:extLst>
          </p:cNvPr>
          <p:cNvSpPr>
            <a:spLocks noGrp="1"/>
          </p:cNvSpPr>
          <p:nvPr>
            <p:ph type="title"/>
          </p:nvPr>
        </p:nvSpPr>
        <p:spPr>
          <a:xfrm>
            <a:off x="1906555" y="722716"/>
            <a:ext cx="8229600" cy="1143000"/>
          </a:xfrm>
        </p:spPr>
        <p:txBody>
          <a:bodyPr>
            <a:noAutofit/>
          </a:bodyPr>
          <a:lstStyle/>
          <a:p>
            <a:r>
              <a:rPr lang="pt-BR" sz="2000" dirty="0"/>
              <a:t>SOLUÇÃO DE CONSULTA COSIT Nº 183, DE 07 DE DEZEMBRO DE 2021</a:t>
            </a:r>
          </a:p>
        </p:txBody>
      </p:sp>
      <p:sp>
        <p:nvSpPr>
          <p:cNvPr id="4" name="CaixaDeTexto 3">
            <a:extLst>
              <a:ext uri="{FF2B5EF4-FFF2-40B4-BE49-F238E27FC236}">
                <a16:creationId xmlns:a16="http://schemas.microsoft.com/office/drawing/2014/main" id="{44684C19-61C0-0915-F45F-13D52417C855}"/>
              </a:ext>
            </a:extLst>
          </p:cNvPr>
          <p:cNvSpPr txBox="1"/>
          <p:nvPr/>
        </p:nvSpPr>
        <p:spPr>
          <a:xfrm>
            <a:off x="444978" y="1865716"/>
            <a:ext cx="11302043" cy="418576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1400" dirty="0"/>
              <a:t>Assunto: Imposto sobre a Renda de Pessoa Jurídica - IRPJ</a:t>
            </a:r>
          </a:p>
          <a:p>
            <a:r>
              <a:rPr lang="pt-BR" sz="1400" dirty="0"/>
              <a:t>LUCRO REAL. CRÉDITOS DECORRENTES DE DECISÃO JUDICIAL. INDÉBITO TRIBUTÁRIO. UTILIZAÇÃO NA COMPENSAÇÃO DE DÉBITOS. RECONHECIMENTO DA RECEITA .</a:t>
            </a:r>
          </a:p>
          <a:p>
            <a:r>
              <a:rPr lang="pt-BR" sz="1400" dirty="0"/>
              <a:t>O indébito tributário de Contribuição para o PIS/Pasep e de </a:t>
            </a:r>
            <a:r>
              <a:rPr lang="pt-BR" sz="1400" dirty="0" err="1"/>
              <a:t>Cofins</a:t>
            </a:r>
            <a:r>
              <a:rPr lang="pt-BR" sz="1400" dirty="0"/>
              <a:t> e os juros de mora sobre ele incidentes até a data do trânsito em julgado devem ser oferecidos à tributação do IRPJ no trânsito em julgado da sentença judicial que já define o valor a ser restituído.</a:t>
            </a:r>
          </a:p>
          <a:p>
            <a:r>
              <a:rPr lang="pt-BR" sz="1400" dirty="0"/>
              <a:t>Na hipótese de compensação de indébito decorrente de decisões judiciais transitadas em julgado nas quais em nenhuma fase do processo foram definidos pelo juízo os valores a serem restituídos, é na entrega da primeira Declaração de Compensação, na qual se declara sob condição resolutória o valor integral a ser compensado, que o indébito e os juros de mora sobre ele incidentes até essa data devem ser oferecidos à tributação pelo IRPJ.</a:t>
            </a:r>
          </a:p>
          <a:p>
            <a:r>
              <a:rPr lang="pt-BR" sz="1400" dirty="0"/>
              <a:t>PAGAMENTO MENSAL COM BASE NA RECEITA BRUTA E ACRÉSCIMOS OU COM BASE NO BALANÇO OU BALANCETE DE SUSPENSÃO OU REDUÇÃO.</a:t>
            </a:r>
          </a:p>
          <a:p>
            <a:r>
              <a:rPr lang="pt-BR" sz="1400" dirty="0">
                <a:solidFill>
                  <a:srgbClr val="FF0000"/>
                </a:solidFill>
              </a:rPr>
              <a:t>A pessoa jurídica sujeita ao pagamento mensal do IRPJ deve computar os créditos referentes ao indébito tributário de Contribuição para o PIS/Pasep e de </a:t>
            </a:r>
            <a:r>
              <a:rPr lang="pt-BR" sz="1400" dirty="0" err="1">
                <a:solidFill>
                  <a:srgbClr val="FF0000"/>
                </a:solidFill>
              </a:rPr>
              <a:t>Cofins</a:t>
            </a:r>
            <a:r>
              <a:rPr lang="pt-BR" sz="1400" dirty="0">
                <a:solidFill>
                  <a:srgbClr val="FF0000"/>
                </a:solidFill>
              </a:rPr>
              <a:t> e os juros de mora sobre ele incidentes na base de cálculo desses tributos no mês em que ocorrer o trânsito em julgado da decisão judicial que já define o valor a ser restituído ou no mês da entrega da primeira Declaração de Compensação, na qual se declara sob condição resolutória o valor integral a ser compensado, na hipótese de compensação de indébito decorrente de decisões judiciais transitadas em julgado nas quais em nenhuma fase do processo foram definidos pelo juízo os valores a serem restituídos, tanto na hipótese de sua apuração com base na receita bruta e acréscimos quanto na hipótese de apuração com base em balanço ou balancete de suspensão ou redução.</a:t>
            </a:r>
          </a:p>
          <a:p>
            <a:r>
              <a:rPr lang="pt-BR" sz="1400" dirty="0"/>
              <a:t>Dispositivos Legais: Lei nº 5.172, de 1966 (Código Tributário Nacional - CTN), art. 43; Lei nº 4.506, de 1964, art. 44, III; Lei nº 6.404, de 1976, </a:t>
            </a:r>
            <a:r>
              <a:rPr lang="pt-BR" sz="1400" dirty="0" err="1"/>
              <a:t>arts</a:t>
            </a:r>
            <a:r>
              <a:rPr lang="pt-BR" sz="1400" dirty="0"/>
              <a:t>. 177, caput, e 187, § 1º; Decreto Lei nº 1.598, de 1977, </a:t>
            </a:r>
            <a:r>
              <a:rPr lang="pt-BR" sz="1400" dirty="0" err="1"/>
              <a:t>arts</a:t>
            </a:r>
            <a:r>
              <a:rPr lang="pt-BR" sz="1400" dirty="0"/>
              <a:t>. 6º, § 1º, 7º, caput, e 67, XI; Lei nº 9.430, de 1996, art. 74; Regulamento do Imposto sobre a Renda (RIR/2018), aprovado pelo Decreto nº 9.580, de 2018, art. 441, II; Instrução Normativa RFB nº 1.700, de 2017, </a:t>
            </a:r>
            <a:r>
              <a:rPr lang="pt-BR" sz="1400" dirty="0" err="1"/>
              <a:t>arts</a:t>
            </a:r>
            <a:r>
              <a:rPr lang="pt-BR" sz="1400" dirty="0"/>
              <a:t>. 33, 34, 39, 40, II, e 47, incisos I a IV.</a:t>
            </a:r>
          </a:p>
          <a:p>
            <a:r>
              <a:rPr lang="pt-BR" sz="1400" dirty="0"/>
              <a:t>Assunto: Contribuição Social sobre o Lucro Líquido – CSLL (...)</a:t>
            </a:r>
          </a:p>
        </p:txBody>
      </p:sp>
    </p:spTree>
    <p:extLst>
      <p:ext uri="{BB962C8B-B14F-4D97-AF65-F5344CB8AC3E}">
        <p14:creationId xmlns:p14="http://schemas.microsoft.com/office/powerpoint/2010/main" val="117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FAF144D4-4A27-4DE2-B954-32FD82393ED5}"/>
              </a:ext>
            </a:extLst>
          </p:cNvPr>
          <p:cNvSpPr>
            <a:spLocks noGrp="1"/>
          </p:cNvSpPr>
          <p:nvPr>
            <p:ph type="sldNum" sz="quarter" idx="12"/>
          </p:nvPr>
        </p:nvSpPr>
        <p:spPr/>
        <p:txBody>
          <a:bodyPr/>
          <a:lstStyle/>
          <a:p>
            <a:fld id="{47BC2E65-3FE1-4EB8-A82D-C7B7FC9F280E}" type="slidenum">
              <a:rPr lang="pt-BR" smtClean="0"/>
              <a:t>22</a:t>
            </a:fld>
            <a:endParaRPr lang="pt-BR"/>
          </a:p>
        </p:txBody>
      </p:sp>
      <p:sp>
        <p:nvSpPr>
          <p:cNvPr id="13" name="Título 1">
            <a:extLst>
              <a:ext uri="{FF2B5EF4-FFF2-40B4-BE49-F238E27FC236}">
                <a16:creationId xmlns:a16="http://schemas.microsoft.com/office/drawing/2014/main" id="{88DBA9E6-FB20-4D6B-A498-7B1BC4495EEB}"/>
              </a:ext>
            </a:extLst>
          </p:cNvPr>
          <p:cNvSpPr txBox="1">
            <a:spLocks/>
          </p:cNvSpPr>
          <p:nvPr/>
        </p:nvSpPr>
        <p:spPr>
          <a:xfrm>
            <a:off x="1869431" y="1320346"/>
            <a:ext cx="8837039" cy="268757"/>
          </a:xfrm>
          <a:prstGeom prst="rect">
            <a:avLst/>
          </a:prstGeom>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585" i="1" dirty="0">
                <a:solidFill>
                  <a:srgbClr val="FF0000"/>
                </a:solidFill>
                <a:latin typeface="Book Antiqua" pitchFamily="18" charset="0"/>
              </a:rPr>
              <a:t>MS x ação de repetição – momento de tributação – Regime de Competência art. 177 e 187 da Lei das </a:t>
            </a:r>
            <a:r>
              <a:rPr lang="pt-BR" sz="2585" i="1" dirty="0" err="1">
                <a:solidFill>
                  <a:srgbClr val="FF0000"/>
                </a:solidFill>
                <a:latin typeface="Book Antiqua" pitchFamily="18" charset="0"/>
              </a:rPr>
              <a:t>S.A`s</a:t>
            </a:r>
            <a:endParaRPr lang="pt-BR" sz="2585" i="1" dirty="0">
              <a:solidFill>
                <a:srgbClr val="FF0000"/>
              </a:solidFill>
              <a:latin typeface="Book Antiqua" pitchFamily="18" charset="0"/>
            </a:endParaRPr>
          </a:p>
        </p:txBody>
      </p:sp>
      <p:sp>
        <p:nvSpPr>
          <p:cNvPr id="2" name="Rectangle 2">
            <a:extLst>
              <a:ext uri="{FF2B5EF4-FFF2-40B4-BE49-F238E27FC236}">
                <a16:creationId xmlns:a16="http://schemas.microsoft.com/office/drawing/2014/main" id="{F75D29E3-907D-C5D8-95D7-802BC3F95EA7}"/>
              </a:ext>
            </a:extLst>
          </p:cNvPr>
          <p:cNvSpPr>
            <a:spLocks noChangeArrowheads="1"/>
          </p:cNvSpPr>
          <p:nvPr/>
        </p:nvSpPr>
        <p:spPr bwMode="auto">
          <a:xfrm>
            <a:off x="2184438" y="1906188"/>
            <a:ext cx="7809307" cy="36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r>
              <a:rPr lang="pt-BR" altLang="pt-BR" sz="1846" dirty="0">
                <a:latin typeface="Book Antiqua" panose="02040602050305030304" pitchFamily="18" charset="0"/>
                <a:ea typeface="Calibri" panose="020F0502020204030204" pitchFamily="34" charset="0"/>
                <a:cs typeface="Times New Roman" panose="02020603050405020304" pitchFamily="18" charset="0"/>
              </a:rPr>
              <a:t>MS que reconhece direito de compensação:</a:t>
            </a:r>
            <a:endParaRPr lang="pt-BR" altLang="pt-BR" sz="1846" dirty="0">
              <a:latin typeface="Book Antiqua" panose="02040602050305030304" pitchFamily="18" charset="0"/>
            </a:endParaRPr>
          </a:p>
        </p:txBody>
      </p:sp>
      <p:pic>
        <p:nvPicPr>
          <p:cNvPr id="1025" name="Imagem 10">
            <a:extLst>
              <a:ext uri="{FF2B5EF4-FFF2-40B4-BE49-F238E27FC236}">
                <a16:creationId xmlns:a16="http://schemas.microsoft.com/office/drawing/2014/main" id="{12BA91CD-5C10-0D69-BC13-2171ABA24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764" y="2407839"/>
            <a:ext cx="8180104" cy="36557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F0A0111-F162-620E-7BE0-25553154C518}"/>
              </a:ext>
            </a:extLst>
          </p:cNvPr>
          <p:cNvSpPr>
            <a:spLocks noChangeArrowheads="1"/>
          </p:cNvSpPr>
          <p:nvPr/>
        </p:nvSpPr>
        <p:spPr bwMode="auto">
          <a:xfrm>
            <a:off x="2240804" y="5599015"/>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pt-BR" sz="1662"/>
          </a:p>
        </p:txBody>
      </p:sp>
      <p:sp>
        <p:nvSpPr>
          <p:cNvPr id="5" name="TextBox 4">
            <a:extLst>
              <a:ext uri="{FF2B5EF4-FFF2-40B4-BE49-F238E27FC236}">
                <a16:creationId xmlns:a16="http://schemas.microsoft.com/office/drawing/2014/main" id="{1EB16209-BC76-B1C3-A173-FF084D6CC8DE}"/>
              </a:ext>
            </a:extLst>
          </p:cNvPr>
          <p:cNvSpPr txBox="1"/>
          <p:nvPr/>
        </p:nvSpPr>
        <p:spPr>
          <a:xfrm>
            <a:off x="271206" y="6238415"/>
            <a:ext cx="443395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pt-BR" sz="1600" dirty="0"/>
              <a:t>CPC 47 </a:t>
            </a:r>
            <a:r>
              <a:rPr lang="pt-BR" sz="1600" i="1" dirty="0">
                <a:solidFill>
                  <a:srgbClr val="FF0000"/>
                </a:solidFill>
              </a:rPr>
              <a:t>vs.</a:t>
            </a:r>
            <a:r>
              <a:rPr lang="pt-BR" sz="1600" dirty="0"/>
              <a:t> IN 1700 c/c art. 58 da Lei n. 12.973/2014</a:t>
            </a:r>
            <a:endParaRPr lang="en-US" sz="1600" dirty="0"/>
          </a:p>
        </p:txBody>
      </p:sp>
      <p:sp>
        <p:nvSpPr>
          <p:cNvPr id="6" name="Arrow: Down 5">
            <a:extLst>
              <a:ext uri="{FF2B5EF4-FFF2-40B4-BE49-F238E27FC236}">
                <a16:creationId xmlns:a16="http://schemas.microsoft.com/office/drawing/2014/main" id="{2DD7C274-4E5A-94F5-2B7D-E42A12313341}"/>
              </a:ext>
            </a:extLst>
          </p:cNvPr>
          <p:cNvSpPr/>
          <p:nvPr/>
        </p:nvSpPr>
        <p:spPr>
          <a:xfrm>
            <a:off x="5557421" y="4935984"/>
            <a:ext cx="155797"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A307BE-D611-DECE-106D-1E8190EFAF72}"/>
              </a:ext>
            </a:extLst>
          </p:cNvPr>
          <p:cNvSpPr/>
          <p:nvPr/>
        </p:nvSpPr>
        <p:spPr>
          <a:xfrm>
            <a:off x="4625452" y="5483923"/>
            <a:ext cx="1731146" cy="649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Atualmente </a:t>
            </a:r>
            <a:r>
              <a:rPr lang="pt-BR" sz="1400" dirty="0" err="1"/>
              <a:t>arts</a:t>
            </a:r>
            <a:r>
              <a:rPr lang="pt-BR" sz="1400" dirty="0"/>
              <a:t>. 102 e 104 da IN 2055/2021</a:t>
            </a:r>
            <a:endParaRPr lang="en-US" sz="1400" dirty="0"/>
          </a:p>
        </p:txBody>
      </p:sp>
    </p:spTree>
    <p:extLst>
      <p:ext uri="{BB962C8B-B14F-4D97-AF65-F5344CB8AC3E}">
        <p14:creationId xmlns:p14="http://schemas.microsoft.com/office/powerpoint/2010/main" val="2887292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4BFD-D36C-0040-7689-646B5357E137}"/>
              </a:ext>
            </a:extLst>
          </p:cNvPr>
          <p:cNvSpPr>
            <a:spLocks noGrp="1"/>
          </p:cNvSpPr>
          <p:nvPr>
            <p:ph type="title"/>
          </p:nvPr>
        </p:nvSpPr>
        <p:spPr>
          <a:xfrm>
            <a:off x="838198" y="622330"/>
            <a:ext cx="10515600" cy="1325563"/>
          </a:xfrm>
        </p:spPr>
        <p:txBody>
          <a:bodyPr>
            <a:normAutofit/>
          </a:bodyPr>
          <a:lstStyle/>
          <a:p>
            <a:pPr algn="ctr"/>
            <a:r>
              <a:rPr lang="pt-BR" sz="2400" b="1" i="0" dirty="0">
                <a:solidFill>
                  <a:srgbClr val="17365D"/>
                </a:solidFill>
                <a:effectLst/>
                <a:latin typeface="+mj-lt"/>
              </a:rPr>
              <a:t>TRFs</a:t>
            </a:r>
            <a:br>
              <a:rPr lang="pt-BR" sz="3200" b="0" i="0" dirty="0">
                <a:solidFill>
                  <a:srgbClr val="17365D"/>
                </a:solidFill>
                <a:effectLst/>
                <a:latin typeface="+mj-lt"/>
              </a:rPr>
            </a:br>
            <a:endParaRPr lang="en-US" sz="3200" dirty="0"/>
          </a:p>
        </p:txBody>
      </p:sp>
      <p:sp>
        <p:nvSpPr>
          <p:cNvPr id="5" name="TextBox 4">
            <a:extLst>
              <a:ext uri="{FF2B5EF4-FFF2-40B4-BE49-F238E27FC236}">
                <a16:creationId xmlns:a16="http://schemas.microsoft.com/office/drawing/2014/main" id="{D58124E1-DC60-5F4A-A565-180CE688E8E4}"/>
              </a:ext>
            </a:extLst>
          </p:cNvPr>
          <p:cNvSpPr txBox="1"/>
          <p:nvPr/>
        </p:nvSpPr>
        <p:spPr>
          <a:xfrm>
            <a:off x="100639" y="1544129"/>
            <a:ext cx="11990717" cy="5001369"/>
          </a:xfrm>
          <a:prstGeom prst="rect">
            <a:avLst/>
          </a:prstGeom>
          <a:noFill/>
        </p:spPr>
        <p:txBody>
          <a:bodyPr wrap="square">
            <a:spAutoFit/>
          </a:bodyPr>
          <a:lstStyle/>
          <a:p>
            <a:pPr algn="l"/>
            <a:r>
              <a:rPr lang="pt-BR" sz="1100" b="0" i="0" dirty="0">
                <a:solidFill>
                  <a:srgbClr val="17365D"/>
                </a:solidFill>
                <a:effectLst/>
                <a:latin typeface="+mj-lt"/>
              </a:rPr>
              <a:t>EMENTA:  PROCESSO Nº: 0802309-92.2020.4.05.8500 - APELAÇÃO / REMESSA NECESSÁRIA APELANTE: FAZENDA NACIONAL APELADO: CIPA NORDESTE INDUSTRIAL DE PRODUTOS ALIMENTARES LTDA ADVOGADO: Carlos Edgar Andrade Leite RELATOR(A): Desembargador(a) Federal Leonardo Carvalho - 2ª Turma JUIZ PROLATOR DA SENTENÇA (1° GRAU): Juiz(a) Federal Guilherme </a:t>
            </a:r>
            <a:r>
              <a:rPr lang="pt-BR" sz="1100" b="0" i="0" dirty="0" err="1">
                <a:solidFill>
                  <a:srgbClr val="17365D"/>
                </a:solidFill>
                <a:effectLst/>
                <a:latin typeface="+mj-lt"/>
              </a:rPr>
              <a:t>Jantsch</a:t>
            </a:r>
            <a:r>
              <a:rPr lang="pt-BR" sz="1100" b="0" i="0" dirty="0">
                <a:solidFill>
                  <a:srgbClr val="17365D"/>
                </a:solidFill>
                <a:effectLst/>
                <a:latin typeface="+mj-lt"/>
              </a:rPr>
              <a:t> EMENTA: TRIBUTÁRIO. IRPJ E CSLL. DISPONIBILIDADE JURÍDICA DA RENDA. CRÉDITO TRIBUTÁRIO A COMPENSAR. MARCO TEMPORAL. HOMOLOGAÇÃO DA DECLARAÇÃO DE COMPENSAÇÃO. IMPROVIMENTO.</a:t>
            </a:r>
            <a:endParaRPr lang="pt-BR" sz="1100" b="0" i="0" dirty="0">
              <a:solidFill>
                <a:srgbClr val="242424"/>
              </a:solidFill>
              <a:effectLst/>
              <a:latin typeface="+mj-lt"/>
            </a:endParaRPr>
          </a:p>
          <a:p>
            <a:pPr algn="l"/>
            <a:r>
              <a:rPr lang="pt-BR" sz="1100" b="0" i="0" dirty="0">
                <a:solidFill>
                  <a:srgbClr val="17365D"/>
                </a:solidFill>
                <a:effectLst/>
                <a:latin typeface="+mj-lt"/>
              </a:rPr>
              <a:t>[...] 7. A efetiva aquisição da disponibilidade jurídica não se verifica quando da homologação da habilitação do crédito que, apesar de pressupor a quantificação irredutível e intransigente daquele crédito, somente estará devidamente quantificado quando da transmissão da declaração de compensação, momento em que tanto o fisco quanto o contribuinte terão a garantia da habilitação do crédito homologado e, por consequência, a certeza, liquidez e definitividade do proveito econômico. Assim, deve ser reconhecido que, em se tratando de sentença ilíquida, o marco temporal para a tributação da renda (IRPJ/CSLL) é o momento em que é </a:t>
            </a:r>
            <a:r>
              <a:rPr lang="pt-BR" sz="1100" b="1" i="0" dirty="0">
                <a:solidFill>
                  <a:srgbClr val="FF0000"/>
                </a:solidFill>
                <a:effectLst/>
                <a:latin typeface="+mj-lt"/>
              </a:rPr>
              <a:t>apresentada </a:t>
            </a:r>
            <a:r>
              <a:rPr lang="pt-BR" sz="1100" b="1" i="0" u="sng" dirty="0">
                <a:solidFill>
                  <a:srgbClr val="FF0000"/>
                </a:solidFill>
                <a:effectLst/>
                <a:latin typeface="+mj-lt"/>
              </a:rPr>
              <a:t>e</a:t>
            </a:r>
            <a:r>
              <a:rPr lang="pt-BR" sz="1100" b="1" i="0" dirty="0">
                <a:solidFill>
                  <a:srgbClr val="FF0000"/>
                </a:solidFill>
                <a:effectLst/>
                <a:latin typeface="+mj-lt"/>
              </a:rPr>
              <a:t> homologada a declaração de compensação</a:t>
            </a:r>
            <a:r>
              <a:rPr lang="pt-BR" sz="1100" b="0" i="0" dirty="0">
                <a:solidFill>
                  <a:srgbClr val="FF0000"/>
                </a:solidFill>
                <a:effectLst/>
                <a:latin typeface="+mj-lt"/>
              </a:rPr>
              <a:t> (</a:t>
            </a:r>
            <a:r>
              <a:rPr lang="pt-BR" sz="1100" b="0" i="0" dirty="0">
                <a:solidFill>
                  <a:srgbClr val="17365D"/>
                </a:solidFill>
                <a:effectLst/>
                <a:latin typeface="+mj-lt"/>
              </a:rPr>
              <a:t>PER/DCOMP). Precedente: TRF5, Processo nº 08015807820204058302, Rel. Des. Federal Leonardo Augusto Nunes Coutinho, Terceira Turma, Julgado em 29/07/2021. (</a:t>
            </a:r>
            <a:r>
              <a:rPr lang="pt-BR" sz="1100" b="0" i="0" dirty="0">
                <a:solidFill>
                  <a:srgbClr val="FF0000"/>
                </a:solidFill>
                <a:effectLst/>
                <a:latin typeface="+mj-lt"/>
              </a:rPr>
              <a:t>TRF5; Apelação / Remessa Necessária 0802309-92.2020.4.05.8500; Relator(a): Desembargador Federal Leonardo Henrique de Cavalcante Carvalho; Órgão Julgador: 2ª Turma; Data da Decisão: 07/03/2022; Data de Publicação: 07/03/2022</a:t>
            </a:r>
            <a:r>
              <a:rPr lang="pt-BR" sz="1100" b="0" i="0" dirty="0">
                <a:solidFill>
                  <a:srgbClr val="17365D"/>
                </a:solidFill>
                <a:effectLst/>
                <a:latin typeface="+mj-lt"/>
              </a:rPr>
              <a:t>)</a:t>
            </a:r>
            <a:endParaRPr lang="pt-BR" sz="1100" b="0" i="0" dirty="0">
              <a:solidFill>
                <a:srgbClr val="242424"/>
              </a:solidFill>
              <a:effectLst/>
              <a:latin typeface="+mj-lt"/>
            </a:endParaRPr>
          </a:p>
          <a:p>
            <a:pPr algn="l"/>
            <a:r>
              <a:rPr lang="pt-BR" sz="1100" b="0" i="0" dirty="0">
                <a:solidFill>
                  <a:srgbClr val="17365D"/>
                </a:solidFill>
                <a:effectLst/>
                <a:latin typeface="+mj-lt"/>
              </a:rPr>
              <a:t> </a:t>
            </a:r>
            <a:endParaRPr lang="pt-BR" sz="1100" b="0" i="0" dirty="0">
              <a:solidFill>
                <a:srgbClr val="242424"/>
              </a:solidFill>
              <a:effectLst/>
              <a:latin typeface="+mj-lt"/>
            </a:endParaRPr>
          </a:p>
          <a:p>
            <a:pPr marR="0"/>
            <a:r>
              <a:rPr lang="pt-BR" sz="1100" dirty="0">
                <a:solidFill>
                  <a:srgbClr val="17365D"/>
                </a:solidFill>
                <a:latin typeface="+mj-lt"/>
              </a:rPr>
              <a:t>TRIBUTÁRIO. MANDADO DE SEGURANÇA. INDÉBITO TRIBUTÁRIO. CRÉDITOS RECUPERADOS EM DECISÃO JUDICIAL TRANSITADA EM JULGADO. INCIDÊNCIA DO PIS E DA COFINS. DISPONIBILIDADE. MOMENTO. APELAÇÃO PROVIDA.</a:t>
            </a:r>
            <a:endParaRPr lang="en-US" sz="1100" dirty="0">
              <a:solidFill>
                <a:srgbClr val="17365D"/>
              </a:solidFill>
              <a:latin typeface="+mj-lt"/>
            </a:endParaRPr>
          </a:p>
          <a:p>
            <a:pPr marR="0"/>
            <a:r>
              <a:rPr lang="pt-BR" sz="1100" dirty="0">
                <a:solidFill>
                  <a:srgbClr val="17365D"/>
                </a:solidFill>
                <a:latin typeface="+mj-lt"/>
              </a:rPr>
              <a:t>1. Cinge-se a controvérsia em perquirir o momento - se no trânsito em julgado da sentença que reconhece o direito à repetição do indébito ou se na habilitação do crédito tributário -, em que deve ser efetuado o recolhimento do PIS e da COFINS.</a:t>
            </a:r>
            <a:endParaRPr lang="en-US" sz="1100" dirty="0">
              <a:solidFill>
                <a:srgbClr val="17365D"/>
              </a:solidFill>
              <a:latin typeface="+mj-lt"/>
            </a:endParaRPr>
          </a:p>
          <a:p>
            <a:pPr marR="0"/>
            <a:r>
              <a:rPr lang="pt-BR" sz="1100" dirty="0">
                <a:solidFill>
                  <a:srgbClr val="17365D"/>
                </a:solidFill>
                <a:latin typeface="+mj-lt"/>
              </a:rPr>
              <a:t>2. O Superior Tribunal de Justiça, no julgado do </a:t>
            </a:r>
            <a:r>
              <a:rPr lang="pt-BR" sz="1100" dirty="0" err="1">
                <a:solidFill>
                  <a:srgbClr val="17365D"/>
                </a:solidFill>
                <a:latin typeface="+mj-lt"/>
              </a:rPr>
              <a:t>REsp</a:t>
            </a:r>
            <a:r>
              <a:rPr lang="pt-BR" sz="1100" dirty="0">
                <a:solidFill>
                  <a:srgbClr val="17365D"/>
                </a:solidFill>
                <a:latin typeface="+mj-lt"/>
              </a:rPr>
              <a:t> nº 1.124.537/SP, submetido ao rito dos recursos repetitivos, firmou entendimento no sentido de que “A Administração Pública tem competência para fiscalizar a existência ou não de créditos a ser compensados, o procedimento e os valores a compensar, e a conformidade do procedimento adotado com os termos da legislação pertinente, sendo inadmissível provimento jurisdicional substitutivo da homologação da autoridade administrativa, que atribua eficácia extintiva, desde logo, à compensação efetuada”. (Rel. Ministro LUIZ FUX, </a:t>
            </a:r>
            <a:r>
              <a:rPr lang="pt-BR" sz="1100" dirty="0" err="1">
                <a:solidFill>
                  <a:srgbClr val="17365D"/>
                </a:solidFill>
                <a:latin typeface="+mj-lt"/>
              </a:rPr>
              <a:t>DJe</a:t>
            </a:r>
            <a:r>
              <a:rPr lang="pt-BR" sz="1100" dirty="0">
                <a:solidFill>
                  <a:srgbClr val="17365D"/>
                </a:solidFill>
                <a:latin typeface="+mj-lt"/>
              </a:rPr>
              <a:t> 18/12/2009).</a:t>
            </a:r>
            <a:endParaRPr lang="en-US" sz="1100" dirty="0">
              <a:solidFill>
                <a:srgbClr val="17365D"/>
              </a:solidFill>
              <a:latin typeface="+mj-lt"/>
            </a:endParaRPr>
          </a:p>
          <a:p>
            <a:pPr marR="0"/>
            <a:r>
              <a:rPr lang="pt-BR" sz="1100" dirty="0">
                <a:solidFill>
                  <a:srgbClr val="17365D"/>
                </a:solidFill>
                <a:latin typeface="+mj-lt"/>
              </a:rPr>
              <a:t>3. Antes de transmitir a declaração de compensação (“DCOMP”), instrumento pelo qual se aproveita os créditos reconhecidos pela sentença, o contribuinte deve formular um pedido administrativo de habilitação do crédito, na forma do art. 100 da Instrução Normativa RFB nº 1.717/2017.</a:t>
            </a:r>
            <a:endParaRPr lang="en-US" sz="1100" dirty="0">
              <a:solidFill>
                <a:srgbClr val="17365D"/>
              </a:solidFill>
              <a:latin typeface="+mj-lt"/>
            </a:endParaRPr>
          </a:p>
          <a:p>
            <a:pPr marR="0"/>
            <a:r>
              <a:rPr lang="pt-BR" sz="1100" dirty="0">
                <a:solidFill>
                  <a:srgbClr val="17365D"/>
                </a:solidFill>
                <a:latin typeface="+mj-lt"/>
              </a:rPr>
              <a:t>5</a:t>
            </a:r>
            <a:r>
              <a:rPr lang="pt-BR" sz="1100" b="1" dirty="0">
                <a:solidFill>
                  <a:srgbClr val="FF0000"/>
                </a:solidFill>
                <a:latin typeface="+mj-lt"/>
              </a:rPr>
              <a:t>. Sem proceder à habilitação do crédito e da decisão administrativa que homologa o pleito de compensação, os valores reconhecidos pela decisão judicial não são certos, líquidos e exigíveis, é dizer, não há disponibilidade jurídica do valor referente ao crédito.</a:t>
            </a:r>
            <a:endParaRPr lang="en-US" sz="1100" b="1" dirty="0">
              <a:solidFill>
                <a:srgbClr val="FF0000"/>
              </a:solidFill>
              <a:latin typeface="+mj-lt"/>
            </a:endParaRPr>
          </a:p>
          <a:p>
            <a:pPr marR="0"/>
            <a:r>
              <a:rPr lang="pt-BR" sz="1100" dirty="0">
                <a:solidFill>
                  <a:srgbClr val="17365D"/>
                </a:solidFill>
                <a:latin typeface="+mj-lt"/>
              </a:rPr>
              <a:t>5. O decisum transito em julgado concedeu a segurança para assegurar o direito de proceder “ao recolhimento da contribuição ao PIS, nos termos da Lei Complementar nº 7/70 e alterações posteriores, dadas pelas leis complementares, afastando o disposto nas Leis </a:t>
            </a:r>
            <a:r>
              <a:rPr lang="pt-BR" sz="1100" dirty="0" err="1">
                <a:solidFill>
                  <a:srgbClr val="17365D"/>
                </a:solidFill>
                <a:latin typeface="+mj-lt"/>
              </a:rPr>
              <a:t>nºs</a:t>
            </a:r>
            <a:r>
              <a:rPr lang="pt-BR" sz="1100" dirty="0">
                <a:solidFill>
                  <a:srgbClr val="17365D"/>
                </a:solidFill>
                <a:latin typeface="+mj-lt"/>
              </a:rPr>
              <a:t> 9.715/98 e 8718/98”.</a:t>
            </a:r>
            <a:endParaRPr lang="en-US" sz="1100" dirty="0">
              <a:solidFill>
                <a:srgbClr val="17365D"/>
              </a:solidFill>
              <a:latin typeface="+mj-lt"/>
            </a:endParaRPr>
          </a:p>
          <a:p>
            <a:pPr marR="0"/>
            <a:r>
              <a:rPr lang="pt-BR" sz="1100" dirty="0">
                <a:solidFill>
                  <a:srgbClr val="17365D"/>
                </a:solidFill>
                <a:latin typeface="+mj-lt"/>
              </a:rPr>
              <a:t>6. O título judicial em questão não previu, desde logo, o valor líquido a ser compensado, havendo, pois, necessidade de apuração dos valores na fase administrativa.</a:t>
            </a:r>
            <a:endParaRPr lang="en-US" sz="1100" dirty="0">
              <a:solidFill>
                <a:srgbClr val="17365D"/>
              </a:solidFill>
              <a:latin typeface="+mj-lt"/>
            </a:endParaRPr>
          </a:p>
          <a:p>
            <a:pPr marR="0"/>
            <a:r>
              <a:rPr lang="pt-BR" sz="1100" b="1" dirty="0">
                <a:solidFill>
                  <a:srgbClr val="FF0000"/>
                </a:solidFill>
                <a:latin typeface="+mj-lt"/>
              </a:rPr>
              <a:t>7. A caracterização da disponibilidade jurídica ou econômica da renda como fato gerador do PIS e COFINS, que interessa a esses autos, e ainda, IRPJ, da CSLL, ocorrerá somente no momento da homologação da compensação pelo Fisco.</a:t>
            </a:r>
            <a:endParaRPr lang="en-US" sz="1100" b="1" dirty="0">
              <a:solidFill>
                <a:srgbClr val="FF0000"/>
              </a:solidFill>
              <a:latin typeface="+mj-lt"/>
            </a:endParaRPr>
          </a:p>
          <a:p>
            <a:pPr marR="0"/>
            <a:r>
              <a:rPr lang="pt-BR" sz="1100" dirty="0">
                <a:solidFill>
                  <a:srgbClr val="17365D"/>
                </a:solidFill>
                <a:latin typeface="+mj-lt"/>
              </a:rPr>
              <a:t>8. Recurso de apelação provido.</a:t>
            </a:r>
            <a:endParaRPr lang="en-US" sz="1100" dirty="0">
              <a:solidFill>
                <a:srgbClr val="17365D"/>
              </a:solidFill>
              <a:latin typeface="+mj-lt"/>
            </a:endParaRPr>
          </a:p>
          <a:p>
            <a:pPr marR="0"/>
            <a:r>
              <a:rPr lang="pt-BR" sz="1100" dirty="0">
                <a:solidFill>
                  <a:srgbClr val="FF0000"/>
                </a:solidFill>
                <a:latin typeface="+mj-lt"/>
              </a:rPr>
              <a:t>(TRF 3ª Região, 3ª Turma, </a:t>
            </a:r>
            <a:r>
              <a:rPr lang="pt-BR" sz="1100" dirty="0" err="1">
                <a:solidFill>
                  <a:srgbClr val="FF0000"/>
                </a:solidFill>
                <a:latin typeface="+mj-lt"/>
              </a:rPr>
              <a:t>ApCiv</a:t>
            </a:r>
            <a:r>
              <a:rPr lang="pt-BR" sz="1100" dirty="0">
                <a:solidFill>
                  <a:srgbClr val="FF0000"/>
                </a:solidFill>
                <a:latin typeface="+mj-lt"/>
              </a:rPr>
              <a:t> 5026177-26.2020.4.03.6100, Rel. Desembargador Federal Nery da Costa Junior, julgado em 15/07/2022, publicado em 21/07/2022)</a:t>
            </a:r>
            <a:endParaRPr lang="en-US" sz="1100" dirty="0">
              <a:solidFill>
                <a:srgbClr val="FF0000"/>
              </a:solidFill>
              <a:latin typeface="+mj-lt"/>
            </a:endParaRPr>
          </a:p>
          <a:p>
            <a:r>
              <a:rPr lang="pt-BR" sz="1100" dirty="0">
                <a:solidFill>
                  <a:srgbClr val="FF0000"/>
                </a:solidFill>
                <a:latin typeface="+mj-lt"/>
              </a:rPr>
              <a:t> </a:t>
            </a:r>
          </a:p>
        </p:txBody>
      </p:sp>
    </p:spTree>
    <p:extLst>
      <p:ext uri="{BB962C8B-B14F-4D97-AF65-F5344CB8AC3E}">
        <p14:creationId xmlns:p14="http://schemas.microsoft.com/office/powerpoint/2010/main" val="316646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2DB1B4-774F-56AC-B48A-1CCB79F08564}"/>
              </a:ext>
            </a:extLst>
          </p:cNvPr>
          <p:cNvGraphicFramePr>
            <a:graphicFrameLocks noGrp="1"/>
          </p:cNvGraphicFramePr>
          <p:nvPr>
            <p:extLst>
              <p:ext uri="{D42A27DB-BD31-4B8C-83A1-F6EECF244321}">
                <p14:modId xmlns:p14="http://schemas.microsoft.com/office/powerpoint/2010/main" val="4268575776"/>
              </p:ext>
            </p:extLst>
          </p:nvPr>
        </p:nvGraphicFramePr>
        <p:xfrm>
          <a:off x="441385" y="474974"/>
          <a:ext cx="11316419" cy="5934451"/>
        </p:xfrm>
        <a:graphic>
          <a:graphicData uri="http://schemas.openxmlformats.org/drawingml/2006/table">
            <a:tbl>
              <a:tblPr firstRow="1" bandRow="1">
                <a:tableStyleId>{5C22544A-7EE6-4342-B048-85BDC9FD1C3A}</a:tableStyleId>
              </a:tblPr>
              <a:tblGrid>
                <a:gridCol w="1597419">
                  <a:extLst>
                    <a:ext uri="{9D8B030D-6E8A-4147-A177-3AD203B41FA5}">
                      <a16:colId xmlns:a16="http://schemas.microsoft.com/office/drawing/2014/main" val="2092182551"/>
                    </a:ext>
                  </a:extLst>
                </a:gridCol>
                <a:gridCol w="2430012">
                  <a:extLst>
                    <a:ext uri="{9D8B030D-6E8A-4147-A177-3AD203B41FA5}">
                      <a16:colId xmlns:a16="http://schemas.microsoft.com/office/drawing/2014/main" val="2337162921"/>
                    </a:ext>
                  </a:extLst>
                </a:gridCol>
                <a:gridCol w="7288988">
                  <a:extLst>
                    <a:ext uri="{9D8B030D-6E8A-4147-A177-3AD203B41FA5}">
                      <a16:colId xmlns:a16="http://schemas.microsoft.com/office/drawing/2014/main" val="1130315095"/>
                    </a:ext>
                  </a:extLst>
                </a:gridCol>
              </a:tblGrid>
              <a:tr h="338457">
                <a:tc>
                  <a:txBody>
                    <a:bodyPr/>
                    <a:lstStyle/>
                    <a:p>
                      <a:pPr algn="ctr"/>
                      <a:endParaRPr lang="en-US" sz="1200">
                        <a:latin typeface="+mj-lt"/>
                      </a:endParaRPr>
                    </a:p>
                  </a:txBody>
                  <a:tcPr marL="68077" marR="68077" marT="34039" marB="34039" anchor="ctr"/>
                </a:tc>
                <a:tc>
                  <a:txBody>
                    <a:bodyPr/>
                    <a:lstStyle/>
                    <a:p>
                      <a:pPr algn="ctr"/>
                      <a:r>
                        <a:rPr lang="pt-BR" sz="1200" dirty="0">
                          <a:solidFill>
                            <a:srgbClr val="FF0000"/>
                          </a:solidFill>
                          <a:latin typeface="+mj-lt"/>
                        </a:rPr>
                        <a:t>Restituição de Indébito</a:t>
                      </a:r>
                      <a:endParaRPr lang="en-US" sz="1200" dirty="0">
                        <a:solidFill>
                          <a:srgbClr val="FF0000"/>
                        </a:solidFill>
                        <a:latin typeface="+mj-lt"/>
                      </a:endParaRPr>
                    </a:p>
                  </a:txBody>
                  <a:tcPr marL="68077" marR="68077" marT="34039" marB="34039"/>
                </a:tc>
                <a:tc>
                  <a:txBody>
                    <a:bodyPr/>
                    <a:lstStyle/>
                    <a:p>
                      <a:pPr algn="ctr"/>
                      <a:r>
                        <a:rPr lang="pt-BR" sz="1200" dirty="0">
                          <a:solidFill>
                            <a:srgbClr val="FF0000"/>
                          </a:solidFill>
                          <a:latin typeface="+mj-lt"/>
                        </a:rPr>
                        <a:t>Juros</a:t>
                      </a:r>
                      <a:endParaRPr lang="en-US" sz="1200" dirty="0">
                        <a:solidFill>
                          <a:srgbClr val="FF0000"/>
                        </a:solidFill>
                        <a:latin typeface="+mj-lt"/>
                      </a:endParaRPr>
                    </a:p>
                  </a:txBody>
                  <a:tcPr marL="68077" marR="68077" marT="34039" marB="34039"/>
                </a:tc>
                <a:extLst>
                  <a:ext uri="{0D108BD9-81ED-4DB2-BD59-A6C34878D82A}">
                    <a16:rowId xmlns:a16="http://schemas.microsoft.com/office/drawing/2014/main" val="1536029794"/>
                  </a:ext>
                </a:extLst>
              </a:tr>
              <a:tr h="585099">
                <a:tc>
                  <a:txBody>
                    <a:bodyPr/>
                    <a:lstStyle/>
                    <a:p>
                      <a:r>
                        <a:rPr lang="pt-BR" sz="1200">
                          <a:solidFill>
                            <a:srgbClr val="FF0000"/>
                          </a:solidFill>
                          <a:latin typeface="+mj-lt"/>
                        </a:rPr>
                        <a:t>PIS e COFINS cumulativo</a:t>
                      </a:r>
                    </a:p>
                  </a:txBody>
                  <a:tcPr marL="68077" marR="68077" marT="34039" marB="34039" anchor="ctr"/>
                </a:tc>
                <a:tc>
                  <a:txBody>
                    <a:bodyPr/>
                    <a:lstStyle/>
                    <a:p>
                      <a:pPr marL="171450" indent="-171450">
                        <a:buFont typeface="Arial" panose="020B0604020202020204" pitchFamily="34" charset="0"/>
                        <a:buChar char="•"/>
                      </a:pPr>
                      <a:r>
                        <a:rPr lang="pt-BR" sz="1200" dirty="0">
                          <a:latin typeface="+mj-lt"/>
                        </a:rPr>
                        <a:t>Não é receita bruta.</a:t>
                      </a:r>
                    </a:p>
                    <a:p>
                      <a:pPr marL="171450" indent="-171450">
                        <a:buFont typeface="Arial" panose="020B0604020202020204" pitchFamily="34" charset="0"/>
                        <a:buChar char="•"/>
                      </a:pPr>
                      <a:r>
                        <a:rPr lang="pt-BR" sz="1200" dirty="0">
                          <a:solidFill>
                            <a:srgbClr val="FF0000"/>
                          </a:solidFill>
                          <a:latin typeface="+mj-lt"/>
                        </a:rPr>
                        <a:t>ADI 25/2003</a:t>
                      </a:r>
                      <a:endParaRPr lang="en-US" sz="1200" dirty="0">
                        <a:solidFill>
                          <a:srgbClr val="FF0000"/>
                        </a:solidFill>
                        <a:latin typeface="+mj-lt"/>
                      </a:endParaRPr>
                    </a:p>
                  </a:txBody>
                  <a:tcPr marL="68077" marR="68077" marT="34039" marB="34039"/>
                </a:tc>
                <a:tc>
                  <a:txBody>
                    <a:bodyPr/>
                    <a:lstStyle/>
                    <a:p>
                      <a:pPr marL="171450" indent="-171450">
                        <a:buFont typeface="Arial" panose="020B0604020202020204" pitchFamily="34" charset="0"/>
                        <a:buChar char="•"/>
                      </a:pPr>
                      <a:r>
                        <a:rPr lang="pt-BR" sz="1200">
                          <a:latin typeface="+mj-lt"/>
                        </a:rPr>
                        <a:t>Não tributa a Receita Financeira.</a:t>
                      </a:r>
                      <a:endParaRPr lang="en-US" sz="1200">
                        <a:latin typeface="+mj-lt"/>
                      </a:endParaRPr>
                    </a:p>
                  </a:txBody>
                  <a:tcPr marL="68077" marR="68077" marT="34039" marB="34039"/>
                </a:tc>
                <a:extLst>
                  <a:ext uri="{0D108BD9-81ED-4DB2-BD59-A6C34878D82A}">
                    <a16:rowId xmlns:a16="http://schemas.microsoft.com/office/drawing/2014/main" val="3512496158"/>
                  </a:ext>
                </a:extLst>
              </a:tr>
              <a:tr h="231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a:solidFill>
                            <a:srgbClr val="FF0000"/>
                          </a:solidFill>
                          <a:latin typeface="+mj-lt"/>
                        </a:rPr>
                        <a:t>PIS e COFINS não cumulativo</a:t>
                      </a:r>
                      <a:endParaRPr lang="en-US" sz="1200">
                        <a:solidFill>
                          <a:srgbClr val="FF0000"/>
                        </a:solidFill>
                        <a:latin typeface="+mj-lt"/>
                      </a:endParaRPr>
                    </a:p>
                  </a:txBody>
                  <a:tcPr marL="68077" marR="68077" marT="34039" marB="34039" anchor="ctr"/>
                </a:tc>
                <a:tc>
                  <a:txBody>
                    <a:bodyPr/>
                    <a:lstStyle/>
                    <a:p>
                      <a:pPr marL="171450" indent="-171450">
                        <a:buFont typeface="Arial" panose="020B0604020202020204" pitchFamily="34" charset="0"/>
                        <a:buChar char="•"/>
                      </a:pPr>
                      <a:r>
                        <a:rPr lang="pt-BR" sz="1200" dirty="0">
                          <a:latin typeface="+mj-lt"/>
                        </a:rPr>
                        <a:t>É recuperação de custo – RE 606.107</a:t>
                      </a:r>
                    </a:p>
                    <a:p>
                      <a:pPr marL="171450" indent="-171450">
                        <a:buFont typeface="Arial" panose="020B0604020202020204" pitchFamily="34" charset="0"/>
                        <a:buChar char="•"/>
                      </a:pPr>
                      <a:r>
                        <a:rPr lang="pt-BR" sz="1200" dirty="0">
                          <a:solidFill>
                            <a:srgbClr val="FF0000"/>
                          </a:solidFill>
                          <a:latin typeface="+mj-lt"/>
                        </a:rPr>
                        <a:t>ADI 25/2003Art</a:t>
                      </a:r>
                      <a:r>
                        <a:rPr lang="pt-BR" sz="1200" dirty="0">
                          <a:latin typeface="+mj-lt"/>
                        </a:rPr>
                        <a:t>. 2º Não há incidência da Contribuição para Financiamento da Seguridade Social (</a:t>
                      </a:r>
                      <a:r>
                        <a:rPr lang="pt-BR" sz="1200" dirty="0" err="1">
                          <a:latin typeface="+mj-lt"/>
                        </a:rPr>
                        <a:t>Cofins</a:t>
                      </a:r>
                      <a:r>
                        <a:rPr lang="pt-BR" sz="1200" dirty="0">
                          <a:latin typeface="+mj-lt"/>
                        </a:rPr>
                        <a:t>) e da Contribuição para o PIS/Pasep sobre os valores recuperados a título de tributo pago indevidamente.</a:t>
                      </a:r>
                      <a:endParaRPr lang="en-US" sz="1200" dirty="0">
                        <a:latin typeface="+mj-lt"/>
                      </a:endParaRPr>
                    </a:p>
                  </a:txBody>
                  <a:tcPr marL="68077" marR="68077" marT="34039" marB="34039"/>
                </a:tc>
                <a:tc>
                  <a:txBody>
                    <a:bodyPr/>
                    <a:lstStyle/>
                    <a:p>
                      <a:pPr marL="171450" indent="-171450">
                        <a:buFont typeface="Arial" panose="020B0604020202020204" pitchFamily="34" charset="0"/>
                        <a:buChar char="•"/>
                      </a:pPr>
                      <a:r>
                        <a:rPr lang="pt-BR" sz="1200" dirty="0">
                          <a:latin typeface="+mj-lt"/>
                        </a:rPr>
                        <a:t>Tributação de Rec. Fin - 4,65%</a:t>
                      </a:r>
                    </a:p>
                    <a:p>
                      <a:pPr marL="171450" indent="-171450">
                        <a:buFont typeface="Arial" panose="020B0604020202020204" pitchFamily="34" charset="0"/>
                        <a:buChar char="•"/>
                      </a:pPr>
                      <a:r>
                        <a:rPr lang="pt-BR" sz="1200" dirty="0">
                          <a:latin typeface="+mj-lt"/>
                        </a:rPr>
                        <a:t>Decisão STJ: </a:t>
                      </a:r>
                      <a:r>
                        <a:rPr lang="pt-BR" sz="1200" b="1" i="0" u="none" strike="noStrike" kern="1200" dirty="0">
                          <a:solidFill>
                            <a:schemeClr val="dk1"/>
                          </a:solidFill>
                          <a:effectLst/>
                          <a:latin typeface="+mj-lt"/>
                          <a:ea typeface="+mn-ea"/>
                          <a:cs typeface="+mn-cs"/>
                        </a:rPr>
                        <a:t>Em todas as hipóteses os juros (moratórios ou remuneratórios) são Receita Bruta.</a:t>
                      </a:r>
                      <a:r>
                        <a:rPr lang="pt-BR" sz="1200" b="0" i="0" u="none" strike="noStrike" kern="1200" dirty="0">
                          <a:solidFill>
                            <a:schemeClr val="dk1"/>
                          </a:solidFill>
                          <a:effectLst/>
                          <a:latin typeface="+mj-lt"/>
                          <a:ea typeface="+mn-ea"/>
                          <a:cs typeface="+mn-cs"/>
                        </a:rPr>
                        <a:t> A </a:t>
                      </a:r>
                      <a:r>
                        <a:rPr lang="pt-BR" sz="1200" b="0" i="0" u="none" strike="noStrike" kern="1200" dirty="0" err="1">
                          <a:solidFill>
                            <a:schemeClr val="dk1"/>
                          </a:solidFill>
                          <a:effectLst/>
                          <a:latin typeface="+mj-lt"/>
                          <a:ea typeface="+mn-ea"/>
                          <a:cs typeface="+mn-cs"/>
                        </a:rPr>
                        <a:t>ratio</a:t>
                      </a:r>
                      <a:r>
                        <a:rPr lang="pt-BR" sz="1200" b="0" i="0" u="none" strike="noStrike" kern="1200" dirty="0">
                          <a:solidFill>
                            <a:schemeClr val="dk1"/>
                          </a:solidFill>
                          <a:effectLst/>
                          <a:latin typeface="+mj-lt"/>
                          <a:ea typeface="+mn-ea"/>
                          <a:cs typeface="+mn-cs"/>
                        </a:rPr>
                        <a:t> </a:t>
                      </a:r>
                      <a:r>
                        <a:rPr lang="pt-BR" sz="1200" b="0" i="0" u="none" strike="noStrike" kern="1200" dirty="0" err="1">
                          <a:solidFill>
                            <a:schemeClr val="dk1"/>
                          </a:solidFill>
                          <a:effectLst/>
                          <a:latin typeface="+mj-lt"/>
                          <a:ea typeface="+mn-ea"/>
                          <a:cs typeface="+mn-cs"/>
                        </a:rPr>
                        <a:t>decidendi</a:t>
                      </a:r>
                      <a:r>
                        <a:rPr lang="pt-BR" sz="1200" b="0" i="0" u="none" strike="noStrike" kern="1200" dirty="0">
                          <a:solidFill>
                            <a:schemeClr val="dk1"/>
                          </a:solidFill>
                          <a:effectLst/>
                          <a:latin typeface="+mj-lt"/>
                          <a:ea typeface="+mn-ea"/>
                          <a:cs typeface="+mn-cs"/>
                        </a:rPr>
                        <a:t> de que "o acessório segue o destino do principal" não sendo aplicável ao PIS/PASEP e COFINS (receita) </a:t>
                      </a:r>
                      <a:r>
                        <a:rPr lang="pt-BR" sz="1200" i="0" u="none" strike="noStrike" kern="1200" dirty="0">
                          <a:solidFill>
                            <a:schemeClr val="dk1"/>
                          </a:solidFill>
                          <a:effectLst/>
                          <a:latin typeface="+mj-lt"/>
                          <a:ea typeface="+mn-ea"/>
                          <a:cs typeface="+mn-cs"/>
                        </a:rPr>
                        <a:t>(</a:t>
                      </a:r>
                      <a:r>
                        <a:rPr lang="pt-BR" sz="1200" i="0" u="none" strike="noStrike" kern="1200" dirty="0" err="1">
                          <a:solidFill>
                            <a:schemeClr val="dk1"/>
                          </a:solidFill>
                          <a:effectLst/>
                          <a:latin typeface="+mj-lt"/>
                          <a:ea typeface="+mn-ea"/>
                          <a:cs typeface="+mn-cs"/>
                        </a:rPr>
                        <a:t>AgInt</a:t>
                      </a:r>
                      <a:r>
                        <a:rPr lang="pt-BR" sz="1200" i="0" u="none" strike="noStrike" kern="1200" dirty="0">
                          <a:solidFill>
                            <a:schemeClr val="dk1"/>
                          </a:solidFill>
                          <a:effectLst/>
                          <a:latin typeface="+mj-lt"/>
                          <a:ea typeface="+mn-ea"/>
                          <a:cs typeface="+mn-cs"/>
                        </a:rPr>
                        <a:t> no </a:t>
                      </a:r>
                      <a:r>
                        <a:rPr lang="pt-BR" sz="1200" i="0" u="none" strike="noStrike" kern="1200" dirty="0" err="1">
                          <a:solidFill>
                            <a:schemeClr val="dk1"/>
                          </a:solidFill>
                          <a:effectLst/>
                          <a:latin typeface="+mj-lt"/>
                          <a:ea typeface="+mn-ea"/>
                          <a:cs typeface="+mn-cs"/>
                        </a:rPr>
                        <a:t>REsp</a:t>
                      </a:r>
                      <a:r>
                        <a:rPr lang="pt-BR" sz="1200" i="0" u="none" strike="noStrike" kern="1200" dirty="0">
                          <a:solidFill>
                            <a:schemeClr val="dk1"/>
                          </a:solidFill>
                          <a:effectLst/>
                          <a:latin typeface="+mj-lt"/>
                          <a:ea typeface="+mn-ea"/>
                          <a:cs typeface="+mn-cs"/>
                        </a:rPr>
                        <a:t> n. 1.977.308/RS, relator Ministro Mauro Campbell Marques, Segunda Turma, julgado em 15/8/2022, </a:t>
                      </a:r>
                      <a:r>
                        <a:rPr lang="pt-BR" sz="1200" b="1" i="0" u="none" strike="noStrike" kern="1200" dirty="0" err="1">
                          <a:solidFill>
                            <a:schemeClr val="dk1"/>
                          </a:solidFill>
                          <a:effectLst/>
                          <a:latin typeface="+mj-lt"/>
                          <a:ea typeface="+mn-ea"/>
                          <a:cs typeface="+mn-cs"/>
                        </a:rPr>
                        <a:t>DJe</a:t>
                      </a:r>
                      <a:r>
                        <a:rPr lang="pt-BR" sz="1200" b="1" i="0" u="none" strike="noStrike" kern="1200" dirty="0">
                          <a:solidFill>
                            <a:schemeClr val="dk1"/>
                          </a:solidFill>
                          <a:effectLst/>
                          <a:latin typeface="+mj-lt"/>
                          <a:ea typeface="+mn-ea"/>
                          <a:cs typeface="+mn-cs"/>
                        </a:rPr>
                        <a:t> de 19/8/2022</a:t>
                      </a:r>
                      <a:r>
                        <a:rPr lang="pt-BR" sz="1200" i="0" u="none" strike="noStrike" kern="1200" dirty="0">
                          <a:solidFill>
                            <a:schemeClr val="dk1"/>
                          </a:solidFill>
                          <a:effectLst/>
                          <a:latin typeface="+mj-lt"/>
                          <a:ea typeface="+mn-ea"/>
                          <a:cs typeface="+mn-cs"/>
                        </a:rPr>
                        <a:t>.)</a:t>
                      </a:r>
                    </a:p>
                    <a:p>
                      <a:pPr marL="171450" indent="-171450">
                        <a:buFont typeface="Arial" panose="020B0604020202020204" pitchFamily="34" charset="0"/>
                        <a:buChar char="•"/>
                      </a:pPr>
                      <a:r>
                        <a:rPr lang="pt-BR" sz="1200" i="0" u="none" strike="noStrike" kern="1200" dirty="0">
                          <a:solidFill>
                            <a:schemeClr val="dk1"/>
                          </a:solidFill>
                          <a:effectLst/>
                          <a:latin typeface="+mj-lt"/>
                          <a:ea typeface="+mn-ea"/>
                          <a:cs typeface="+mn-cs"/>
                        </a:rPr>
                        <a:t>Discussão Postergação</a:t>
                      </a:r>
                      <a:endParaRPr lang="en-US" sz="1200" dirty="0">
                        <a:latin typeface="+mj-lt"/>
                      </a:endParaRPr>
                    </a:p>
                  </a:txBody>
                  <a:tcPr marL="68077" marR="68077" marT="34039" marB="34039"/>
                </a:tc>
                <a:extLst>
                  <a:ext uri="{0D108BD9-81ED-4DB2-BD59-A6C34878D82A}">
                    <a16:rowId xmlns:a16="http://schemas.microsoft.com/office/drawing/2014/main" val="2123391646"/>
                  </a:ext>
                </a:extLst>
              </a:tr>
              <a:tr h="1257836">
                <a:tc>
                  <a:txBody>
                    <a:bodyPr/>
                    <a:lstStyle/>
                    <a:p>
                      <a:r>
                        <a:rPr lang="pt-BR" sz="1200">
                          <a:solidFill>
                            <a:srgbClr val="FF0000"/>
                          </a:solidFill>
                          <a:latin typeface="+mj-lt"/>
                        </a:rPr>
                        <a:t>IRPJ e CSLL – Lucro real</a:t>
                      </a:r>
                    </a:p>
                  </a:txBody>
                  <a:tcPr marL="68077" marR="68077" marT="34039" marB="34039" anchor="ctr"/>
                </a:tc>
                <a:tc>
                  <a:txBody>
                    <a:bodyPr/>
                    <a:lstStyle/>
                    <a:p>
                      <a:pPr marL="171450" indent="-171450">
                        <a:buFont typeface="Arial" panose="020B0604020202020204" pitchFamily="34" charset="0"/>
                        <a:buChar char="•"/>
                      </a:pPr>
                      <a:r>
                        <a:rPr lang="pt-BR" sz="1200" dirty="0">
                          <a:latin typeface="+mj-lt"/>
                        </a:rPr>
                        <a:t>Despesa redutora do lucro</a:t>
                      </a:r>
                    </a:p>
                    <a:p>
                      <a:pPr marL="171450" indent="-171450">
                        <a:buFont typeface="Arial" panose="020B0604020202020204" pitchFamily="34" charset="0"/>
                        <a:buChar char="•"/>
                      </a:pPr>
                      <a:r>
                        <a:rPr lang="pt-BR" sz="1200" dirty="0">
                          <a:solidFill>
                            <a:srgbClr val="FF0000"/>
                          </a:solidFill>
                          <a:latin typeface="+mj-lt"/>
                        </a:rPr>
                        <a:t>Discussão sobre o Momento do Reconhecimento da Receita</a:t>
                      </a:r>
                      <a:endParaRPr lang="en-US" sz="1200" dirty="0">
                        <a:solidFill>
                          <a:srgbClr val="FF0000"/>
                        </a:solidFill>
                        <a:latin typeface="+mj-lt"/>
                      </a:endParaRPr>
                    </a:p>
                  </a:txBody>
                  <a:tcPr marL="68077" marR="68077" marT="34039" marB="34039"/>
                </a:tc>
                <a:tc rowSpan="2">
                  <a:txBody>
                    <a:bodyPr/>
                    <a:lstStyle/>
                    <a:p>
                      <a:pPr marL="171450" indent="-171450">
                        <a:buFont typeface="Arial" panose="020B0604020202020204" pitchFamily="34" charset="0"/>
                        <a:buChar char="•"/>
                      </a:pPr>
                      <a:r>
                        <a:rPr lang="pt-BR" sz="1200" dirty="0">
                          <a:latin typeface="+mj-lt"/>
                        </a:rPr>
                        <a:t>RE 1.063.187: “</a:t>
                      </a:r>
                      <a:r>
                        <a:rPr lang="pt-BR" sz="1200" b="1" dirty="0">
                          <a:solidFill>
                            <a:srgbClr val="FF0000"/>
                          </a:solidFill>
                          <a:latin typeface="+mj-lt"/>
                        </a:rPr>
                        <a:t>É inconstitucional a incidência do IRPJ e da CSLL sobre os valores atinentes à taxa Selic recebidos em razão de repetição de indébito tributário”.</a:t>
                      </a:r>
                    </a:p>
                    <a:p>
                      <a:pPr marL="171450" indent="-171450">
                        <a:buFont typeface="Arial" panose="020B0604020202020204" pitchFamily="34" charset="0"/>
                        <a:buChar char="•"/>
                      </a:pPr>
                      <a:r>
                        <a:rPr lang="pt-BR" sz="1200" b="1" dirty="0">
                          <a:solidFill>
                            <a:srgbClr val="FF0000"/>
                          </a:solidFill>
                          <a:latin typeface="+mj-lt"/>
                        </a:rPr>
                        <a:t>Indenização por danos emergentes não caracteriza acréscimo patrimonial.</a:t>
                      </a:r>
                    </a:p>
                    <a:p>
                      <a:pPr marL="171450" indent="-171450">
                        <a:buFont typeface="Arial" panose="020B0604020202020204" pitchFamily="34" charset="0"/>
                        <a:buChar char="•"/>
                      </a:pPr>
                      <a:r>
                        <a:rPr lang="pt-BR" sz="1200" dirty="0">
                          <a:latin typeface="+mj-lt"/>
                        </a:rPr>
                        <a:t>Modulação dos efeitos da decisão embargada, estabelecendo-se que ela produza efeitos </a:t>
                      </a:r>
                      <a:r>
                        <a:rPr lang="pt-BR" sz="1200" dirty="0" err="1">
                          <a:latin typeface="+mj-lt"/>
                        </a:rPr>
                        <a:t>ex</a:t>
                      </a:r>
                      <a:r>
                        <a:rPr lang="pt-BR" sz="1200" dirty="0">
                          <a:latin typeface="+mj-lt"/>
                        </a:rPr>
                        <a:t> nunc a partir de 30/9/21 (data da publicação da ata de julgamento do mérito), ficando ressalvados: a) as ações ajuizadas até 17/9/21 (data do início do julgamento do mérito); b) os fatos geradores anteriores à 30/9/21 em relação aos quais não tenha havido o pagamento do IRPJ ou da CSLL a que se refere a tese de repercussão geral. </a:t>
                      </a:r>
                    </a:p>
                    <a:p>
                      <a:pPr marL="171450" indent="-171450">
                        <a:buFont typeface="Arial" panose="020B0604020202020204" pitchFamily="34" charset="0"/>
                        <a:buChar char="•"/>
                      </a:pPr>
                      <a:r>
                        <a:rPr lang="pt-BR" sz="1200" dirty="0">
                          <a:latin typeface="+mj-lt"/>
                        </a:rPr>
                        <a:t>Tema 1243 – Incidência no levantamento – por enquanto 2 votos para tratar como matéria infraconstitucional</a:t>
                      </a:r>
                      <a:endParaRPr lang="en-US" sz="1200" dirty="0">
                        <a:latin typeface="+mj-lt"/>
                      </a:endParaRPr>
                    </a:p>
                  </a:txBody>
                  <a:tcPr marL="68077" marR="68077" marT="34039" marB="34039"/>
                </a:tc>
                <a:extLst>
                  <a:ext uri="{0D108BD9-81ED-4DB2-BD59-A6C34878D82A}">
                    <a16:rowId xmlns:a16="http://schemas.microsoft.com/office/drawing/2014/main" val="2771350060"/>
                  </a:ext>
                </a:extLst>
              </a:tr>
              <a:tr h="1441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FF0000"/>
                          </a:solidFill>
                          <a:latin typeface="+mj-lt"/>
                        </a:rPr>
                        <a:t>IRPJ e CSLL – Lucro Presumido</a:t>
                      </a:r>
                      <a:endParaRPr lang="en-US" sz="1200" dirty="0">
                        <a:solidFill>
                          <a:srgbClr val="FF0000"/>
                        </a:solidFill>
                        <a:latin typeface="+mj-lt"/>
                      </a:endParaRPr>
                    </a:p>
                  </a:txBody>
                  <a:tcPr marL="68077" marR="68077" marT="34039" marB="34039" anchor="ctr"/>
                </a:tc>
                <a:tc>
                  <a:txBody>
                    <a:bodyPr/>
                    <a:lstStyle/>
                    <a:p>
                      <a:pPr marL="171450" indent="-171450">
                        <a:buFont typeface="Arial" panose="020B0604020202020204" pitchFamily="34" charset="0"/>
                        <a:buChar char="•"/>
                      </a:pPr>
                      <a:r>
                        <a:rPr lang="pt-BR" sz="1200" dirty="0">
                          <a:latin typeface="+mj-lt"/>
                        </a:rPr>
                        <a:t>Nunca reduziu o Lucro tributável </a:t>
                      </a:r>
                    </a:p>
                    <a:p>
                      <a:pPr marL="171450" indent="-171450">
                        <a:buFont typeface="Arial" panose="020B0604020202020204" pitchFamily="34" charset="0"/>
                        <a:buChar char="•"/>
                      </a:pPr>
                      <a:endParaRPr lang="pt-BR" sz="1200" dirty="0">
                        <a:latin typeface="+mj-lt"/>
                      </a:endParaRPr>
                    </a:p>
                    <a:p>
                      <a:pPr marL="171450" indent="-171450">
                        <a:buFont typeface="Arial" panose="020B0604020202020204" pitchFamily="34" charset="0"/>
                        <a:buChar char="•"/>
                      </a:pPr>
                      <a:r>
                        <a:rPr lang="pt-BR" sz="1200" dirty="0">
                          <a:latin typeface="+mj-lt"/>
                        </a:rPr>
                        <a:t>Momento da despesa se estava no real</a:t>
                      </a:r>
                      <a:endParaRPr lang="en-US" sz="1200" dirty="0">
                        <a:latin typeface="+mj-lt"/>
                      </a:endParaRPr>
                    </a:p>
                  </a:txBody>
                  <a:tcPr marL="68077" marR="68077" marT="34039" marB="34039"/>
                </a:tc>
                <a:tc vMerge="1">
                  <a:txBody>
                    <a:bodyPr/>
                    <a:lstStyle/>
                    <a:p>
                      <a:endParaRPr lang="en-US" dirty="0"/>
                    </a:p>
                  </a:txBody>
                  <a:tcPr/>
                </a:tc>
                <a:extLst>
                  <a:ext uri="{0D108BD9-81ED-4DB2-BD59-A6C34878D82A}">
                    <a16:rowId xmlns:a16="http://schemas.microsoft.com/office/drawing/2014/main" val="1076528663"/>
                  </a:ext>
                </a:extLst>
              </a:tr>
            </a:tbl>
          </a:graphicData>
        </a:graphic>
      </p:graphicFrame>
      <p:sp>
        <p:nvSpPr>
          <p:cNvPr id="5" name="Not Equal 4">
            <a:extLst>
              <a:ext uri="{FF2B5EF4-FFF2-40B4-BE49-F238E27FC236}">
                <a16:creationId xmlns:a16="http://schemas.microsoft.com/office/drawing/2014/main" id="{83DB1C14-A4C9-5A1B-9BCB-F5A9ECC75FF1}"/>
              </a:ext>
            </a:extLst>
          </p:cNvPr>
          <p:cNvSpPr/>
          <p:nvPr/>
        </p:nvSpPr>
        <p:spPr>
          <a:xfrm>
            <a:off x="3024996" y="5201728"/>
            <a:ext cx="258792" cy="17252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188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946443"/>
            <a:ext cx="8229600" cy="850106"/>
          </a:xfrm>
        </p:spPr>
        <p:txBody>
          <a:bodyPr/>
          <a:lstStyle/>
          <a:p>
            <a:r>
              <a:rPr lang="en-US" b="1" dirty="0" err="1">
                <a:latin typeface="Book Antiqua" panose="02040602050305030304" pitchFamily="18" charset="0"/>
              </a:rPr>
              <a:t>Conceito</a:t>
            </a:r>
            <a:r>
              <a:rPr lang="en-US" b="1" dirty="0">
                <a:latin typeface="Book Antiqua" panose="02040602050305030304" pitchFamily="18" charset="0"/>
              </a:rPr>
              <a:t> </a:t>
            </a:r>
            <a:r>
              <a:rPr lang="en-US" b="1" dirty="0" err="1">
                <a:latin typeface="Book Antiqua" panose="02040602050305030304" pitchFamily="18" charset="0"/>
              </a:rPr>
              <a:t>contábil</a:t>
            </a:r>
            <a:r>
              <a:rPr lang="en-US" b="1" dirty="0">
                <a:latin typeface="Book Antiqua" panose="02040602050305030304" pitchFamily="18" charset="0"/>
              </a:rPr>
              <a:t> de </a:t>
            </a:r>
            <a:r>
              <a:rPr lang="en-US" b="1" dirty="0" err="1">
                <a:latin typeface="Book Antiqua" panose="02040602050305030304" pitchFamily="18" charset="0"/>
              </a:rPr>
              <a:t>Receita</a:t>
            </a:r>
            <a:r>
              <a:rPr lang="en-US" b="1" dirty="0">
                <a:latin typeface="Book Antiqua" panose="02040602050305030304" pitchFamily="18" charset="0"/>
              </a:rPr>
              <a:t> </a:t>
            </a:r>
          </a:p>
        </p:txBody>
      </p:sp>
      <p:sp>
        <p:nvSpPr>
          <p:cNvPr id="3" name="Espaço Reservado para Conteúdo 2"/>
          <p:cNvSpPr>
            <a:spLocks noGrp="1"/>
          </p:cNvSpPr>
          <p:nvPr>
            <p:ph idx="1"/>
          </p:nvPr>
        </p:nvSpPr>
        <p:spPr>
          <a:xfrm>
            <a:off x="704490" y="2226012"/>
            <a:ext cx="10783019" cy="4525963"/>
          </a:xfrm>
        </p:spPr>
        <p:txBody>
          <a:bodyPr>
            <a:noAutofit/>
          </a:bodyPr>
          <a:lstStyle/>
          <a:p>
            <a:pPr>
              <a:buFont typeface="Wingdings" panose="05000000000000000000" pitchFamily="2" charset="2"/>
              <a:buChar char="Ø"/>
            </a:pPr>
            <a:r>
              <a:rPr lang="pt-BR" sz="2400" b="1" dirty="0">
                <a:latin typeface="Book Antiqua" panose="02040602050305030304" pitchFamily="18" charset="0"/>
              </a:rPr>
              <a:t>Comitê de Pronunciamentos Contábeis - CPC nº 00</a:t>
            </a:r>
            <a:r>
              <a:rPr lang="pt-BR" sz="2400" dirty="0">
                <a:latin typeface="Book Antiqua" panose="02040602050305030304" pitchFamily="18" charset="0"/>
              </a:rPr>
              <a:t>:</a:t>
            </a:r>
          </a:p>
          <a:p>
            <a:pPr marL="400050" lvl="1" indent="0">
              <a:buNone/>
            </a:pPr>
            <a:r>
              <a:rPr lang="pt-BR" sz="2000" dirty="0">
                <a:latin typeface="Book Antiqua" panose="02040602050305030304" pitchFamily="18" charset="0"/>
              </a:rPr>
              <a:t>“</a:t>
            </a:r>
            <a:r>
              <a:rPr lang="pt-BR" sz="2000" i="1" dirty="0">
                <a:latin typeface="Book Antiqua" panose="02040602050305030304" pitchFamily="18" charset="0"/>
              </a:rPr>
              <a:t>receitas são aumentos nos benefícios econômicos durante o período contábil, sob a forma da </a:t>
            </a:r>
            <a:r>
              <a:rPr lang="pt-BR" sz="2000" i="1" dirty="0">
                <a:solidFill>
                  <a:srgbClr val="FF0000"/>
                </a:solidFill>
                <a:latin typeface="Book Antiqua" panose="02040602050305030304" pitchFamily="18" charset="0"/>
              </a:rPr>
              <a:t>entrada de recursos ou do aumento de ativos ou diminuição de passivos</a:t>
            </a:r>
            <a:r>
              <a:rPr lang="pt-BR" sz="2000" i="1" dirty="0">
                <a:latin typeface="Book Antiqua" panose="02040602050305030304" pitchFamily="18" charset="0"/>
              </a:rPr>
              <a:t>, que resultam em </a:t>
            </a:r>
            <a:r>
              <a:rPr lang="pt-BR" sz="2000" i="1" dirty="0">
                <a:solidFill>
                  <a:srgbClr val="FF0000"/>
                </a:solidFill>
                <a:latin typeface="Book Antiqua" panose="02040602050305030304" pitchFamily="18" charset="0"/>
              </a:rPr>
              <a:t>aumentos do patrimônio líquido</a:t>
            </a:r>
            <a:r>
              <a:rPr lang="pt-BR" sz="2000" i="1" dirty="0">
                <a:latin typeface="Book Antiqua" panose="02040602050305030304" pitchFamily="18" charset="0"/>
              </a:rPr>
              <a:t>, e que </a:t>
            </a:r>
            <a:r>
              <a:rPr lang="pt-BR" sz="2000" i="1" dirty="0">
                <a:solidFill>
                  <a:srgbClr val="FF0000"/>
                </a:solidFill>
                <a:latin typeface="Book Antiqua" panose="02040602050305030304" pitchFamily="18" charset="0"/>
              </a:rPr>
              <a:t>não</a:t>
            </a:r>
            <a:r>
              <a:rPr lang="pt-BR" sz="2000" i="1" dirty="0">
                <a:latin typeface="Book Antiqua" panose="02040602050305030304" pitchFamily="18" charset="0"/>
              </a:rPr>
              <a:t> estejam relacionados com a </a:t>
            </a:r>
            <a:r>
              <a:rPr lang="pt-BR" sz="2000" i="1" dirty="0">
                <a:solidFill>
                  <a:srgbClr val="FF0000"/>
                </a:solidFill>
                <a:latin typeface="Book Antiqua" panose="02040602050305030304" pitchFamily="18" charset="0"/>
              </a:rPr>
              <a:t>contribuição dos detentores dos instrumentos patrimoniais</a:t>
            </a:r>
            <a:r>
              <a:rPr lang="pt-BR" sz="2000" dirty="0">
                <a:latin typeface="Book Antiqua" panose="02040602050305030304" pitchFamily="18" charset="0"/>
              </a:rPr>
              <a:t>;”</a:t>
            </a:r>
          </a:p>
          <a:p>
            <a:pPr marL="400050" lvl="1" indent="0">
              <a:buNone/>
            </a:pPr>
            <a:endParaRPr lang="pt-BR" sz="1050" dirty="0">
              <a:latin typeface="Book Antiqua" panose="02040602050305030304" pitchFamily="18" charset="0"/>
            </a:endParaRPr>
          </a:p>
          <a:p>
            <a:pPr>
              <a:buFont typeface="Wingdings" panose="05000000000000000000" pitchFamily="2" charset="2"/>
              <a:buChar char="Ø"/>
            </a:pPr>
            <a:r>
              <a:rPr lang="pt-BR" sz="2400" b="1" dirty="0">
                <a:latin typeface="Book Antiqua" panose="02040602050305030304" pitchFamily="18" charset="0"/>
              </a:rPr>
              <a:t>CPC nº 47 – Apêndice A:</a:t>
            </a:r>
          </a:p>
          <a:p>
            <a:pPr marL="400050" lvl="1" indent="0" algn="just">
              <a:buNone/>
            </a:pPr>
            <a:r>
              <a:rPr lang="pt-BR" sz="2000" i="1" dirty="0">
                <a:latin typeface="Book Antiqua" panose="02040602050305030304" pitchFamily="18" charset="0"/>
              </a:rPr>
              <a:t>“Aumento nos benefícios econômicos durante o período contábil, </a:t>
            </a:r>
            <a:r>
              <a:rPr lang="pt-BR" sz="2000" i="1" dirty="0">
                <a:solidFill>
                  <a:srgbClr val="FF0000"/>
                </a:solidFill>
                <a:latin typeface="Book Antiqua" panose="02040602050305030304" pitchFamily="18" charset="0"/>
              </a:rPr>
              <a:t>originado no curso das atividades usuais da entidade</a:t>
            </a:r>
            <a:r>
              <a:rPr lang="pt-BR" sz="2000" i="1" dirty="0">
                <a:latin typeface="Book Antiqua" panose="02040602050305030304" pitchFamily="18" charset="0"/>
              </a:rPr>
              <a:t>, na forma de fluxos de entrada ou aumentos nos ativos ou redução nos  passivos  que  resultam  em  aumento  no  patrimônio  líquido,  e que  não  sejam  provenientes  de aportes dos participantes do patrimônio.”</a:t>
            </a:r>
          </a:p>
        </p:txBody>
      </p:sp>
      <p:sp>
        <p:nvSpPr>
          <p:cNvPr id="4" name="Espaço Reservado para Número de Slide 3"/>
          <p:cNvSpPr>
            <a:spLocks noGrp="1"/>
          </p:cNvSpPr>
          <p:nvPr>
            <p:ph type="sldNum" sz="quarter" idx="12"/>
          </p:nvPr>
        </p:nvSpPr>
        <p:spPr>
          <a:xfrm>
            <a:off x="8610600" y="7028155"/>
            <a:ext cx="2743200" cy="365125"/>
          </a:xfrm>
        </p:spPr>
        <p:txBody>
          <a:bodyPr/>
          <a:lstStyle/>
          <a:p>
            <a:fld id="{3CF6ABE9-577C-480E-A074-9237D3305C79}" type="slidenum">
              <a:rPr lang="en-US" smtClean="0"/>
              <a:t>3</a:t>
            </a:fld>
            <a:endParaRPr lang="en-US"/>
          </a:p>
        </p:txBody>
      </p:sp>
    </p:spTree>
    <p:extLst>
      <p:ext uri="{BB962C8B-B14F-4D97-AF65-F5344CB8AC3E}">
        <p14:creationId xmlns:p14="http://schemas.microsoft.com/office/powerpoint/2010/main" val="165565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7330" y="1429644"/>
            <a:ext cx="11844068" cy="4968552"/>
          </a:xfrm>
        </p:spPr>
        <p:txBody>
          <a:bodyPr>
            <a:noAutofit/>
          </a:bodyPr>
          <a:lstStyle/>
          <a:p>
            <a:pPr algn="just">
              <a:buFont typeface="Wingdings" panose="05000000000000000000" pitchFamily="2" charset="2"/>
              <a:buChar char="Ø"/>
            </a:pPr>
            <a:r>
              <a:rPr lang="pt-BR" sz="1800" b="1" dirty="0">
                <a:latin typeface="Book Antiqua" panose="02040602050305030304" pitchFamily="18" charset="0"/>
              </a:rPr>
              <a:t>Recuperação de custo: ICMS e PIS/COFINS (RE 606107 / RS)</a:t>
            </a:r>
          </a:p>
          <a:p>
            <a:pPr marL="0" indent="0" algn="just">
              <a:buNone/>
            </a:pPr>
            <a:r>
              <a:rPr lang="pt-BR" sz="1400" dirty="0">
                <a:latin typeface="Book Antiqua" panose="02040602050305030304" pitchFamily="18" charset="0"/>
              </a:rPr>
              <a:t>“EMENTA RECURSO EXTRAORDINÁRIO. CONSTITUCIONAL. TRIBUTÁRIO. IMUNIDADE. HERMENÊUTICA. CONTRIBUIÇÃO AO PIS E COFINS. NÃO INCIDÊNCIA. TELEOLOGIA DA NORMA. EMPRESA EXPORTADORA. CRÉDITOS DE ICMS TRANSFERIDOS A TERCEIROS. </a:t>
            </a:r>
          </a:p>
          <a:p>
            <a:pPr marL="0" indent="0" algn="just">
              <a:buNone/>
            </a:pPr>
            <a:r>
              <a:rPr lang="pt-BR" sz="1400" dirty="0">
                <a:latin typeface="Book Antiqua" panose="02040602050305030304" pitchFamily="18" charset="0"/>
              </a:rPr>
              <a:t>I - Esta Suprema Corte, nas inúmeras oportunidades em que debatida a questão da hermenêutica constitucional aplicada ao tema das imunidades, adotou a interpretação teleológica do instituto, a emprestar-lhe abrangência maior, com escopo de assegurar à norma supralegal máxima efetividade. </a:t>
            </a:r>
          </a:p>
          <a:p>
            <a:pPr marL="0" indent="0" algn="just">
              <a:buNone/>
            </a:pPr>
            <a:r>
              <a:rPr lang="pt-BR" sz="1400" dirty="0">
                <a:latin typeface="Book Antiqua" panose="02040602050305030304" pitchFamily="18" charset="0"/>
              </a:rPr>
              <a:t>II - </a:t>
            </a:r>
            <a:r>
              <a:rPr lang="pt-BR" sz="1400" b="1" dirty="0">
                <a:solidFill>
                  <a:srgbClr val="FF0000"/>
                </a:solidFill>
                <a:latin typeface="Book Antiqua" panose="02040602050305030304" pitchFamily="18" charset="0"/>
              </a:rPr>
              <a:t>A interpretação dos conceitos utilizados pela Carta da República para outorgar competências impositivas (entre os quais se insere o conceito de “receita” constante do seu art. 195, I, “b”) não está sujeita, por óbvio, à prévia edição de lei. Tampouco está condicionada à lei a exegese dos dispositivos que estabelecem imunidades tributárias, como aqueles que fundamentaram o acórdão de origem (</a:t>
            </a:r>
            <a:r>
              <a:rPr lang="pt-BR" sz="1400" b="1" dirty="0" err="1">
                <a:solidFill>
                  <a:srgbClr val="FF0000"/>
                </a:solidFill>
                <a:latin typeface="Book Antiqua" panose="02040602050305030304" pitchFamily="18" charset="0"/>
              </a:rPr>
              <a:t>arts</a:t>
            </a:r>
            <a:r>
              <a:rPr lang="pt-BR" sz="1400" b="1" dirty="0">
                <a:solidFill>
                  <a:srgbClr val="FF0000"/>
                </a:solidFill>
                <a:latin typeface="Book Antiqua" panose="02040602050305030304" pitchFamily="18" charset="0"/>
              </a:rPr>
              <a:t>. 149, § 2º, I, e 155, § 2º, X, “a”, da CF). Em ambos os casos, trata-se de interpretação da Lei Maior voltada a desvelar o alcance de regras tipicamente constitucionais, com absoluta independência da atuação do legislador tributário</a:t>
            </a:r>
            <a:r>
              <a:rPr lang="pt-BR" sz="1400" dirty="0">
                <a:solidFill>
                  <a:srgbClr val="FF0000"/>
                </a:solidFill>
                <a:latin typeface="Book Antiqua" panose="02040602050305030304" pitchFamily="18" charset="0"/>
              </a:rPr>
              <a:t>. (...)</a:t>
            </a:r>
          </a:p>
          <a:p>
            <a:pPr marL="0" indent="0" algn="just">
              <a:buNone/>
            </a:pPr>
            <a:r>
              <a:rPr lang="pt-BR" sz="1400" dirty="0">
                <a:latin typeface="Book Antiqua" panose="02040602050305030304" pitchFamily="18" charset="0"/>
              </a:rPr>
              <a:t>IV – (...) </a:t>
            </a:r>
            <a:r>
              <a:rPr lang="pt-BR" sz="1400" b="1" dirty="0">
                <a:solidFill>
                  <a:srgbClr val="FF0000"/>
                </a:solidFill>
                <a:latin typeface="Book Antiqua" panose="02040602050305030304" pitchFamily="18" charset="0"/>
              </a:rPr>
              <a:t>Não incidem, pois, a COFINS e a contribuição ao PIS sobre os créditos de ICMS cedidos a terceiros, sob pena de frontal violação do preceito constitucional</a:t>
            </a:r>
            <a:r>
              <a:rPr lang="pt-BR" sz="1400" dirty="0">
                <a:solidFill>
                  <a:srgbClr val="FF0000"/>
                </a:solidFill>
                <a:latin typeface="Book Antiqua" panose="02040602050305030304" pitchFamily="18" charset="0"/>
              </a:rPr>
              <a:t>. </a:t>
            </a:r>
            <a:r>
              <a:rPr lang="pt-BR" sz="1400" dirty="0">
                <a:latin typeface="Book Antiqua" panose="02040602050305030304" pitchFamily="18" charset="0"/>
              </a:rPr>
              <a:t> (...)</a:t>
            </a:r>
          </a:p>
          <a:p>
            <a:pPr marL="0" indent="0" algn="just">
              <a:buNone/>
            </a:pPr>
            <a:r>
              <a:rPr lang="pt-BR" sz="1400" dirty="0">
                <a:latin typeface="Book Antiqua" panose="02040602050305030304" pitchFamily="18" charset="0"/>
              </a:rPr>
              <a:t>V – O conceito de receita, acolhido pelo art. 195, I, “b”, da Constituição Federal, não se confunde com o conceito contábil. Entendimento, aliás, expresso nas Leis 10.637/02 (art. 1º) e Lei 10.833/03 (art. 1º), que determinam a incidência da contribuição ao PIS/PASEP e da COFINS não cumulativas sobre o total das receitas, “independentemente de sua denominação ou classificação contábil”. </a:t>
            </a:r>
            <a:r>
              <a:rPr lang="pt-BR" sz="1400" b="1" dirty="0">
                <a:solidFill>
                  <a:srgbClr val="FF0000"/>
                </a:solidFill>
                <a:latin typeface="Book Antiqua" panose="02040602050305030304" pitchFamily="18" charset="0"/>
              </a:rPr>
              <a:t>Ainda que a contabilidade elaborada para fins de informação ao mercado, gestão e planejamento das empresas possa ser tomada pela lei como ponto de partida para a determinação das bases de cálculo de diversos tributos, de modo algum subordina a tributação. A contabilidade constitui ferramenta utilizada também para fins tributários, mas moldada nesta seara pelos princípios e regras próprios do Direito Tributário. Sob o específico prisma constitucional, receita bruta pode ser definida como o ingresso financeiro que se integra no patrimônio na condição de elemento novo e positivo, sem reservas ou condições.</a:t>
            </a:r>
            <a:endParaRPr lang="pt-BR" sz="1400" b="1" dirty="0">
              <a:solidFill>
                <a:srgbClr val="FF0000"/>
              </a:solidFill>
              <a:highlight>
                <a:srgbClr val="FFFF00"/>
              </a:highlight>
              <a:latin typeface="Book Antiqua" panose="02040602050305030304" pitchFamily="18" charset="0"/>
            </a:endParaRPr>
          </a:p>
        </p:txBody>
      </p:sp>
      <p:sp>
        <p:nvSpPr>
          <p:cNvPr id="4" name="Espaço Reservado para Número de Slide 3"/>
          <p:cNvSpPr>
            <a:spLocks noGrp="1"/>
          </p:cNvSpPr>
          <p:nvPr>
            <p:ph type="sldNum" sz="quarter" idx="12"/>
          </p:nvPr>
        </p:nvSpPr>
        <p:spPr/>
        <p:txBody>
          <a:bodyPr/>
          <a:lstStyle/>
          <a:p>
            <a:fld id="{3CF6ABE9-577C-480E-A074-9237D3305C79}" type="slidenum">
              <a:rPr lang="en-US" smtClean="0"/>
              <a:t>4</a:t>
            </a:fld>
            <a:endParaRPr lang="en-US"/>
          </a:p>
        </p:txBody>
      </p:sp>
      <p:sp>
        <p:nvSpPr>
          <p:cNvPr id="7" name="Título 1">
            <a:extLst>
              <a:ext uri="{FF2B5EF4-FFF2-40B4-BE49-F238E27FC236}">
                <a16:creationId xmlns:a16="http://schemas.microsoft.com/office/drawing/2014/main" id="{0CC32223-7E83-47F7-AF94-186991A71196}"/>
              </a:ext>
            </a:extLst>
          </p:cNvPr>
          <p:cNvSpPr txBox="1">
            <a:spLocks/>
          </p:cNvSpPr>
          <p:nvPr/>
        </p:nvSpPr>
        <p:spPr>
          <a:xfrm>
            <a:off x="1930002" y="753586"/>
            <a:ext cx="8458724" cy="5735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a:latin typeface="Book Antiqua" panose="02040602050305030304" pitchFamily="18" charset="0"/>
                <a:cs typeface="Times New Roman" panose="02020603050405020304" pitchFamily="18" charset="0"/>
              </a:rPr>
              <a:t>A Interdisciplinaridade e o Direito Tributário</a:t>
            </a:r>
            <a:endParaRPr lang="pt-BR" sz="280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45230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023026" y="862164"/>
            <a:ext cx="7243385" cy="608453"/>
          </a:xfrm>
          <a:prstGeom prst="rect">
            <a:avLst/>
          </a:prstGeom>
        </p:spPr>
        <p:txBody>
          <a:bodyPr vert="horz" lIns="66503" tIns="33251" rIns="66503" bIns="3325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017" b="1" cap="small" dirty="0">
                <a:latin typeface="Lucida Bright" panose="02040602050505020304" pitchFamily="18" charset="0"/>
              </a:rPr>
              <a:t>Gênese da LC n.160/2017: (PLS 130) </a:t>
            </a:r>
            <a:endParaRPr lang="pt-BR" sz="3017" cap="small" dirty="0">
              <a:latin typeface="Lucida Bright" panose="02040602050505020304" pitchFamily="18" charset="0"/>
            </a:endParaRPr>
          </a:p>
        </p:txBody>
      </p:sp>
      <p:sp>
        <p:nvSpPr>
          <p:cNvPr id="2" name="Retângulo 1"/>
          <p:cNvSpPr/>
          <p:nvPr/>
        </p:nvSpPr>
        <p:spPr>
          <a:xfrm>
            <a:off x="2998998" y="2490899"/>
            <a:ext cx="7349733" cy="271485"/>
          </a:xfrm>
          <a:prstGeom prst="rect">
            <a:avLst/>
          </a:prstGeom>
        </p:spPr>
        <p:txBody>
          <a:bodyPr wrap="square" numCol="1">
            <a:spAutoFit/>
          </a:bodyPr>
          <a:lstStyle/>
          <a:p>
            <a:pPr algn="just"/>
            <a:endParaRPr lang="pt-BR" sz="1164" dirty="0">
              <a:latin typeface="+mj-lt"/>
            </a:endParaRPr>
          </a:p>
        </p:txBody>
      </p:sp>
      <p:sp>
        <p:nvSpPr>
          <p:cNvPr id="3" name="CaixaDeTexto 2">
            <a:extLst>
              <a:ext uri="{FF2B5EF4-FFF2-40B4-BE49-F238E27FC236}">
                <a16:creationId xmlns:a16="http://schemas.microsoft.com/office/drawing/2014/main" id="{0E6B3F75-0B63-4D39-9610-7BE4C1789B1B}"/>
              </a:ext>
            </a:extLst>
          </p:cNvPr>
          <p:cNvSpPr txBox="1"/>
          <p:nvPr/>
        </p:nvSpPr>
        <p:spPr>
          <a:xfrm>
            <a:off x="973304" y="1838048"/>
            <a:ext cx="9596298" cy="4300088"/>
          </a:xfrm>
          <a:prstGeom prst="rect">
            <a:avLst/>
          </a:prstGeom>
          <a:noFill/>
        </p:spPr>
        <p:txBody>
          <a:bodyPr wrap="square" rtlCol="0">
            <a:spAutoFit/>
          </a:bodyPr>
          <a:lstStyle/>
          <a:p>
            <a:r>
              <a:rPr lang="pt-BR" sz="1478" dirty="0"/>
              <a:t>Art. 9o  O art. 30 da Lei no 12.973, de 13 de maio de 2014, passa a vigorar acrescido dos seguintes §§ 4o e 5o:</a:t>
            </a:r>
          </a:p>
          <a:p>
            <a:endParaRPr lang="pt-BR" sz="1478" dirty="0"/>
          </a:p>
          <a:p>
            <a:r>
              <a:rPr lang="pt-BR" sz="1478" dirty="0"/>
              <a:t>"Art. 30. ....................................................................................................................................................................</a:t>
            </a:r>
          </a:p>
          <a:p>
            <a:endParaRPr lang="pt-BR" sz="1478" dirty="0"/>
          </a:p>
          <a:p>
            <a:r>
              <a:rPr lang="pt-BR" sz="1478" dirty="0"/>
              <a:t>§ 4o  Os incentivos e os benefícios fiscais ou financeiro-fiscais relativos ao imposto previsto no inciso II do caput do art. 155 da Constituição Federal, concedidos pelos Estados e pelo Distrito Federal, são considerados subvenções para investimento, vedada a </a:t>
            </a:r>
            <a:r>
              <a:rPr lang="pt-BR" sz="1478" dirty="0">
                <a:solidFill>
                  <a:srgbClr val="FF0000"/>
                </a:solidFill>
              </a:rPr>
              <a:t>exigência de outros requisitos ou condições não previstos neste artigo.</a:t>
            </a:r>
          </a:p>
          <a:p>
            <a:pPr lvl="8" algn="just"/>
            <a:endParaRPr lang="pt-BR" sz="1232" dirty="0"/>
          </a:p>
          <a:p>
            <a:pPr lvl="8" algn="just"/>
            <a:r>
              <a:rPr lang="pt-BR" sz="1232" dirty="0"/>
              <a:t>registrada em reserva de lucros e concedidas como estímulo à implantação ou expansão de empreendimentos econômicos</a:t>
            </a:r>
          </a:p>
          <a:p>
            <a:endParaRPr lang="pt-BR" sz="1478" dirty="0"/>
          </a:p>
          <a:p>
            <a:r>
              <a:rPr lang="pt-BR" sz="1478" dirty="0"/>
              <a:t>§ 5o  O disposto no § 4o deste artigo aplica-se </a:t>
            </a:r>
            <a:r>
              <a:rPr lang="pt-BR" sz="1478" dirty="0">
                <a:solidFill>
                  <a:srgbClr val="FF0000"/>
                </a:solidFill>
              </a:rPr>
              <a:t>inclusive aos processos administrativos e judiciais ainda não definitivamente julgados."</a:t>
            </a:r>
          </a:p>
          <a:p>
            <a:endParaRPr lang="pt-BR" sz="1478" dirty="0"/>
          </a:p>
          <a:p>
            <a:r>
              <a:rPr lang="pt-BR" sz="1478" dirty="0"/>
              <a:t>Art. 10.  O disposto nos §§ 4o e 5o do art. 30 da Lei no 12.973, de 13 de maio de 2014, </a:t>
            </a:r>
            <a:r>
              <a:rPr lang="pt-BR" sz="1478" dirty="0">
                <a:solidFill>
                  <a:srgbClr val="FF0000"/>
                </a:solidFill>
              </a:rPr>
              <a:t>aplica-se inclusive aos incentivos e aos benefícios fiscais ou financeiro-fiscais de ICMS instituídos em desacordo com o disposto na alínea ‘g’ do inciso XII do § 2o do art. 155 da Constituição Federal por legislação estadual publicada até a data de início de produção de efeitos desta Lei Complementar, desde que atendidas as respectivas exigências de registro e depósito</a:t>
            </a:r>
            <a:r>
              <a:rPr lang="pt-BR" sz="1478" dirty="0"/>
              <a:t>, nos termos do art. 3o desta Lei Complementar.                   </a:t>
            </a:r>
          </a:p>
        </p:txBody>
      </p:sp>
      <p:cxnSp>
        <p:nvCxnSpPr>
          <p:cNvPr id="10" name="Conector: Angulado 9">
            <a:extLst>
              <a:ext uri="{FF2B5EF4-FFF2-40B4-BE49-F238E27FC236}">
                <a16:creationId xmlns:a16="http://schemas.microsoft.com/office/drawing/2014/main" id="{5466B0C0-C244-43AA-A83D-ACF66CFFC311}"/>
              </a:ext>
            </a:extLst>
          </p:cNvPr>
          <p:cNvCxnSpPr>
            <a:cxnSpLocks/>
          </p:cNvCxnSpPr>
          <p:nvPr/>
        </p:nvCxnSpPr>
        <p:spPr>
          <a:xfrm>
            <a:off x="1817908" y="3476472"/>
            <a:ext cx="1269573" cy="365003"/>
          </a:xfrm>
          <a:prstGeom prst="bentConnector3">
            <a:avLst>
              <a:gd name="adj1" fmla="val 6520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36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8BEF0-00C1-4252-8DA0-30229FEB3F04}"/>
              </a:ext>
            </a:extLst>
          </p:cNvPr>
          <p:cNvSpPr>
            <a:spLocks noGrp="1"/>
          </p:cNvSpPr>
          <p:nvPr>
            <p:ph type="title"/>
          </p:nvPr>
        </p:nvSpPr>
        <p:spPr>
          <a:xfrm>
            <a:off x="676239" y="794070"/>
            <a:ext cx="9719054" cy="964059"/>
          </a:xfrm>
        </p:spPr>
        <p:txBody>
          <a:bodyPr>
            <a:noAutofit/>
          </a:bodyPr>
          <a:lstStyle/>
          <a:p>
            <a:pPr algn="ctr"/>
            <a:r>
              <a:rPr lang="pt-BR" sz="2400" dirty="0"/>
              <a:t>Tratamento contábil-tributário (IRPJ/CSLL) dos Incentivos Fiscais de ICMS: </a:t>
            </a:r>
          </a:p>
        </p:txBody>
      </p:sp>
      <p:sp>
        <p:nvSpPr>
          <p:cNvPr id="3" name="Espaço Reservado para Conteúdo 2">
            <a:extLst>
              <a:ext uri="{FF2B5EF4-FFF2-40B4-BE49-F238E27FC236}">
                <a16:creationId xmlns:a16="http://schemas.microsoft.com/office/drawing/2014/main" id="{EA9F92E6-75C2-4712-89BA-FA4737114090}"/>
              </a:ext>
            </a:extLst>
          </p:cNvPr>
          <p:cNvSpPr>
            <a:spLocks noGrp="1"/>
          </p:cNvSpPr>
          <p:nvPr>
            <p:ph idx="1"/>
          </p:nvPr>
        </p:nvSpPr>
        <p:spPr>
          <a:xfrm>
            <a:off x="3364302" y="1725356"/>
            <a:ext cx="8827697" cy="2442612"/>
          </a:xfrm>
        </p:spPr>
        <p:txBody>
          <a:bodyPr>
            <a:normAutofit lnSpcReduction="10000"/>
          </a:bodyPr>
          <a:lstStyle/>
          <a:p>
            <a:pPr marL="0" indent="0">
              <a:buNone/>
            </a:pPr>
            <a:r>
              <a:rPr lang="pt-BR" sz="1108" b="1" dirty="0">
                <a:latin typeface="Times New Roman" panose="02020603050405020304" pitchFamily="18" charset="0"/>
              </a:rPr>
              <a:t>Solução de Consulta Cosit nº 11/2020</a:t>
            </a:r>
          </a:p>
          <a:p>
            <a:pPr marL="0" indent="0">
              <a:buNone/>
            </a:pPr>
            <a:r>
              <a:rPr lang="pt-BR" sz="1108" dirty="0">
                <a:latin typeface="Times New Roman" panose="02020603050405020304" pitchFamily="18" charset="0"/>
              </a:rPr>
              <a:t>Assunto: Imposto sobre a Renda de Pessoa Jurídica - IRPJ </a:t>
            </a:r>
          </a:p>
          <a:p>
            <a:pPr marL="0" indent="0">
              <a:buNone/>
            </a:pPr>
            <a:r>
              <a:rPr lang="pt-BR" sz="1108" dirty="0">
                <a:latin typeface="Times New Roman" panose="02020603050405020304" pitchFamily="18" charset="0"/>
              </a:rPr>
              <a:t>LUCRO REAL. SUBVENÇÃO PARA INVESTIMENTO. BENEFÍCIOSVINCULADOS AO ICMS. </a:t>
            </a:r>
          </a:p>
          <a:p>
            <a:pPr marL="0" indent="0">
              <a:buNone/>
            </a:pPr>
            <a:r>
              <a:rPr lang="pt-BR" sz="1108" dirty="0">
                <a:latin typeface="Times New Roman" panose="02020603050405020304" pitchFamily="18" charset="0"/>
              </a:rPr>
              <a:t>As subvenções para investimento podem, observadas as condições impostas por lei, deixar de ser computadas na determinação do lucro real. </a:t>
            </a:r>
            <a:r>
              <a:rPr lang="pt-BR" sz="1108" dirty="0">
                <a:solidFill>
                  <a:srgbClr val="FF0000"/>
                </a:solidFill>
                <a:latin typeface="Times New Roman" panose="02020603050405020304" pitchFamily="18" charset="0"/>
              </a:rPr>
              <a:t>A partir do advento da Lei Complementar nº 160, de 2017, consideram-se como subvenções para investimento os incentivos e os benefícios fiscais ou financeiro-fiscais relativos ao ICMS concedidos por estados e Distrito Federal. </a:t>
            </a:r>
          </a:p>
          <a:p>
            <a:pPr marL="0" indent="0">
              <a:buNone/>
            </a:pPr>
            <a:r>
              <a:rPr lang="pt-BR" sz="1108" dirty="0">
                <a:latin typeface="Times New Roman" panose="02020603050405020304" pitchFamily="18" charset="0"/>
              </a:rPr>
              <a:t>Assunto: Contribuição Social sobre o Lucro Líquido - CSLL </a:t>
            </a:r>
          </a:p>
          <a:p>
            <a:pPr marL="0" indent="0">
              <a:buNone/>
            </a:pPr>
            <a:r>
              <a:rPr lang="pt-BR" sz="1108" dirty="0">
                <a:latin typeface="Times New Roman" panose="02020603050405020304" pitchFamily="18" charset="0"/>
              </a:rPr>
              <a:t>LUCRO REAL. SUBVENÇÃO PARA INVESTIMENTO. BENEFÍCIOSVINCULADOS AO ICMS. </a:t>
            </a:r>
          </a:p>
          <a:p>
            <a:pPr marL="0" indent="0">
              <a:buNone/>
            </a:pPr>
            <a:r>
              <a:rPr lang="pt-BR" sz="1108" dirty="0">
                <a:latin typeface="Times New Roman" panose="02020603050405020304" pitchFamily="18" charset="0"/>
              </a:rPr>
              <a:t>As subvenções para investimento podem, observadas as condições impostas por lei, deixar de ser computadas na determinação da base de cálculo da CSLL. </a:t>
            </a:r>
            <a:r>
              <a:rPr lang="pt-BR" sz="1108" dirty="0">
                <a:solidFill>
                  <a:srgbClr val="FF0000"/>
                </a:solidFill>
                <a:latin typeface="Times New Roman" panose="02020603050405020304" pitchFamily="18" charset="0"/>
              </a:rPr>
              <a:t>A partir do advento da Lei Complementar nº 160, de 2017, consideram-se como subvenções para investimento os incentivos e os benefícios fiscais ou financeiro-fiscais relativos ao ICMS concedidos por estados e Distrito Federal</a:t>
            </a:r>
            <a:endParaRPr lang="pt-BR" sz="1108" dirty="0">
              <a:solidFill>
                <a:srgbClr val="FF0000"/>
              </a:solidFill>
            </a:endParaRPr>
          </a:p>
        </p:txBody>
      </p:sp>
      <p:sp>
        <p:nvSpPr>
          <p:cNvPr id="4" name="Espaço Reservado para Número de Slide 3">
            <a:extLst>
              <a:ext uri="{FF2B5EF4-FFF2-40B4-BE49-F238E27FC236}">
                <a16:creationId xmlns:a16="http://schemas.microsoft.com/office/drawing/2014/main" id="{5CCD2693-CC1D-488D-AD98-6C0AA58EF40F}"/>
              </a:ext>
            </a:extLst>
          </p:cNvPr>
          <p:cNvSpPr>
            <a:spLocks noGrp="1"/>
          </p:cNvSpPr>
          <p:nvPr>
            <p:ph type="sldNum" sz="quarter" idx="12"/>
          </p:nvPr>
        </p:nvSpPr>
        <p:spPr>
          <a:xfrm>
            <a:off x="4221939" y="4792417"/>
            <a:ext cx="1313827" cy="224836"/>
          </a:xfrm>
          <a:prstGeom prst="rect">
            <a:avLst/>
          </a:prstGeom>
        </p:spPr>
        <p:txBody>
          <a:bodyPr vert="horz" lIns="56307" tIns="28153" rIns="56307" bIns="28153" rtlCol="0" anchor="ctr"/>
          <a:lstStyle>
            <a:defPPr>
              <a:defRPr lang="pt-BR"/>
            </a:defPPr>
            <a:lvl1pPr marL="0" algn="r" defTabSz="563088" rtl="0" eaLnBrk="1" latinLnBrk="0" hangingPunct="1">
              <a:defRPr sz="739" kern="1200">
                <a:solidFill>
                  <a:schemeClr val="tx1">
                    <a:tint val="75000"/>
                  </a:schemeClr>
                </a:solidFill>
                <a:latin typeface="+mn-lt"/>
                <a:ea typeface="+mn-ea"/>
                <a:cs typeface="+mn-cs"/>
              </a:defRPr>
            </a:lvl1pPr>
            <a:lvl2pPr marL="281544" algn="l" defTabSz="563088" rtl="0" eaLnBrk="1" latinLnBrk="0" hangingPunct="1">
              <a:defRPr sz="1108" kern="1200">
                <a:solidFill>
                  <a:schemeClr val="tx1"/>
                </a:solidFill>
                <a:latin typeface="+mn-lt"/>
                <a:ea typeface="+mn-ea"/>
                <a:cs typeface="+mn-cs"/>
              </a:defRPr>
            </a:lvl2pPr>
            <a:lvl3pPr marL="563088" algn="l" defTabSz="563088" rtl="0" eaLnBrk="1" latinLnBrk="0" hangingPunct="1">
              <a:defRPr sz="1108" kern="1200">
                <a:solidFill>
                  <a:schemeClr val="tx1"/>
                </a:solidFill>
                <a:latin typeface="+mn-lt"/>
                <a:ea typeface="+mn-ea"/>
                <a:cs typeface="+mn-cs"/>
              </a:defRPr>
            </a:lvl3pPr>
            <a:lvl4pPr marL="844631" algn="l" defTabSz="563088" rtl="0" eaLnBrk="1" latinLnBrk="0" hangingPunct="1">
              <a:defRPr sz="1108" kern="1200">
                <a:solidFill>
                  <a:schemeClr val="tx1"/>
                </a:solidFill>
                <a:latin typeface="+mn-lt"/>
                <a:ea typeface="+mn-ea"/>
                <a:cs typeface="+mn-cs"/>
              </a:defRPr>
            </a:lvl4pPr>
            <a:lvl5pPr marL="1126175" algn="l" defTabSz="563088" rtl="0" eaLnBrk="1" latinLnBrk="0" hangingPunct="1">
              <a:defRPr sz="1108" kern="1200">
                <a:solidFill>
                  <a:schemeClr val="tx1"/>
                </a:solidFill>
                <a:latin typeface="+mn-lt"/>
                <a:ea typeface="+mn-ea"/>
                <a:cs typeface="+mn-cs"/>
              </a:defRPr>
            </a:lvl5pPr>
            <a:lvl6pPr marL="1407719" algn="l" defTabSz="563088" rtl="0" eaLnBrk="1" latinLnBrk="0" hangingPunct="1">
              <a:defRPr sz="1108" kern="1200">
                <a:solidFill>
                  <a:schemeClr val="tx1"/>
                </a:solidFill>
                <a:latin typeface="+mn-lt"/>
                <a:ea typeface="+mn-ea"/>
                <a:cs typeface="+mn-cs"/>
              </a:defRPr>
            </a:lvl6pPr>
            <a:lvl7pPr marL="1689263" algn="l" defTabSz="563088" rtl="0" eaLnBrk="1" latinLnBrk="0" hangingPunct="1">
              <a:defRPr sz="1108" kern="1200">
                <a:solidFill>
                  <a:schemeClr val="tx1"/>
                </a:solidFill>
                <a:latin typeface="+mn-lt"/>
                <a:ea typeface="+mn-ea"/>
                <a:cs typeface="+mn-cs"/>
              </a:defRPr>
            </a:lvl7pPr>
            <a:lvl8pPr marL="1970806" algn="l" defTabSz="563088" rtl="0" eaLnBrk="1" latinLnBrk="0" hangingPunct="1">
              <a:defRPr sz="1108" kern="1200">
                <a:solidFill>
                  <a:schemeClr val="tx1"/>
                </a:solidFill>
                <a:latin typeface="+mn-lt"/>
                <a:ea typeface="+mn-ea"/>
                <a:cs typeface="+mn-cs"/>
              </a:defRPr>
            </a:lvl8pPr>
            <a:lvl9pPr marL="2252350" algn="l" defTabSz="563088" rtl="0" eaLnBrk="1" latinLnBrk="0" hangingPunct="1">
              <a:defRPr sz="1108" kern="1200">
                <a:solidFill>
                  <a:schemeClr val="tx1"/>
                </a:solidFill>
                <a:latin typeface="+mn-lt"/>
                <a:ea typeface="+mn-ea"/>
                <a:cs typeface="+mn-cs"/>
              </a:defRPr>
            </a:lvl9pPr>
          </a:lstStyle>
          <a:p>
            <a:fld id="{17BF42FF-A3F7-4E90-B278-CA1857B01D72}" type="slidenum">
              <a:rPr lang="pt-BR" smtClean="0"/>
              <a:pPr/>
              <a:t>6</a:t>
            </a:fld>
            <a:endParaRPr lang="pt-BR"/>
          </a:p>
        </p:txBody>
      </p:sp>
      <p:sp>
        <p:nvSpPr>
          <p:cNvPr id="5" name="Subtitle 2">
            <a:extLst>
              <a:ext uri="{FF2B5EF4-FFF2-40B4-BE49-F238E27FC236}">
                <a16:creationId xmlns:a16="http://schemas.microsoft.com/office/drawing/2014/main" id="{D4971197-0077-0AB5-8C98-CA6E20D6DBA8}"/>
              </a:ext>
            </a:extLst>
          </p:cNvPr>
          <p:cNvSpPr txBox="1">
            <a:spLocks/>
          </p:cNvSpPr>
          <p:nvPr/>
        </p:nvSpPr>
        <p:spPr>
          <a:xfrm>
            <a:off x="101814" y="1919089"/>
            <a:ext cx="2814828" cy="2715527"/>
          </a:xfrm>
          <a:prstGeom prst="rect">
            <a:avLst/>
          </a:prstGeom>
        </p:spPr>
        <p:txBody>
          <a:bodyPr vert="horz" lIns="56307" tIns="28153" rIns="56307" bIns="28153" rtlCol="0">
            <a:noAutofit/>
          </a:bodyPr>
          <a:lstStyle>
            <a:lvl1pPr marL="359999" indent="-359999" algn="l" defTabSz="1439997" rtl="0" eaLnBrk="1" latinLnBrk="0" hangingPunct="1">
              <a:lnSpc>
                <a:spcPct val="90000"/>
              </a:lnSpc>
              <a:spcBef>
                <a:spcPts val="1575"/>
              </a:spcBef>
              <a:buClr>
                <a:schemeClr val="accent5">
                  <a:lumMod val="50000"/>
                </a:schemeClr>
              </a:buClr>
              <a:buFont typeface="Wingdings" panose="05000000000000000000" pitchFamily="2" charset="2"/>
              <a:buChar char="§"/>
              <a:defRPr sz="4400" kern="1200">
                <a:solidFill>
                  <a:schemeClr val="tx1"/>
                </a:solidFill>
                <a:latin typeface="Lucida Sans" panose="020B0602030504020204" pitchFamily="34" charset="0"/>
                <a:ea typeface="+mn-ea"/>
                <a:cs typeface="+mn-cs"/>
              </a:defRPr>
            </a:lvl1pPr>
            <a:lvl2pPr marL="1079998" indent="-359999" algn="l" defTabSz="1439997" rtl="0" eaLnBrk="1" latinLnBrk="0" hangingPunct="1">
              <a:lnSpc>
                <a:spcPct val="90000"/>
              </a:lnSpc>
              <a:spcBef>
                <a:spcPts val="787"/>
              </a:spcBef>
              <a:buClr>
                <a:schemeClr val="accent5">
                  <a:lumMod val="50000"/>
                </a:schemeClr>
              </a:buClr>
              <a:buFont typeface="Arial" panose="020B0604020202020204" pitchFamily="34" charset="0"/>
              <a:buChar char="•"/>
              <a:defRPr sz="4000" kern="1200">
                <a:solidFill>
                  <a:schemeClr val="tx1"/>
                </a:solidFill>
                <a:latin typeface="Lucida Sans" panose="020B0602030504020204" pitchFamily="34" charset="0"/>
                <a:ea typeface="+mn-ea"/>
                <a:cs typeface="+mn-cs"/>
              </a:defRPr>
            </a:lvl2pPr>
            <a:lvl3pPr marL="1799996" indent="-359999" algn="l" defTabSz="1439997" rtl="0" eaLnBrk="1" latinLnBrk="0" hangingPunct="1">
              <a:lnSpc>
                <a:spcPct val="90000"/>
              </a:lnSpc>
              <a:spcBef>
                <a:spcPts val="787"/>
              </a:spcBef>
              <a:buClr>
                <a:schemeClr val="accent5">
                  <a:lumMod val="50000"/>
                </a:schemeClr>
              </a:buClr>
              <a:buFont typeface="Courier New" panose="02070309020205020404" pitchFamily="49" charset="0"/>
              <a:buChar char="o"/>
              <a:defRPr sz="3200" kern="1200">
                <a:solidFill>
                  <a:schemeClr val="tx1"/>
                </a:solidFill>
                <a:latin typeface="Lucida Sans" panose="020B0602030504020204" pitchFamily="34" charset="0"/>
                <a:ea typeface="+mn-ea"/>
                <a:cs typeface="+mn-cs"/>
              </a:defRPr>
            </a:lvl3pPr>
            <a:lvl4pPr marL="2519995" indent="-359999" algn="l" defTabSz="1439997" rtl="0" eaLnBrk="1" latinLnBrk="0" hangingPunct="1">
              <a:lnSpc>
                <a:spcPct val="90000"/>
              </a:lnSpc>
              <a:spcBef>
                <a:spcPts val="787"/>
              </a:spcBef>
              <a:buClr>
                <a:schemeClr val="accent5">
                  <a:lumMod val="50000"/>
                </a:schemeClr>
              </a:buClr>
              <a:buFont typeface="Wingdings" panose="05000000000000000000" pitchFamily="2" charset="2"/>
              <a:buChar char="§"/>
              <a:defRPr sz="3200" kern="1200">
                <a:solidFill>
                  <a:schemeClr val="tx1"/>
                </a:solidFill>
                <a:latin typeface="Lucida Sans" panose="020B0602030504020204" pitchFamily="34" charset="0"/>
                <a:ea typeface="+mn-ea"/>
                <a:cs typeface="+mn-cs"/>
              </a:defRPr>
            </a:lvl4pPr>
            <a:lvl5pPr marL="3239994" indent="-359999" algn="l" defTabSz="1439997" rtl="0" eaLnBrk="1" latinLnBrk="0" hangingPunct="1">
              <a:lnSpc>
                <a:spcPct val="90000"/>
              </a:lnSpc>
              <a:spcBef>
                <a:spcPts val="787"/>
              </a:spcBef>
              <a:buClr>
                <a:schemeClr val="accent5">
                  <a:lumMod val="50000"/>
                </a:schemeClr>
              </a:buClr>
              <a:buFont typeface="Arial" panose="020B0604020202020204" pitchFamily="34" charset="0"/>
              <a:buChar char="•"/>
              <a:defRPr sz="3200" kern="1200">
                <a:solidFill>
                  <a:schemeClr val="tx1"/>
                </a:solidFill>
                <a:latin typeface="Lucida Sans" panose="020B0602030504020204" pitchFamily="34" charset="0"/>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lgn="just"/>
            <a:r>
              <a:rPr lang="pt-BR" sz="1108" b="1" dirty="0">
                <a:solidFill>
                  <a:schemeClr val="bg2">
                    <a:lumMod val="10000"/>
                  </a:schemeClr>
                </a:solidFill>
              </a:rPr>
              <a:t>Parecer CST nº 112/78</a:t>
            </a:r>
          </a:p>
          <a:p>
            <a:pPr marL="0" indent="0" algn="just">
              <a:buNone/>
            </a:pPr>
            <a:r>
              <a:rPr lang="pt-BR" sz="1108" i="1" dirty="0">
                <a:solidFill>
                  <a:schemeClr val="bg2">
                    <a:lumMod val="10000"/>
                  </a:schemeClr>
                </a:solidFill>
              </a:rPr>
              <a:t>II - SUBVENÇÕES PARA INVESTIMENTO são as que apresentam as seguintes características:</a:t>
            </a:r>
          </a:p>
          <a:p>
            <a:pPr marL="0" indent="0" algn="just">
              <a:buNone/>
            </a:pPr>
            <a:r>
              <a:rPr lang="pt-BR" sz="1108" i="1" dirty="0">
                <a:solidFill>
                  <a:schemeClr val="bg2">
                    <a:lumMod val="10000"/>
                  </a:schemeClr>
                </a:solidFill>
              </a:rPr>
              <a:t>a) a intenção do subvencionador de </a:t>
            </a:r>
            <a:r>
              <a:rPr lang="pt-BR" sz="1108" b="1" i="1" dirty="0">
                <a:solidFill>
                  <a:schemeClr val="bg2">
                    <a:lumMod val="10000"/>
                  </a:schemeClr>
                </a:solidFill>
              </a:rPr>
              <a:t>destiná-las para investimento;</a:t>
            </a:r>
          </a:p>
          <a:p>
            <a:pPr marL="0" indent="0" algn="just">
              <a:buNone/>
            </a:pPr>
            <a:r>
              <a:rPr lang="pt-BR" sz="1108" i="1" dirty="0">
                <a:solidFill>
                  <a:schemeClr val="bg2">
                    <a:lumMod val="10000"/>
                  </a:schemeClr>
                </a:solidFill>
              </a:rPr>
              <a:t>b) a </a:t>
            </a:r>
            <a:r>
              <a:rPr lang="pt-BR" sz="1108" i="1" dirty="0">
                <a:solidFill>
                  <a:srgbClr val="FF0000"/>
                </a:solidFill>
              </a:rPr>
              <a:t>efetiva</a:t>
            </a:r>
            <a:r>
              <a:rPr lang="pt-BR" sz="1108" i="1" dirty="0">
                <a:solidFill>
                  <a:schemeClr val="bg2">
                    <a:lumMod val="10000"/>
                  </a:schemeClr>
                </a:solidFill>
              </a:rPr>
              <a:t> e </a:t>
            </a:r>
            <a:r>
              <a:rPr lang="pt-BR" sz="1108" i="1" dirty="0">
                <a:solidFill>
                  <a:srgbClr val="FF0000"/>
                </a:solidFill>
              </a:rPr>
              <a:t>específica</a:t>
            </a:r>
            <a:r>
              <a:rPr lang="pt-BR" sz="1108" i="1" dirty="0">
                <a:solidFill>
                  <a:schemeClr val="bg2">
                    <a:lumMod val="10000"/>
                  </a:schemeClr>
                </a:solidFill>
              </a:rPr>
              <a:t> aplicação da subvenção, pelo beneficiário, nos investimentos previstos na </a:t>
            </a:r>
            <a:r>
              <a:rPr lang="pt-BR" sz="1108" b="1" i="1" dirty="0">
                <a:solidFill>
                  <a:schemeClr val="bg2">
                    <a:lumMod val="10000"/>
                  </a:schemeClr>
                </a:solidFill>
              </a:rPr>
              <a:t>implantação ou expansão do empreendimento </a:t>
            </a:r>
            <a:r>
              <a:rPr lang="pt-BR" sz="1108" i="1" dirty="0">
                <a:solidFill>
                  <a:schemeClr val="bg2">
                    <a:lumMod val="10000"/>
                  </a:schemeClr>
                </a:solidFill>
              </a:rPr>
              <a:t>econômico projetado; e</a:t>
            </a:r>
          </a:p>
          <a:p>
            <a:pPr marL="0" indent="0" algn="just">
              <a:buNone/>
            </a:pPr>
            <a:r>
              <a:rPr lang="pt-BR" sz="1108" i="1" dirty="0">
                <a:solidFill>
                  <a:schemeClr val="bg2">
                    <a:lumMod val="10000"/>
                  </a:schemeClr>
                </a:solidFill>
              </a:rPr>
              <a:t>c) o beneficiário da subvenção ser a pessoa jurídica titular do empreendimento econômico.</a:t>
            </a:r>
          </a:p>
        </p:txBody>
      </p:sp>
      <p:sp>
        <p:nvSpPr>
          <p:cNvPr id="6" name="Espaço Reservado para Conteúdo 2">
            <a:extLst>
              <a:ext uri="{FF2B5EF4-FFF2-40B4-BE49-F238E27FC236}">
                <a16:creationId xmlns:a16="http://schemas.microsoft.com/office/drawing/2014/main" id="{82A8E05E-4B12-0351-3E08-BC5AED10F3D6}"/>
              </a:ext>
            </a:extLst>
          </p:cNvPr>
          <p:cNvSpPr txBox="1">
            <a:spLocks/>
          </p:cNvSpPr>
          <p:nvPr/>
        </p:nvSpPr>
        <p:spPr>
          <a:xfrm>
            <a:off x="3364304" y="4167968"/>
            <a:ext cx="8827696" cy="2257366"/>
          </a:xfrm>
          <a:prstGeom prst="rect">
            <a:avLst/>
          </a:prstGeom>
        </p:spPr>
        <p:txBody>
          <a:bodyPr vert="horz" lIns="56307" tIns="28153" rIns="56307" bIns="28153" rtlCol="0">
            <a:normAutofit fontScale="92500" lnSpcReduction="20000"/>
          </a:bodyPr>
          <a:lstStyle>
            <a:lvl1pPr marL="359999" indent="-359999" algn="l" defTabSz="1439997" rtl="0" eaLnBrk="1" latinLnBrk="0" hangingPunct="1">
              <a:lnSpc>
                <a:spcPct val="90000"/>
              </a:lnSpc>
              <a:spcBef>
                <a:spcPts val="1575"/>
              </a:spcBef>
              <a:buClr>
                <a:schemeClr val="accent5">
                  <a:lumMod val="50000"/>
                </a:schemeClr>
              </a:buClr>
              <a:buFont typeface="Wingdings" panose="05000000000000000000" pitchFamily="2" charset="2"/>
              <a:buChar char="§"/>
              <a:defRPr sz="4400" kern="1200">
                <a:solidFill>
                  <a:schemeClr val="tx1"/>
                </a:solidFill>
                <a:latin typeface="Lucida Sans" panose="020B0602030504020204" pitchFamily="34" charset="0"/>
                <a:ea typeface="+mn-ea"/>
                <a:cs typeface="+mn-cs"/>
              </a:defRPr>
            </a:lvl1pPr>
            <a:lvl2pPr marL="1079998" indent="-359999" algn="l" defTabSz="1439997" rtl="0" eaLnBrk="1" latinLnBrk="0" hangingPunct="1">
              <a:lnSpc>
                <a:spcPct val="90000"/>
              </a:lnSpc>
              <a:spcBef>
                <a:spcPts val="787"/>
              </a:spcBef>
              <a:buClr>
                <a:schemeClr val="accent5">
                  <a:lumMod val="50000"/>
                </a:schemeClr>
              </a:buClr>
              <a:buFont typeface="Arial" panose="020B0604020202020204" pitchFamily="34" charset="0"/>
              <a:buChar char="•"/>
              <a:defRPr sz="4000" kern="1200">
                <a:solidFill>
                  <a:schemeClr val="tx1"/>
                </a:solidFill>
                <a:latin typeface="Lucida Sans" panose="020B0602030504020204" pitchFamily="34" charset="0"/>
                <a:ea typeface="+mn-ea"/>
                <a:cs typeface="+mn-cs"/>
              </a:defRPr>
            </a:lvl2pPr>
            <a:lvl3pPr marL="1799996" indent="-359999" algn="l" defTabSz="1439997" rtl="0" eaLnBrk="1" latinLnBrk="0" hangingPunct="1">
              <a:lnSpc>
                <a:spcPct val="90000"/>
              </a:lnSpc>
              <a:spcBef>
                <a:spcPts val="787"/>
              </a:spcBef>
              <a:buClr>
                <a:schemeClr val="accent5">
                  <a:lumMod val="50000"/>
                </a:schemeClr>
              </a:buClr>
              <a:buFont typeface="Courier New" panose="02070309020205020404" pitchFamily="49" charset="0"/>
              <a:buChar char="o"/>
              <a:defRPr sz="3200" kern="1200">
                <a:solidFill>
                  <a:schemeClr val="tx1"/>
                </a:solidFill>
                <a:latin typeface="Lucida Sans" panose="020B0602030504020204" pitchFamily="34" charset="0"/>
                <a:ea typeface="+mn-ea"/>
                <a:cs typeface="+mn-cs"/>
              </a:defRPr>
            </a:lvl3pPr>
            <a:lvl4pPr marL="2519995" indent="-359999" algn="l" defTabSz="1439997" rtl="0" eaLnBrk="1" latinLnBrk="0" hangingPunct="1">
              <a:lnSpc>
                <a:spcPct val="90000"/>
              </a:lnSpc>
              <a:spcBef>
                <a:spcPts val="787"/>
              </a:spcBef>
              <a:buClr>
                <a:schemeClr val="accent5">
                  <a:lumMod val="50000"/>
                </a:schemeClr>
              </a:buClr>
              <a:buFont typeface="Wingdings" panose="05000000000000000000" pitchFamily="2" charset="2"/>
              <a:buChar char="§"/>
              <a:defRPr sz="3200" kern="1200">
                <a:solidFill>
                  <a:schemeClr val="tx1"/>
                </a:solidFill>
                <a:latin typeface="Lucida Sans" panose="020B0602030504020204" pitchFamily="34" charset="0"/>
                <a:ea typeface="+mn-ea"/>
                <a:cs typeface="+mn-cs"/>
              </a:defRPr>
            </a:lvl4pPr>
            <a:lvl5pPr marL="3239994" indent="-359999" algn="l" defTabSz="1439997" rtl="0" eaLnBrk="1" latinLnBrk="0" hangingPunct="1">
              <a:lnSpc>
                <a:spcPct val="90000"/>
              </a:lnSpc>
              <a:spcBef>
                <a:spcPts val="787"/>
              </a:spcBef>
              <a:buClr>
                <a:schemeClr val="accent5">
                  <a:lumMod val="50000"/>
                </a:schemeClr>
              </a:buClr>
              <a:buFont typeface="Arial" panose="020B0604020202020204" pitchFamily="34" charset="0"/>
              <a:buChar char="•"/>
              <a:defRPr sz="3200" kern="1200">
                <a:solidFill>
                  <a:schemeClr val="tx1"/>
                </a:solidFill>
                <a:latin typeface="Lucida Sans" panose="020B0602030504020204" pitchFamily="34" charset="0"/>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marL="0" indent="0">
              <a:lnSpc>
                <a:spcPct val="120000"/>
              </a:lnSpc>
              <a:spcBef>
                <a:spcPts val="0"/>
              </a:spcBef>
              <a:buNone/>
            </a:pPr>
            <a:r>
              <a:rPr lang="pt-BR" sz="1108" b="1" dirty="0">
                <a:latin typeface="Book Antiqua (Títulos)"/>
              </a:rPr>
              <a:t>Solução de Consulta Cosit nº 108/2021</a:t>
            </a:r>
          </a:p>
          <a:p>
            <a:pPr marL="0" indent="0">
              <a:lnSpc>
                <a:spcPct val="120000"/>
              </a:lnSpc>
              <a:spcBef>
                <a:spcPts val="0"/>
              </a:spcBef>
              <a:buNone/>
            </a:pPr>
            <a:r>
              <a:rPr lang="pt-BR" sz="1108" dirty="0">
                <a:latin typeface="Book Antiqua (Títulos)"/>
              </a:rPr>
              <a:t>Assunto: Imposto sobre a Renda de Pessoa Jurídica - IRPJ</a:t>
            </a:r>
          </a:p>
          <a:p>
            <a:pPr marL="0" indent="0">
              <a:lnSpc>
                <a:spcPct val="120000"/>
              </a:lnSpc>
              <a:spcBef>
                <a:spcPts val="0"/>
              </a:spcBef>
              <a:buNone/>
            </a:pPr>
            <a:r>
              <a:rPr lang="pt-BR" sz="1108" dirty="0">
                <a:latin typeface="Book Antiqua (Títulos)"/>
              </a:rPr>
              <a:t>INCENTIVOS FISCAIS. INCENTIVOS E BENEFÍCIOS FISCAIS OU FINANCEIROS-FISCAIS RELATIVOS AO ICMS. CONCESSÃO GRATUITA, INCONDICIONADA OU NÃO CONDICIONADA À IMPLANTAÇÃO OU EXPANSÃO DE EMPREENDIMENTO ECONÔMICO. SUBVENÇÃO PARA INVESTIMENTO. LUCRO REAL. EXCLUSÃO. REQUISITOS E CONDIÇÕES. AUSÊNCIA.</a:t>
            </a:r>
          </a:p>
          <a:p>
            <a:pPr marL="0" indent="0">
              <a:lnSpc>
                <a:spcPct val="120000"/>
              </a:lnSpc>
              <a:spcBef>
                <a:spcPts val="0"/>
              </a:spcBef>
              <a:buNone/>
            </a:pPr>
            <a:r>
              <a:rPr lang="pt-BR" sz="1108" dirty="0">
                <a:latin typeface="Book Antiqua (Títulos)"/>
              </a:rPr>
              <a:t>A partir da Lei Complementar nº 160, de 2017, os incentivos e os benefícios fiscais ou financeiro-fiscais relativos ao ICMS, concedidos por estados e Distrito Federal e considerados subvenções para investimento por força do § 4º do art. 30 da Lei nº 12.973, de 2014, poderão deixar de ser computados na determinação do lucro real desde que observados os requisitos e as condições impostos pelo art. 30 da Lei nº 12.973, de 2014, dentre os quais, a necessidade de que tenham sido concedidos como estímulo à implantação ou expansão de empreendimentos econômicos.</a:t>
            </a:r>
          </a:p>
          <a:p>
            <a:pPr marL="0" indent="0">
              <a:lnSpc>
                <a:spcPct val="120000"/>
              </a:lnSpc>
              <a:spcBef>
                <a:spcPts val="0"/>
              </a:spcBef>
              <a:buNone/>
            </a:pPr>
            <a:r>
              <a:rPr lang="pt-BR" sz="1108" dirty="0">
                <a:solidFill>
                  <a:srgbClr val="FF0000"/>
                </a:solidFill>
                <a:latin typeface="Book Antiqua (Títulos)"/>
              </a:rPr>
              <a:t>Os incentivos e os benefícios fiscais ou financeiros fiscais de ICMS concedidos sem nenhum ônus ou dever ao subvencionado, de forma incondicional ou sob condições não relacionadas à implantação expansão de empreendimento econômico não atendem os requisitos do art. 30 da Lei nº 12.973, de 2014, de observância obrigatória inclusive conforme parte final do § 4º do mesmo dispositivo</a:t>
            </a:r>
            <a:r>
              <a:rPr lang="pt-BR" sz="1108" dirty="0">
                <a:latin typeface="Book Antiqua (Títulos)"/>
              </a:rPr>
              <a:t>.</a:t>
            </a:r>
          </a:p>
          <a:p>
            <a:pPr marL="0" indent="0">
              <a:lnSpc>
                <a:spcPct val="120000"/>
              </a:lnSpc>
              <a:spcBef>
                <a:spcPts val="0"/>
              </a:spcBef>
              <a:buNone/>
            </a:pPr>
            <a:r>
              <a:rPr lang="pt-BR" sz="1108" dirty="0">
                <a:latin typeface="Book Antiqua (Títulos)"/>
              </a:rPr>
              <a:t>SOLUÇÃO DE CONSULTA PARCIALMENTE VINCULADA À SOLUÇÃO DE CONSULTA COSIT Nº 145, DE 15 DE DEZEMBRO DE 2020.</a:t>
            </a:r>
          </a:p>
          <a:p>
            <a:pPr marL="0" indent="0">
              <a:lnSpc>
                <a:spcPct val="120000"/>
              </a:lnSpc>
              <a:spcBef>
                <a:spcPts val="0"/>
              </a:spcBef>
              <a:buNone/>
            </a:pPr>
            <a:r>
              <a:rPr lang="pt-BR" sz="1108" dirty="0">
                <a:latin typeface="Book Antiqua (Títulos)"/>
              </a:rPr>
              <a:t>Assunto: Contribuição Social sobre o Lucro Líquido - CSLL </a:t>
            </a:r>
          </a:p>
          <a:p>
            <a:pPr marL="0" indent="0">
              <a:lnSpc>
                <a:spcPct val="120000"/>
              </a:lnSpc>
              <a:spcBef>
                <a:spcPts val="0"/>
              </a:spcBef>
              <a:buNone/>
            </a:pPr>
            <a:endParaRPr lang="pt-BR" sz="1108" dirty="0">
              <a:latin typeface="Book Antiqua (Títulos)"/>
            </a:endParaRPr>
          </a:p>
          <a:p>
            <a:pPr marL="0" indent="0">
              <a:lnSpc>
                <a:spcPct val="120000"/>
              </a:lnSpc>
              <a:spcBef>
                <a:spcPts val="0"/>
              </a:spcBef>
              <a:buNone/>
            </a:pPr>
            <a:endParaRPr lang="pt-BR" sz="1108" dirty="0">
              <a:latin typeface="Book Antiqua (Títulos)"/>
            </a:endParaRPr>
          </a:p>
          <a:p>
            <a:pPr marL="0" indent="0">
              <a:lnSpc>
                <a:spcPct val="120000"/>
              </a:lnSpc>
              <a:spcBef>
                <a:spcPts val="0"/>
              </a:spcBef>
              <a:buNone/>
            </a:pPr>
            <a:endParaRPr lang="pt-BR" sz="1108" dirty="0">
              <a:latin typeface="Book Antiqua (Títulos)"/>
            </a:endParaRPr>
          </a:p>
          <a:p>
            <a:pPr marL="0" indent="0">
              <a:lnSpc>
                <a:spcPct val="120000"/>
              </a:lnSpc>
              <a:spcBef>
                <a:spcPts val="0"/>
              </a:spcBef>
              <a:buNone/>
            </a:pPr>
            <a:endParaRPr lang="pt-BR" sz="1108" dirty="0">
              <a:latin typeface="Book Antiqua (Títulos)"/>
            </a:endParaRPr>
          </a:p>
        </p:txBody>
      </p:sp>
      <p:sp>
        <p:nvSpPr>
          <p:cNvPr id="7" name="CaixaDeTexto 9">
            <a:extLst>
              <a:ext uri="{FF2B5EF4-FFF2-40B4-BE49-F238E27FC236}">
                <a16:creationId xmlns:a16="http://schemas.microsoft.com/office/drawing/2014/main" id="{99538F14-B089-CD9E-041F-7F8D7CA4BB91}"/>
              </a:ext>
            </a:extLst>
          </p:cNvPr>
          <p:cNvSpPr txBox="1"/>
          <p:nvPr/>
        </p:nvSpPr>
        <p:spPr>
          <a:xfrm>
            <a:off x="101814" y="6577807"/>
            <a:ext cx="7094665" cy="281937"/>
          </a:xfrm>
          <a:prstGeom prst="rect">
            <a:avLst/>
          </a:prstGeom>
          <a:noFill/>
        </p:spPr>
        <p:txBody>
          <a:bodyPr wrap="square" rtlCol="0">
            <a:spAutoFit/>
          </a:bodyPr>
          <a:lstStyle/>
          <a:p>
            <a:r>
              <a:rPr lang="pt-BR" sz="1232" dirty="0">
                <a:solidFill>
                  <a:schemeClr val="bg1"/>
                </a:solidFill>
              </a:rPr>
              <a:t>No mesmo sentido Soluções de Consulta COSIT 22/2021, 40/2021, 55/2021 e 145/2020</a:t>
            </a:r>
          </a:p>
        </p:txBody>
      </p:sp>
      <p:sp>
        <p:nvSpPr>
          <p:cNvPr id="8" name="Rectangle 1">
            <a:extLst>
              <a:ext uri="{FF2B5EF4-FFF2-40B4-BE49-F238E27FC236}">
                <a16:creationId xmlns:a16="http://schemas.microsoft.com/office/drawing/2014/main" id="{F40720C8-3D74-6DF3-994C-8F38F5F846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SOLUÇÃO DE CONSULTA PARCIALMENTE VINCULADA À SOLUÇÃO DE CONSULTA COSIT N</a:t>
            </a:r>
            <a:r>
              <a:rPr kumimoji="0" lang="en-US" altLang="en-US" sz="800" b="0" i="0" u="none" strike="noStrike" cap="none" normalizeH="0" baseline="0">
                <a:ln>
                  <a:noFill/>
                </a:ln>
                <a:solidFill>
                  <a:schemeClr val="tx1"/>
                </a:solidFill>
                <a:effectLst/>
              </a:rPr>
              <a:t>º</a:t>
            </a: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145, DE 15 DE DEZEMBRO DE 2020.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B4FF4CFB-E28A-5032-C9F1-EC4FD3AB63F9}"/>
              </a:ext>
            </a:extLst>
          </p:cNvPr>
          <p:cNvSpPr>
            <a:spLocks noChangeArrowheads="1"/>
          </p:cNvSpPr>
          <p:nvPr/>
        </p:nvSpPr>
        <p:spPr bwMode="auto">
          <a:xfrm>
            <a:off x="50586" y="-7001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SOLUÇÃO DE CONSULTA PARCIALMENTE VINCULADA À SOLUÇÃO DE CONSULTA COSIT N</a:t>
            </a:r>
            <a:r>
              <a:rPr kumimoji="0" lang="en-US" altLang="en-US" sz="800" b="0" i="0" u="none" strike="noStrike" cap="none" normalizeH="0" baseline="0">
                <a:ln>
                  <a:noFill/>
                </a:ln>
                <a:solidFill>
                  <a:schemeClr val="tx1"/>
                </a:solidFill>
                <a:effectLst/>
              </a:rPr>
              <a:t>º</a:t>
            </a: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145, DE 15 DE DEZEMBRO DE 2020.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362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9DD2E-97BF-475A-861D-DBCBCDA2083A}"/>
              </a:ext>
            </a:extLst>
          </p:cNvPr>
          <p:cNvSpPr>
            <a:spLocks noGrp="1"/>
          </p:cNvSpPr>
          <p:nvPr>
            <p:ph type="title"/>
          </p:nvPr>
        </p:nvSpPr>
        <p:spPr>
          <a:xfrm>
            <a:off x="698887" y="895928"/>
            <a:ext cx="9300530" cy="622143"/>
          </a:xfrm>
        </p:spPr>
        <p:txBody>
          <a:bodyPr>
            <a:noAutofit/>
          </a:bodyPr>
          <a:lstStyle/>
          <a:p>
            <a:pPr algn="ctr"/>
            <a:r>
              <a:rPr lang="pt-BR" sz="2400" dirty="0"/>
              <a:t>SOLUÇÃO DE CONSULTA COSIT Nº 201, DE 14 DE DEZEMBRO DE 2021</a:t>
            </a:r>
            <a:br>
              <a:rPr lang="pt-BR" sz="2400" dirty="0"/>
            </a:br>
            <a:endParaRPr lang="pt-BR" sz="2400" dirty="0"/>
          </a:p>
        </p:txBody>
      </p:sp>
      <p:sp>
        <p:nvSpPr>
          <p:cNvPr id="4" name="Espaço Reservado para Número de Slide 3">
            <a:extLst>
              <a:ext uri="{FF2B5EF4-FFF2-40B4-BE49-F238E27FC236}">
                <a16:creationId xmlns:a16="http://schemas.microsoft.com/office/drawing/2014/main" id="{CBA9FBDD-409B-4569-B218-7D963A578F4D}"/>
              </a:ext>
            </a:extLst>
          </p:cNvPr>
          <p:cNvSpPr>
            <a:spLocks noGrp="1"/>
          </p:cNvSpPr>
          <p:nvPr>
            <p:ph type="sldNum" sz="quarter" idx="12"/>
          </p:nvPr>
        </p:nvSpPr>
        <p:spPr>
          <a:xfrm>
            <a:off x="4035325" y="4017974"/>
            <a:ext cx="1313827" cy="224836"/>
          </a:xfrm>
          <a:prstGeom prst="rect">
            <a:avLst/>
          </a:prstGeom>
        </p:spPr>
        <p:txBody>
          <a:bodyPr vert="horz" lIns="56307" tIns="28153" rIns="56307" bIns="28153" rtlCol="0" anchor="ctr"/>
          <a:lstStyle>
            <a:defPPr>
              <a:defRPr lang="pt-BR"/>
            </a:defPPr>
            <a:lvl1pPr marL="0" algn="r" defTabSz="563088" rtl="0" eaLnBrk="1" latinLnBrk="0" hangingPunct="1">
              <a:defRPr sz="739" kern="1200">
                <a:solidFill>
                  <a:schemeClr val="tx1">
                    <a:tint val="75000"/>
                  </a:schemeClr>
                </a:solidFill>
                <a:latin typeface="+mn-lt"/>
                <a:ea typeface="+mn-ea"/>
                <a:cs typeface="+mn-cs"/>
              </a:defRPr>
            </a:lvl1pPr>
            <a:lvl2pPr marL="281544" algn="l" defTabSz="563088" rtl="0" eaLnBrk="1" latinLnBrk="0" hangingPunct="1">
              <a:defRPr sz="1108" kern="1200">
                <a:solidFill>
                  <a:schemeClr val="tx1"/>
                </a:solidFill>
                <a:latin typeface="+mn-lt"/>
                <a:ea typeface="+mn-ea"/>
                <a:cs typeface="+mn-cs"/>
              </a:defRPr>
            </a:lvl2pPr>
            <a:lvl3pPr marL="563088" algn="l" defTabSz="563088" rtl="0" eaLnBrk="1" latinLnBrk="0" hangingPunct="1">
              <a:defRPr sz="1108" kern="1200">
                <a:solidFill>
                  <a:schemeClr val="tx1"/>
                </a:solidFill>
                <a:latin typeface="+mn-lt"/>
                <a:ea typeface="+mn-ea"/>
                <a:cs typeface="+mn-cs"/>
              </a:defRPr>
            </a:lvl3pPr>
            <a:lvl4pPr marL="844631" algn="l" defTabSz="563088" rtl="0" eaLnBrk="1" latinLnBrk="0" hangingPunct="1">
              <a:defRPr sz="1108" kern="1200">
                <a:solidFill>
                  <a:schemeClr val="tx1"/>
                </a:solidFill>
                <a:latin typeface="+mn-lt"/>
                <a:ea typeface="+mn-ea"/>
                <a:cs typeface="+mn-cs"/>
              </a:defRPr>
            </a:lvl4pPr>
            <a:lvl5pPr marL="1126175" algn="l" defTabSz="563088" rtl="0" eaLnBrk="1" latinLnBrk="0" hangingPunct="1">
              <a:defRPr sz="1108" kern="1200">
                <a:solidFill>
                  <a:schemeClr val="tx1"/>
                </a:solidFill>
                <a:latin typeface="+mn-lt"/>
                <a:ea typeface="+mn-ea"/>
                <a:cs typeface="+mn-cs"/>
              </a:defRPr>
            </a:lvl5pPr>
            <a:lvl6pPr marL="1407719" algn="l" defTabSz="563088" rtl="0" eaLnBrk="1" latinLnBrk="0" hangingPunct="1">
              <a:defRPr sz="1108" kern="1200">
                <a:solidFill>
                  <a:schemeClr val="tx1"/>
                </a:solidFill>
                <a:latin typeface="+mn-lt"/>
                <a:ea typeface="+mn-ea"/>
                <a:cs typeface="+mn-cs"/>
              </a:defRPr>
            </a:lvl6pPr>
            <a:lvl7pPr marL="1689263" algn="l" defTabSz="563088" rtl="0" eaLnBrk="1" latinLnBrk="0" hangingPunct="1">
              <a:defRPr sz="1108" kern="1200">
                <a:solidFill>
                  <a:schemeClr val="tx1"/>
                </a:solidFill>
                <a:latin typeface="+mn-lt"/>
                <a:ea typeface="+mn-ea"/>
                <a:cs typeface="+mn-cs"/>
              </a:defRPr>
            </a:lvl7pPr>
            <a:lvl8pPr marL="1970806" algn="l" defTabSz="563088" rtl="0" eaLnBrk="1" latinLnBrk="0" hangingPunct="1">
              <a:defRPr sz="1108" kern="1200">
                <a:solidFill>
                  <a:schemeClr val="tx1"/>
                </a:solidFill>
                <a:latin typeface="+mn-lt"/>
                <a:ea typeface="+mn-ea"/>
                <a:cs typeface="+mn-cs"/>
              </a:defRPr>
            </a:lvl8pPr>
            <a:lvl9pPr marL="2252350" algn="l" defTabSz="563088" rtl="0" eaLnBrk="1" latinLnBrk="0" hangingPunct="1">
              <a:defRPr sz="1108" kern="1200">
                <a:solidFill>
                  <a:schemeClr val="tx1"/>
                </a:solidFill>
                <a:latin typeface="+mn-lt"/>
                <a:ea typeface="+mn-ea"/>
                <a:cs typeface="+mn-cs"/>
              </a:defRPr>
            </a:lvl9pPr>
          </a:lstStyle>
          <a:p>
            <a:fld id="{17BF42FF-A3F7-4E90-B278-CA1857B01D72}" type="slidenum">
              <a:rPr lang="pt-BR" smtClean="0"/>
              <a:pPr/>
              <a:t>7</a:t>
            </a:fld>
            <a:endParaRPr lang="pt-BR"/>
          </a:p>
        </p:txBody>
      </p:sp>
      <p:sp>
        <p:nvSpPr>
          <p:cNvPr id="5" name="Espaço Reservado para Conteúdo 4">
            <a:extLst>
              <a:ext uri="{FF2B5EF4-FFF2-40B4-BE49-F238E27FC236}">
                <a16:creationId xmlns:a16="http://schemas.microsoft.com/office/drawing/2014/main" id="{48CCD4F4-C9AB-DBE5-2B38-8F2888E0184E}"/>
              </a:ext>
            </a:extLst>
          </p:cNvPr>
          <p:cNvSpPr>
            <a:spLocks noGrp="1"/>
          </p:cNvSpPr>
          <p:nvPr>
            <p:ph idx="1"/>
          </p:nvPr>
        </p:nvSpPr>
        <p:spPr>
          <a:xfrm>
            <a:off x="123498" y="1229602"/>
            <a:ext cx="11945004" cy="5585717"/>
          </a:xfrm>
        </p:spPr>
        <p:txBody>
          <a:bodyPr>
            <a:normAutofit fontScale="55000" lnSpcReduction="20000"/>
          </a:bodyPr>
          <a:lstStyle/>
          <a:p>
            <a:pPr marL="0" indent="0">
              <a:lnSpc>
                <a:spcPct val="120000"/>
              </a:lnSpc>
              <a:buNone/>
            </a:pPr>
            <a:r>
              <a:rPr lang="pt-BR" dirty="0"/>
              <a:t>Assunto: Imposto sobre a Renda de Pessoa Jurídica - IRPJ</a:t>
            </a:r>
          </a:p>
          <a:p>
            <a:pPr marL="0" indent="0">
              <a:lnSpc>
                <a:spcPct val="120000"/>
              </a:lnSpc>
              <a:buNone/>
            </a:pPr>
            <a:r>
              <a:rPr lang="pt-BR" dirty="0"/>
              <a:t>INCENTIVOS FISCAIS. INCENTIVOS E BENEFÍCIOS FISCAIS OU FINANCEIRO-FISCAIS RELATIVOS AO ICMS. SUBVENÇÃO PARA INVESTIMENTO. LUCRO REAL. EXCLUSÃO. EXISTÊNCIA, REQUISITOS E CONDIÇÕES.</a:t>
            </a:r>
          </a:p>
          <a:p>
            <a:pPr marL="0" indent="0">
              <a:lnSpc>
                <a:spcPct val="120000"/>
              </a:lnSpc>
              <a:buNone/>
            </a:pPr>
            <a:r>
              <a:rPr lang="pt-BR" b="1" dirty="0">
                <a:solidFill>
                  <a:srgbClr val="FF0000"/>
                </a:solidFill>
              </a:rPr>
              <a:t>O diferencial de alíquota entre operações internas e interestaduais e suas alterações não têm natureza de incentivo ou benefício fiscal ou financeiro-fiscal do ICMS, mas de mera definição de sistemática constitucional de tributação do referido imposto, não se enquadrando na hipótese prevista no § 4º do art. 30 da Lei nº 12.973, de 2014</a:t>
            </a:r>
            <a:r>
              <a:rPr lang="pt-BR" dirty="0"/>
              <a:t>.</a:t>
            </a:r>
          </a:p>
          <a:p>
            <a:pPr marL="0" indent="0">
              <a:lnSpc>
                <a:spcPct val="120000"/>
              </a:lnSpc>
              <a:buNone/>
            </a:pPr>
            <a:r>
              <a:rPr lang="pt-BR" dirty="0"/>
              <a:t>A partir do advento da Lei Complementar nº 160, de 2017, os incentivos e os benefícios fiscais ou financeiro-fiscais relativos ao ICMS, concedidos por estados e Distrito Federal e considerados subvenções para investimento por força do § 4º do art. 30 da Lei nº 12.973, de 2014, poderão deixar de ser computados na determinação do lucro real desde que observados os requisitos e as condições impostos pelo art. 30 da Lei nº 12.973, de 2014, dentre os quais, </a:t>
            </a:r>
            <a:r>
              <a:rPr lang="pt-BR" sz="2700" b="1" dirty="0">
                <a:solidFill>
                  <a:srgbClr val="FF0000"/>
                </a:solidFill>
              </a:rPr>
              <a:t>a necessidade de que tenham sido concedidos como estímulo à implantação ou expansão de empreendimentos econômicos.</a:t>
            </a:r>
          </a:p>
          <a:p>
            <a:pPr marL="0" indent="0">
              <a:lnSpc>
                <a:spcPct val="120000"/>
              </a:lnSpc>
              <a:buNone/>
            </a:pPr>
            <a:r>
              <a:rPr lang="pt-BR" dirty="0"/>
              <a:t>INCENTIVOS FISCAIS. INCENTIVOS E BENEFÍCIOS FISCAIS OU FINANCEIRO-FISCAIS RELATIVOS AO ICMS. SUBVENÇÃO PARA INVESTIMENTO. </a:t>
            </a:r>
            <a:r>
              <a:rPr lang="pt-BR" dirty="0">
                <a:solidFill>
                  <a:srgbClr val="FF0000"/>
                </a:solidFill>
              </a:rPr>
              <a:t>DESTINAÇÃO PARCIAL PARA DISTRIBUIÇÃO DE LUCROS.</a:t>
            </a:r>
          </a:p>
          <a:p>
            <a:pPr marL="0" indent="0">
              <a:lnSpc>
                <a:spcPct val="120000"/>
              </a:lnSpc>
              <a:buNone/>
            </a:pPr>
            <a:r>
              <a:rPr lang="pt-BR" dirty="0">
                <a:solidFill>
                  <a:srgbClr val="FF0000"/>
                </a:solidFill>
              </a:rPr>
              <a:t>No caso de apenas uma parcela do valor da subvenção para investimento, registrada como Reserva de Lucro, ser destinada à distribuição de lucro (dividendos obrigatórios), conforme disposto no inciso III, do §2º, do art. 30, da Lei nº 12.973, de 2014, a tributação deve recair apenas sobre a parcela com destinação diversa (pagamentos de dividendos), sendo, por conseguinte, somente esta adicionada à base de cálculo do IRPJ</a:t>
            </a:r>
            <a:r>
              <a:rPr lang="pt-BR" dirty="0"/>
              <a:t>.SOLUÇÃO DE CONSULTA VINCULADA PARCIALMENTE À SOLUÇÃO DE CONSULTA COSIT Nº 145, DE 15 DE DEZEMBRO DE 2020 E À SOLUÇÃO DE CONSULTA COSIT Nº 152, DE 24 DE SETEMBRO DE 2021.</a:t>
            </a:r>
          </a:p>
          <a:p>
            <a:pPr marL="0" indent="0">
              <a:lnSpc>
                <a:spcPct val="120000"/>
              </a:lnSpc>
              <a:buNone/>
            </a:pPr>
            <a:r>
              <a:rPr lang="pt-BR" dirty="0">
                <a:solidFill>
                  <a:schemeClr val="bg1"/>
                </a:solidFill>
              </a:rPr>
              <a:t>Dispositivos Legais: Lei nº 12.973, de 2014, art. 30; Lei Complementar nº_160, de 2017, </a:t>
            </a:r>
            <a:r>
              <a:rPr lang="pt-BR" dirty="0" err="1">
                <a:solidFill>
                  <a:schemeClr val="bg1"/>
                </a:solidFill>
              </a:rPr>
              <a:t>arts</a:t>
            </a:r>
            <a:r>
              <a:rPr lang="pt-BR" dirty="0">
                <a:solidFill>
                  <a:schemeClr val="bg1"/>
                </a:solidFill>
              </a:rPr>
              <a:t>. 3º, 9º e 10; Parecer Normativo Cosit nº 112, de 1978; IN RFB nº 1.700, de 2017, art. 198, §§ 7º e 8º e SC Cosit nº 145, de 2020.</a:t>
            </a:r>
          </a:p>
        </p:txBody>
      </p:sp>
    </p:spTree>
    <p:extLst>
      <p:ext uri="{BB962C8B-B14F-4D97-AF65-F5344CB8AC3E}">
        <p14:creationId xmlns:p14="http://schemas.microsoft.com/office/powerpoint/2010/main" val="188341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03781-2D42-DBA0-AE5B-3278D12BDB6B}"/>
              </a:ext>
            </a:extLst>
          </p:cNvPr>
          <p:cNvSpPr>
            <a:spLocks noGrp="1"/>
          </p:cNvSpPr>
          <p:nvPr>
            <p:ph type="title"/>
          </p:nvPr>
        </p:nvSpPr>
        <p:spPr>
          <a:xfrm>
            <a:off x="696074" y="822249"/>
            <a:ext cx="10305963" cy="573901"/>
          </a:xfrm>
        </p:spPr>
        <p:txBody>
          <a:bodyPr>
            <a:normAutofit fontScale="90000"/>
          </a:bodyPr>
          <a:lstStyle/>
          <a:p>
            <a:pPr algn="ctr"/>
            <a:r>
              <a:rPr lang="pt-BR" dirty="0"/>
              <a:t>CARF</a:t>
            </a:r>
          </a:p>
        </p:txBody>
      </p:sp>
      <p:sp>
        <p:nvSpPr>
          <p:cNvPr id="4" name="Espaço Reservado para Conteúdo 2">
            <a:extLst>
              <a:ext uri="{FF2B5EF4-FFF2-40B4-BE49-F238E27FC236}">
                <a16:creationId xmlns:a16="http://schemas.microsoft.com/office/drawing/2014/main" id="{2EDA5956-5A10-3564-661F-272167453CBB}"/>
              </a:ext>
            </a:extLst>
          </p:cNvPr>
          <p:cNvSpPr txBox="1">
            <a:spLocks/>
          </p:cNvSpPr>
          <p:nvPr/>
        </p:nvSpPr>
        <p:spPr>
          <a:xfrm>
            <a:off x="6179906" y="1396150"/>
            <a:ext cx="5091749" cy="5225464"/>
          </a:xfrm>
          <a:prstGeom prst="rect">
            <a:avLst/>
          </a:prstGeom>
        </p:spPr>
        <p:txBody>
          <a:bodyPr vert="horz" lIns="56307" tIns="28153" rIns="56307" bIns="28153" rtlCol="0">
            <a:normAutofit fontScale="40000" lnSpcReduction="20000"/>
          </a:bodyPr>
          <a:lstStyle>
            <a:lvl1pPr marL="359999" indent="-359999" algn="l" defTabSz="1439997" rtl="0" eaLnBrk="1" latinLnBrk="0" hangingPunct="1">
              <a:lnSpc>
                <a:spcPct val="90000"/>
              </a:lnSpc>
              <a:spcBef>
                <a:spcPts val="1575"/>
              </a:spcBef>
              <a:buClr>
                <a:schemeClr val="accent5">
                  <a:lumMod val="50000"/>
                </a:schemeClr>
              </a:buClr>
              <a:buFont typeface="Wingdings" panose="05000000000000000000" pitchFamily="2" charset="2"/>
              <a:buChar char="§"/>
              <a:defRPr sz="4400" kern="1200">
                <a:solidFill>
                  <a:schemeClr val="tx1"/>
                </a:solidFill>
                <a:latin typeface="Lucida Sans" panose="020B0602030504020204" pitchFamily="34" charset="0"/>
                <a:ea typeface="+mn-ea"/>
                <a:cs typeface="+mn-cs"/>
              </a:defRPr>
            </a:lvl1pPr>
            <a:lvl2pPr marL="1079998" indent="-359999" algn="l" defTabSz="1439997" rtl="0" eaLnBrk="1" latinLnBrk="0" hangingPunct="1">
              <a:lnSpc>
                <a:spcPct val="90000"/>
              </a:lnSpc>
              <a:spcBef>
                <a:spcPts val="787"/>
              </a:spcBef>
              <a:buClr>
                <a:schemeClr val="accent5">
                  <a:lumMod val="50000"/>
                </a:schemeClr>
              </a:buClr>
              <a:buFont typeface="Arial" panose="020B0604020202020204" pitchFamily="34" charset="0"/>
              <a:buChar char="•"/>
              <a:defRPr sz="4000" kern="1200">
                <a:solidFill>
                  <a:schemeClr val="tx1"/>
                </a:solidFill>
                <a:latin typeface="Lucida Sans" panose="020B0602030504020204" pitchFamily="34" charset="0"/>
                <a:ea typeface="+mn-ea"/>
                <a:cs typeface="+mn-cs"/>
              </a:defRPr>
            </a:lvl2pPr>
            <a:lvl3pPr marL="1799996" indent="-359999" algn="l" defTabSz="1439997" rtl="0" eaLnBrk="1" latinLnBrk="0" hangingPunct="1">
              <a:lnSpc>
                <a:spcPct val="90000"/>
              </a:lnSpc>
              <a:spcBef>
                <a:spcPts val="787"/>
              </a:spcBef>
              <a:buClr>
                <a:schemeClr val="accent5">
                  <a:lumMod val="50000"/>
                </a:schemeClr>
              </a:buClr>
              <a:buFont typeface="Courier New" panose="02070309020205020404" pitchFamily="49" charset="0"/>
              <a:buChar char="o"/>
              <a:defRPr sz="3200" kern="1200">
                <a:solidFill>
                  <a:schemeClr val="tx1"/>
                </a:solidFill>
                <a:latin typeface="Lucida Sans" panose="020B0602030504020204" pitchFamily="34" charset="0"/>
                <a:ea typeface="+mn-ea"/>
                <a:cs typeface="+mn-cs"/>
              </a:defRPr>
            </a:lvl3pPr>
            <a:lvl4pPr marL="2519995" indent="-359999" algn="l" defTabSz="1439997" rtl="0" eaLnBrk="1" latinLnBrk="0" hangingPunct="1">
              <a:lnSpc>
                <a:spcPct val="90000"/>
              </a:lnSpc>
              <a:spcBef>
                <a:spcPts val="787"/>
              </a:spcBef>
              <a:buClr>
                <a:schemeClr val="accent5">
                  <a:lumMod val="50000"/>
                </a:schemeClr>
              </a:buClr>
              <a:buFont typeface="Wingdings" panose="05000000000000000000" pitchFamily="2" charset="2"/>
              <a:buChar char="§"/>
              <a:defRPr sz="3200" kern="1200">
                <a:solidFill>
                  <a:schemeClr val="tx1"/>
                </a:solidFill>
                <a:latin typeface="Lucida Sans" panose="020B0602030504020204" pitchFamily="34" charset="0"/>
                <a:ea typeface="+mn-ea"/>
                <a:cs typeface="+mn-cs"/>
              </a:defRPr>
            </a:lvl4pPr>
            <a:lvl5pPr marL="3239994" indent="-359999" algn="l" defTabSz="1439997" rtl="0" eaLnBrk="1" latinLnBrk="0" hangingPunct="1">
              <a:lnSpc>
                <a:spcPct val="90000"/>
              </a:lnSpc>
              <a:spcBef>
                <a:spcPts val="787"/>
              </a:spcBef>
              <a:buClr>
                <a:schemeClr val="accent5">
                  <a:lumMod val="50000"/>
                </a:schemeClr>
              </a:buClr>
              <a:buFont typeface="Arial" panose="020B0604020202020204" pitchFamily="34" charset="0"/>
              <a:buChar char="•"/>
              <a:defRPr sz="3200" kern="1200">
                <a:solidFill>
                  <a:schemeClr val="tx1"/>
                </a:solidFill>
                <a:latin typeface="Lucida Sans" panose="020B0602030504020204" pitchFamily="34" charset="0"/>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marL="0" indent="0">
              <a:lnSpc>
                <a:spcPct val="120000"/>
              </a:lnSpc>
              <a:buNone/>
            </a:pPr>
            <a:r>
              <a:rPr lang="pt-BR" sz="2710" dirty="0">
                <a:latin typeface="Lucida Bright" panose="02040602050505020304" pitchFamily="18" charset="0"/>
              </a:rPr>
              <a:t>CARF, AC. 9101-005.880, DE 12/11/2021</a:t>
            </a:r>
            <a:endParaRPr lang="pt-BR" sz="2710" dirty="0">
              <a:solidFill>
                <a:srgbClr val="404040"/>
              </a:solidFill>
              <a:latin typeface="Lucida Bright" panose="02040602050505020304" pitchFamily="18" charset="0"/>
            </a:endParaRPr>
          </a:p>
          <a:p>
            <a:pPr marL="0" indent="0">
              <a:lnSpc>
                <a:spcPct val="120000"/>
              </a:lnSpc>
              <a:buNone/>
            </a:pPr>
            <a:r>
              <a:rPr lang="pt-BR" sz="2710" dirty="0">
                <a:solidFill>
                  <a:srgbClr val="404040"/>
                </a:solidFill>
                <a:latin typeface="Lucida Bright" panose="02040602050505020304" pitchFamily="18" charset="0"/>
              </a:rPr>
              <a:t>ASSUNTO: PROCESSO ADMINISTRATIVO FISCAL Ano-calendário: 2011 RECURSO ESPECIAL. AUSÊNCIA DE DEMONSTRAÇÃO DOS PONTOS DE DIVERGÊNCIA ENTRE O ACÓRDÃO RECORRIDO E OS PARADIGMAS INDICADOS. CONHECIMENTO. Conhece-se do recurso, a despeito de, no caso, não haver demonstração no recurso de pontos específicos divergentes nos acórdãos, na medida em que a recorrente indicou precisamente a matéria divergente tratada nos acórdãos paragonados, sendo possível aferir a divergência, sem qualquer dificuldade, mediante o simples cotejo das ementas dos paradigmas com o recorrido. ASSUNTO: CONTRIBUIÇÃO PARA O FINANCIAMENTO DA SEGURIDADE SOCIAL </a:t>
            </a:r>
            <a:r>
              <a:rPr lang="pt-BR" sz="2710" dirty="0">
                <a:solidFill>
                  <a:srgbClr val="FF0000"/>
                </a:solidFill>
                <a:latin typeface="Lucida Bright" panose="02040602050505020304" pitchFamily="18" charset="0"/>
              </a:rPr>
              <a:t>(COFINS</a:t>
            </a:r>
            <a:r>
              <a:rPr lang="pt-BR" sz="2710" dirty="0">
                <a:solidFill>
                  <a:srgbClr val="404040"/>
                </a:solidFill>
                <a:latin typeface="Lucida Bright" panose="02040602050505020304" pitchFamily="18" charset="0"/>
              </a:rPr>
              <a:t>) Ano-calendário: 2011 SUBVENÇÕES PARA INVESTIMENTOS. DESTINAÇÃO PARA RESERVAS DE INCENTIVOS FISCAIS. EXCLUSÃO DA BASE DE CÁLCULO. CABIMENTO. A partir da edição da Lei 11.941/2009, no âmbito do Regime Tributário de Transição - RTT, </a:t>
            </a:r>
            <a:r>
              <a:rPr lang="pt-BR" sz="2710" dirty="0">
                <a:solidFill>
                  <a:srgbClr val="FF0000"/>
                </a:solidFill>
                <a:latin typeface="Lucida Bright" panose="02040602050505020304" pitchFamily="18" charset="0"/>
              </a:rPr>
              <a:t>foi autorizada a exclusão da base de cálculo da </a:t>
            </a:r>
            <a:r>
              <a:rPr lang="pt-BR" sz="2710" dirty="0" err="1">
                <a:solidFill>
                  <a:srgbClr val="FF0000"/>
                </a:solidFill>
                <a:latin typeface="Lucida Bright" panose="02040602050505020304" pitchFamily="18" charset="0"/>
              </a:rPr>
              <a:t>Cofins</a:t>
            </a:r>
            <a:r>
              <a:rPr lang="pt-BR" sz="2710" dirty="0">
                <a:solidFill>
                  <a:srgbClr val="FF0000"/>
                </a:solidFill>
                <a:latin typeface="Lucida Bright" panose="02040602050505020304" pitchFamily="18" charset="0"/>
              </a:rPr>
              <a:t> as receitas contabilizadas como subvenções para investimentos, quando estas tenham sido destinadas para conta de Reserva de Incentivos Fiscais, nos termos do art. 195-A da Lei nº 6.404/1976. </a:t>
            </a:r>
            <a:r>
              <a:rPr lang="pt-BR" sz="2710" dirty="0">
                <a:solidFill>
                  <a:srgbClr val="404040"/>
                </a:solidFill>
                <a:latin typeface="Lucida Bright" panose="02040602050505020304" pitchFamily="18" charset="0"/>
              </a:rPr>
              <a:t>ASSUNTO: CONTRIBUIÇÃO PARA O </a:t>
            </a:r>
            <a:r>
              <a:rPr lang="pt-BR" sz="2710" dirty="0">
                <a:solidFill>
                  <a:srgbClr val="FF0000"/>
                </a:solidFill>
                <a:latin typeface="Lucida Bright" panose="02040602050505020304" pitchFamily="18" charset="0"/>
              </a:rPr>
              <a:t>PIS/PASEP </a:t>
            </a:r>
            <a:r>
              <a:rPr lang="pt-BR" sz="2710" dirty="0">
                <a:solidFill>
                  <a:srgbClr val="404040"/>
                </a:solidFill>
                <a:latin typeface="Lucida Bright" panose="02040602050505020304" pitchFamily="18" charset="0"/>
              </a:rPr>
              <a:t>Ano-calendário: 2011 SUBVENÇÕES PARA INVESTIMENTOS. DESTINAÇÃO PARA RESERVAS DE INCENTIVOS FISCAIS. EXCLUSÃO DA BASE DE CÁLCULO. CABIMENTO. A partir da edição da Lei 11.941/2009, no âmbito do Regime Tributário de Transição - RTT, </a:t>
            </a:r>
            <a:r>
              <a:rPr lang="pt-BR" sz="2710" dirty="0">
                <a:solidFill>
                  <a:srgbClr val="FF0000"/>
                </a:solidFill>
                <a:latin typeface="Lucida Bright" panose="02040602050505020304" pitchFamily="18" charset="0"/>
              </a:rPr>
              <a:t>foi autorizada a exclusão da base de cálculo do PIS as receitas contabilizadas como subvenções para investimentos, quando estas tenham sido destinadas para conta de Reserva de Incentivos Fiscais,</a:t>
            </a:r>
            <a:r>
              <a:rPr lang="pt-BR" sz="2710" dirty="0">
                <a:solidFill>
                  <a:srgbClr val="404040"/>
                </a:solidFill>
                <a:latin typeface="Lucida Bright" panose="02040602050505020304" pitchFamily="18" charset="0"/>
              </a:rPr>
              <a:t> nos termos do art. 195-A da Lei nº 6.404/1976.</a:t>
            </a:r>
            <a:endParaRPr lang="pt-BR" sz="2710" dirty="0">
              <a:latin typeface="Lucida Bright" panose="02040602050505020304" pitchFamily="18" charset="0"/>
            </a:endParaRPr>
          </a:p>
        </p:txBody>
      </p:sp>
      <p:graphicFrame>
        <p:nvGraphicFramePr>
          <p:cNvPr id="9" name="Diagram 8">
            <a:extLst>
              <a:ext uri="{FF2B5EF4-FFF2-40B4-BE49-F238E27FC236}">
                <a16:creationId xmlns:a16="http://schemas.microsoft.com/office/drawing/2014/main" id="{CD0793EE-BFE2-9DBC-17B3-A746F17B5EC9}"/>
              </a:ext>
            </a:extLst>
          </p:cNvPr>
          <p:cNvGraphicFramePr/>
          <p:nvPr>
            <p:extLst>
              <p:ext uri="{D42A27DB-BD31-4B8C-83A1-F6EECF244321}">
                <p14:modId xmlns:p14="http://schemas.microsoft.com/office/powerpoint/2010/main" val="2211314778"/>
              </p:ext>
            </p:extLst>
          </p:nvPr>
        </p:nvGraphicFramePr>
        <p:xfrm>
          <a:off x="94572" y="1606485"/>
          <a:ext cx="6001428" cy="4804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46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03781-2D42-DBA0-AE5B-3278D12BDB6B}"/>
              </a:ext>
            </a:extLst>
          </p:cNvPr>
          <p:cNvSpPr>
            <a:spLocks noGrp="1"/>
          </p:cNvSpPr>
          <p:nvPr>
            <p:ph type="title"/>
          </p:nvPr>
        </p:nvSpPr>
        <p:spPr>
          <a:xfrm>
            <a:off x="-771786" y="756980"/>
            <a:ext cx="12192000" cy="694558"/>
          </a:xfrm>
        </p:spPr>
        <p:txBody>
          <a:bodyPr>
            <a:normAutofit/>
          </a:bodyPr>
          <a:lstStyle/>
          <a:p>
            <a:pPr algn="ctr"/>
            <a:r>
              <a:rPr lang="pt-BR" sz="2800" dirty="0"/>
              <a:t>CARF</a:t>
            </a:r>
          </a:p>
        </p:txBody>
      </p:sp>
      <p:sp>
        <p:nvSpPr>
          <p:cNvPr id="3" name="Espaço Reservado para Conteúdo 2">
            <a:extLst>
              <a:ext uri="{FF2B5EF4-FFF2-40B4-BE49-F238E27FC236}">
                <a16:creationId xmlns:a16="http://schemas.microsoft.com/office/drawing/2014/main" id="{CB47A014-92F4-BD49-75C0-C78B8B755469}"/>
              </a:ext>
            </a:extLst>
          </p:cNvPr>
          <p:cNvSpPr>
            <a:spLocks noGrp="1"/>
          </p:cNvSpPr>
          <p:nvPr>
            <p:ph idx="1"/>
          </p:nvPr>
        </p:nvSpPr>
        <p:spPr>
          <a:xfrm>
            <a:off x="5518073" y="1425306"/>
            <a:ext cx="6668219" cy="4675714"/>
          </a:xfrm>
        </p:spPr>
        <p:txBody>
          <a:bodyPr>
            <a:noAutofit/>
          </a:bodyPr>
          <a:lstStyle/>
          <a:p>
            <a:pPr marL="0" indent="0">
              <a:lnSpc>
                <a:spcPct val="120000"/>
              </a:lnSpc>
              <a:spcBef>
                <a:spcPts val="600"/>
              </a:spcBef>
              <a:buNone/>
            </a:pPr>
            <a:r>
              <a:rPr lang="pt-BR" sz="1050" dirty="0">
                <a:latin typeface="Lucida Bright" panose="02040602050505020304" pitchFamily="18" charset="0"/>
              </a:rPr>
              <a:t>CARF, </a:t>
            </a:r>
            <a:r>
              <a:rPr lang="pt-BR" sz="1050" dirty="0">
                <a:solidFill>
                  <a:srgbClr val="FF0000"/>
                </a:solidFill>
                <a:latin typeface="Lucida Bright" panose="02040602050505020304" pitchFamily="18" charset="0"/>
              </a:rPr>
              <a:t>AC. 9101-005.508</a:t>
            </a:r>
            <a:r>
              <a:rPr lang="pt-BR" sz="1050" dirty="0">
                <a:latin typeface="Lucida Bright" panose="02040602050505020304" pitchFamily="18" charset="0"/>
              </a:rPr>
              <a:t>, DE 13/07/2021</a:t>
            </a:r>
          </a:p>
          <a:p>
            <a:pPr marL="0" indent="0">
              <a:lnSpc>
                <a:spcPct val="120000"/>
              </a:lnSpc>
              <a:spcBef>
                <a:spcPts val="600"/>
              </a:spcBef>
              <a:buNone/>
            </a:pPr>
            <a:r>
              <a:rPr lang="pt-BR" sz="1050" dirty="0">
                <a:latin typeface="Lucida Bright" panose="02040602050505020304" pitchFamily="18" charset="0"/>
              </a:rPr>
              <a:t>ASSUNTO: IMPOSTO SOBRE A RENDA DE PESSOA JURÍDICA (IRPJ) </a:t>
            </a:r>
          </a:p>
          <a:p>
            <a:pPr marL="0" indent="0">
              <a:lnSpc>
                <a:spcPct val="120000"/>
              </a:lnSpc>
              <a:spcBef>
                <a:spcPts val="600"/>
              </a:spcBef>
              <a:buNone/>
            </a:pPr>
            <a:r>
              <a:rPr lang="pt-BR" sz="1050" dirty="0">
                <a:latin typeface="Lucida Bright" panose="02040602050505020304" pitchFamily="18" charset="0"/>
              </a:rPr>
              <a:t>Ano-calendário: 2008, 2009, 2010 </a:t>
            </a:r>
          </a:p>
          <a:p>
            <a:pPr marL="0" indent="0">
              <a:lnSpc>
                <a:spcPct val="120000"/>
              </a:lnSpc>
              <a:spcBef>
                <a:spcPts val="600"/>
              </a:spcBef>
              <a:buNone/>
            </a:pPr>
            <a:r>
              <a:rPr lang="pt-BR" sz="1050" dirty="0">
                <a:latin typeface="Lucida Bright" panose="02040602050505020304" pitchFamily="18" charset="0"/>
              </a:rPr>
              <a:t>SUBVENÇÃO DE INVESTIMENTO. ADVENTO DA LEI COMPLEMENTAR Nº 160/17. APLICAÇÃO AOS PROCESSOS EM CURSO. ATENDIMENTO AOS ARTS. 9 E 10. BENEFÍCIO E INCENTIVO DE ICMS. REQUISITOS E CONDIÇÕES DO ART. 30 DA LEI Nº 12.973/14. PROVA DE REGISTRO E DEPÓSITO. CANCELAMENTO INTEGRAL DA EXAÇÃO. O disposto nos artigos 9º e 10 da Lei Complementar nº 160/17 tem aplicação imediata aos processos ainda em curso, retroativamente em relação aos fatos geradores. Após tal alteração legislativa, a averiguação do efetivo cumprimento dos requisitos e exigências trazidos no Parecer Normativo CST nº 112/78, agora legalmente superado, é irrelevante para o desfecho da demanda. </a:t>
            </a:r>
            <a:r>
              <a:rPr lang="pt-BR" sz="1050" dirty="0">
                <a:solidFill>
                  <a:srgbClr val="FF0000"/>
                </a:solidFill>
                <a:latin typeface="Lucida Bright" panose="02040602050505020304" pitchFamily="18" charset="0"/>
              </a:rPr>
              <a:t>A Lei Complementar nº 160/17 subtraiu a competência das Autoridades de Fiscalização tributária federal e dos próprios Julgadores do contencioso tributário de analisar normativos locais e, consequentemente, de decidir se determinada benesse estadual ou distrital, referente ao ICMS, trata-se de subvenção de custeio ou de investimento</a:t>
            </a:r>
            <a:r>
              <a:rPr lang="pt-BR" sz="1050" dirty="0">
                <a:latin typeface="Lucida Bright" panose="02040602050505020304" pitchFamily="18" charset="0"/>
              </a:rPr>
              <a:t>. À luz do §4º do art. 30 da Lei nº 12.973/14, veiculado pela Lei Complementar nº 160/17, para o reconhecimento de uma benesse estadual de ICMS como subvenção de investimento bastaria a sua devida escrituração em conta de Reserva de Lucros, podendo ser utilizada para a absorção de prejuízos (após o exaurimento dos demais valores, também alocados em Reserva de Lucros) ou para o aumento do capital social, sendo vedado seu cômputo na base de cálculo de dividendos obrigatórios e a sua redução em favor dos sócios, direta ou indiretamente, por outras manobras societárias. Tratando-se de subvenção, efetivada por benefício de ICMS, concedida por estado da Federação à revelia do CONFAZ e suas regras, uma vez trazida aos autos a prova do registro e do depósito abrangendo a benesse sob análise, nos termos das Cláusulas do Convênio ICMS nº 190/17, resta atendido o art. 10 da Lei Complementar nº 160/17.</a:t>
            </a:r>
          </a:p>
        </p:txBody>
      </p:sp>
      <p:sp>
        <p:nvSpPr>
          <p:cNvPr id="5" name="TextBox 4">
            <a:extLst>
              <a:ext uri="{FF2B5EF4-FFF2-40B4-BE49-F238E27FC236}">
                <a16:creationId xmlns:a16="http://schemas.microsoft.com/office/drawing/2014/main" id="{B0090AF7-1673-673A-0595-05E52FF5010E}"/>
              </a:ext>
            </a:extLst>
          </p:cNvPr>
          <p:cNvSpPr txBox="1"/>
          <p:nvPr/>
        </p:nvSpPr>
        <p:spPr>
          <a:xfrm>
            <a:off x="226001" y="6599228"/>
            <a:ext cx="7813817" cy="630942"/>
          </a:xfrm>
          <a:prstGeom prst="rect">
            <a:avLst/>
          </a:prstGeom>
          <a:noFill/>
        </p:spPr>
        <p:txBody>
          <a:bodyPr wrap="square" rtlCol="0">
            <a:spAutoFit/>
          </a:bodyPr>
          <a:lstStyle/>
          <a:p>
            <a:r>
              <a:rPr lang="en-US" sz="1100" dirty="0" err="1">
                <a:solidFill>
                  <a:srgbClr val="FF0000"/>
                </a:solidFill>
                <a:latin typeface="Book Antiqua" panose="02040602050305030304" pitchFamily="18" charset="0"/>
              </a:rPr>
              <a:t>Entendimento</a:t>
            </a:r>
            <a:r>
              <a:rPr lang="en-US" sz="1100" dirty="0">
                <a:solidFill>
                  <a:srgbClr val="FF0000"/>
                </a:solidFill>
                <a:latin typeface="Book Antiqua" panose="02040602050305030304" pitchFamily="18" charset="0"/>
              </a:rPr>
              <a:t> </a:t>
            </a:r>
            <a:r>
              <a:rPr lang="en-US" sz="1100" dirty="0" err="1">
                <a:solidFill>
                  <a:srgbClr val="FF0000"/>
                </a:solidFill>
                <a:latin typeface="Book Antiqua" panose="02040602050305030304" pitchFamily="18" charset="0"/>
              </a:rPr>
              <a:t>mantido</a:t>
            </a:r>
            <a:r>
              <a:rPr lang="en-US" sz="1100" dirty="0">
                <a:solidFill>
                  <a:srgbClr val="FF0000"/>
                </a:solidFill>
                <a:latin typeface="Book Antiqua" panose="02040602050305030304" pitchFamily="18" charset="0"/>
              </a:rPr>
              <a:t> pela 1ª CSRF </a:t>
            </a:r>
            <a:r>
              <a:rPr lang="en-US" sz="1100" dirty="0" err="1">
                <a:solidFill>
                  <a:srgbClr val="FF0000"/>
                </a:solidFill>
                <a:latin typeface="Book Antiqua" panose="02040602050305030304" pitchFamily="18" charset="0"/>
              </a:rPr>
              <a:t>em</a:t>
            </a:r>
            <a:r>
              <a:rPr lang="en-US" sz="1100" dirty="0">
                <a:solidFill>
                  <a:srgbClr val="FF0000"/>
                </a:solidFill>
                <a:latin typeface="Book Antiqua" panose="02040602050305030304" pitchFamily="18" charset="0"/>
              </a:rPr>
              <a:t> 2022, ex. o </a:t>
            </a:r>
            <a:r>
              <a:rPr lang="pt-BR" sz="1100" dirty="0">
                <a:solidFill>
                  <a:srgbClr val="FF0000"/>
                </a:solidFill>
                <a:latin typeface="Lucida Bright" panose="02040602050505020304" pitchFamily="18" charset="0"/>
              </a:rPr>
              <a:t>AC. </a:t>
            </a:r>
            <a:r>
              <a:rPr lang="pt-BR" sz="1100" dirty="0">
                <a:solidFill>
                  <a:srgbClr val="FF0000"/>
                </a:solidFill>
              </a:rPr>
              <a:t>9101-006.021, DE 09/03/2022</a:t>
            </a:r>
            <a:endParaRPr lang="pt-BR" sz="1100" dirty="0">
              <a:solidFill>
                <a:srgbClr val="FF0000"/>
              </a:solidFill>
              <a:latin typeface="Lucida Bright" panose="02040602050505020304" pitchFamily="18" charset="0"/>
            </a:endParaRPr>
          </a:p>
          <a:p>
            <a:endParaRPr lang="en-US" sz="2400" dirty="0">
              <a:solidFill>
                <a:srgbClr val="FF0000"/>
              </a:solidFill>
              <a:latin typeface="Book Antiqua" panose="02040602050305030304" pitchFamily="18" charset="0"/>
            </a:endParaRPr>
          </a:p>
        </p:txBody>
      </p:sp>
      <p:sp>
        <p:nvSpPr>
          <p:cNvPr id="7" name="Espaço Reservado para Conteúdo 2">
            <a:extLst>
              <a:ext uri="{FF2B5EF4-FFF2-40B4-BE49-F238E27FC236}">
                <a16:creationId xmlns:a16="http://schemas.microsoft.com/office/drawing/2014/main" id="{EE26E27F-4462-B793-9C4E-66FD2220EEE6}"/>
              </a:ext>
            </a:extLst>
          </p:cNvPr>
          <p:cNvSpPr txBox="1">
            <a:spLocks/>
          </p:cNvSpPr>
          <p:nvPr/>
        </p:nvSpPr>
        <p:spPr>
          <a:xfrm>
            <a:off x="0" y="1498190"/>
            <a:ext cx="5518073" cy="4903711"/>
          </a:xfrm>
          <a:prstGeom prst="rect">
            <a:avLst/>
          </a:prstGeom>
          <a:solidFill>
            <a:schemeClr val="bg1">
              <a:alpha val="7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pt-BR" sz="1000" dirty="0">
                <a:latin typeface="Lucida Bright" panose="02040602050505020304" pitchFamily="18" charset="0"/>
              </a:rPr>
              <a:t>CARF, AC. 9101-005.703, DE 11/08/2021</a:t>
            </a:r>
            <a:endParaRPr lang="pt-BR" sz="1000" dirty="0">
              <a:solidFill>
                <a:srgbClr val="404040"/>
              </a:solidFill>
              <a:latin typeface="Lucida Bright" panose="02040602050505020304" pitchFamily="18" charset="0"/>
            </a:endParaRPr>
          </a:p>
          <a:p>
            <a:pPr marL="0" indent="0" algn="just">
              <a:lnSpc>
                <a:spcPct val="120000"/>
              </a:lnSpc>
              <a:buFont typeface="Arial" panose="020B0604020202020204" pitchFamily="34" charset="0"/>
              <a:buNone/>
            </a:pPr>
            <a:r>
              <a:rPr lang="pt-BR" sz="1000" dirty="0">
                <a:solidFill>
                  <a:srgbClr val="404040"/>
                </a:solidFill>
                <a:latin typeface="Lucida Bright" panose="02040602050505020304" pitchFamily="18" charset="0"/>
              </a:rPr>
              <a:t>ASSUNTO: </a:t>
            </a:r>
            <a:r>
              <a:rPr lang="pt-BR" sz="1000" dirty="0">
                <a:solidFill>
                  <a:srgbClr val="FF0000"/>
                </a:solidFill>
                <a:latin typeface="Lucida Bright" panose="02040602050505020304" pitchFamily="18" charset="0"/>
              </a:rPr>
              <a:t>IMPOSTO SOBRE A RENDA DE PESSOA JURÍDICA (IRPJ) </a:t>
            </a:r>
            <a:r>
              <a:rPr lang="pt-BR" sz="1000" dirty="0">
                <a:solidFill>
                  <a:srgbClr val="404040"/>
                </a:solidFill>
                <a:latin typeface="Lucida Bright" panose="02040602050505020304" pitchFamily="18" charset="0"/>
              </a:rPr>
              <a:t>Ano-calendário: 2003 BENEFÍCIOS FISCAIS CONCEDIDOS PELOS ESTADOS, VINCULADOS AO ICMS. SUBVENÇÃO PARA INVESTIMENTOS. CARACTERIZAÇÃO. A partir da inclusão dos §§ 4° e 5° no artigo 30 da Lei n° 12.973/2014 as únicas exigências, para fins de reconhecimento da subvenção de investimento alusivas a benefícios fiscais relativos ao ICMS, são as que constam no caput daquele dispositivo: </a:t>
            </a:r>
            <a:r>
              <a:rPr lang="pt-BR" sz="1000" dirty="0">
                <a:solidFill>
                  <a:srgbClr val="FF0000"/>
                </a:solidFill>
                <a:latin typeface="Lucida Bright" panose="02040602050505020304" pitchFamily="18" charset="0"/>
              </a:rPr>
              <a:t>(i) intenção do Estado de estimular a implantação ou a expansão de empreendimentos econômicos; (</a:t>
            </a:r>
            <a:r>
              <a:rPr lang="pt-BR" sz="1000" dirty="0" err="1">
                <a:solidFill>
                  <a:srgbClr val="FF0000"/>
                </a:solidFill>
                <a:latin typeface="Lucida Bright" panose="02040602050505020304" pitchFamily="18" charset="0"/>
              </a:rPr>
              <a:t>ii</a:t>
            </a:r>
            <a:r>
              <a:rPr lang="pt-BR" sz="1000" dirty="0">
                <a:solidFill>
                  <a:srgbClr val="FF0000"/>
                </a:solidFill>
                <a:latin typeface="Lucida Bright" panose="02040602050505020304" pitchFamily="18" charset="0"/>
              </a:rPr>
              <a:t>) registro em reserva de lucros, </a:t>
            </a:r>
            <a:r>
              <a:rPr lang="pt-BR" sz="1000" dirty="0">
                <a:solidFill>
                  <a:srgbClr val="404040"/>
                </a:solidFill>
                <a:latin typeface="Lucida Bright" panose="02040602050505020304" pitchFamily="18" charset="0"/>
              </a:rPr>
              <a:t>estando superada a exigência contida no PN. CST 112/1978, quando à necessária sincronia entre os valores recebidos a título de subvenção e os investimentos realizados. A disposição se aplica inclusive aos processos administrativos e judiciais ainda não definitivamente julgados. No caso concreto, embora os textos legais que instituíram o benefício não sejam tão claros quanto aos compromissos e contrapartidas que deviam ser assumidos pela empresa beneficiária, </a:t>
            </a:r>
            <a:r>
              <a:rPr lang="pt-BR" sz="1000" dirty="0">
                <a:solidFill>
                  <a:srgbClr val="FF0000"/>
                </a:solidFill>
                <a:latin typeface="Lucida Bright" panose="02040602050505020304" pitchFamily="18" charset="0"/>
              </a:rPr>
              <a:t>observa-se que, no mínimo, algumas contrapartidas de investimentos eram exigidas e submetidas ao controle e avaliações periódica do Estado concedente</a:t>
            </a:r>
            <a:r>
              <a:rPr lang="pt-BR" sz="1000" dirty="0">
                <a:solidFill>
                  <a:srgbClr val="404040"/>
                </a:solidFill>
                <a:latin typeface="Lucida Bright" panose="02040602050505020304" pitchFamily="18" charset="0"/>
              </a:rPr>
              <a:t>. Outrossim, há, ainda, que se considerar que a</a:t>
            </a:r>
            <a:r>
              <a:rPr lang="pt-BR" sz="1000" dirty="0">
                <a:solidFill>
                  <a:srgbClr val="FF0000"/>
                </a:solidFill>
                <a:latin typeface="Lucida Bright" panose="02040602050505020304" pitchFamily="18" charset="0"/>
              </a:rPr>
              <a:t> autoridade fiscal não teceu juízo de valor acerca da intenção ou não do ente subvencionador ou exigiu da recorrente a apresentação de quaisquer documentação concernente à natureza do incentivo, nem questionou o registro dos valores recebidos em conta de reservas de lucros, limitando-se a solicitar a comprovação de sua efetiva aplicação em ativos utilizados na atividade. </a:t>
            </a:r>
            <a:r>
              <a:rPr lang="pt-BR" sz="1000" dirty="0">
                <a:solidFill>
                  <a:srgbClr val="404040"/>
                </a:solidFill>
                <a:latin typeface="Lucida Bright" panose="02040602050505020304" pitchFamily="18" charset="0"/>
              </a:rPr>
              <a:t>Deste modo, restaram atendidas as exigências mínimas para o reconhecimento do mencionado incentivo como subvenção para investimentos, tal como previstas na nova normatização do tema introduzida pelo art. 30 da Lei nº 12.973/2014.</a:t>
            </a:r>
            <a:endParaRPr lang="pt-BR" sz="1000" dirty="0">
              <a:latin typeface="Lucida Bright" panose="02040602050505020304" pitchFamily="18" charset="0"/>
            </a:endParaRPr>
          </a:p>
        </p:txBody>
      </p:sp>
    </p:spTree>
    <p:extLst>
      <p:ext uri="{BB962C8B-B14F-4D97-AF65-F5344CB8AC3E}">
        <p14:creationId xmlns:p14="http://schemas.microsoft.com/office/powerpoint/2010/main" val="9205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9462</Words>
  <Application>Microsoft Office PowerPoint</Application>
  <PresentationFormat>Widescreen</PresentationFormat>
  <Paragraphs>259</Paragraphs>
  <Slides>24</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24</vt:i4>
      </vt:variant>
    </vt:vector>
  </HeadingPairs>
  <TitlesOfParts>
    <vt:vector size="34" baseType="lpstr">
      <vt:lpstr>Arial</vt:lpstr>
      <vt:lpstr>Book Antiqua</vt:lpstr>
      <vt:lpstr>Book Antiqua (Títulos)</vt:lpstr>
      <vt:lpstr>Calibri</vt:lpstr>
      <vt:lpstr>Calibri Light</vt:lpstr>
      <vt:lpstr>Lucida Bright</vt:lpstr>
      <vt:lpstr>Lucida Sans</vt:lpstr>
      <vt:lpstr>Times New Roman</vt:lpstr>
      <vt:lpstr>Wingdings</vt:lpstr>
      <vt:lpstr>Tema do Office</vt:lpstr>
      <vt:lpstr>Tributação dos Indébitos e dos Benefícios Fiscais</vt:lpstr>
      <vt:lpstr>Conceito de Receita </vt:lpstr>
      <vt:lpstr>Conceito contábil de Receita </vt:lpstr>
      <vt:lpstr>Apresentação do PowerPoint</vt:lpstr>
      <vt:lpstr>Apresentação do PowerPoint</vt:lpstr>
      <vt:lpstr>Tratamento contábil-tributário (IRPJ/CSLL) dos Incentivos Fiscais de ICMS: </vt:lpstr>
      <vt:lpstr>SOLUÇÃO DE CONSULTA COSIT Nº 201, DE 14 DE DEZEMBRO DE 2021 </vt:lpstr>
      <vt:lpstr>CARF</vt:lpstr>
      <vt:lpstr>CARF</vt:lpstr>
      <vt:lpstr>STJ – Isenção e redução da base de cálculo de ICMS</vt:lpstr>
      <vt:lpstr>STJ - 1ª SEÇÃO UNIFORMIZAÇÃO - EREsp 1517492 / PR 08.11.2017 Relatora para Acórdão Min. Regina Helena Costa</vt:lpstr>
      <vt:lpstr>Subvenções de investimentos  nos Tribunais Superiores</vt:lpstr>
      <vt:lpstr>ICMS Diferido</vt:lpstr>
      <vt:lpstr>STJ – Crédito presumido de ICMS vs IPI</vt:lpstr>
      <vt:lpstr>Subvenção</vt:lpstr>
      <vt:lpstr>SOLUÇÃO DE CONSULTA COSIT Nº 12, DE 25 DE MARÇO DE 2022</vt:lpstr>
      <vt:lpstr>Benefício Estadual - Efeitos</vt:lpstr>
      <vt:lpstr>ATO DECLARATÓRIO INTERPRETATIVO SRF Nº 25, DE 24 DE DEZEMBRO DE 2003</vt:lpstr>
      <vt:lpstr>Apresentação do PowerPoint</vt:lpstr>
      <vt:lpstr>Apresentação do PowerPoint</vt:lpstr>
      <vt:lpstr>SOLUÇÃO DE CONSULTA COSIT Nº 183, DE 07 DE DEZEMBRO DE 2021</vt:lpstr>
      <vt:lpstr>Apresentação do PowerPoint</vt:lpstr>
      <vt:lpstr>TRFs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16</cp:revision>
  <dcterms:created xsi:type="dcterms:W3CDTF">2022-11-18T18:20:41Z</dcterms:created>
  <dcterms:modified xsi:type="dcterms:W3CDTF">2022-12-06T19:03:56Z</dcterms:modified>
</cp:coreProperties>
</file>