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5" r:id="rId3"/>
    <p:sldId id="332" r:id="rId4"/>
    <p:sldId id="333" r:id="rId5"/>
    <p:sldId id="334" r:id="rId6"/>
    <p:sldId id="335" r:id="rId7"/>
    <p:sldId id="336" r:id="rId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33F"/>
    <a:srgbClr val="D0A4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CB5E9E-5012-0EE1-2798-4673F9DFB373}"/>
              </a:ext>
            </a:extLst>
          </p:cNvPr>
          <p:cNvSpPr>
            <a:spLocks noGrp="1"/>
          </p:cNvSpPr>
          <p:nvPr>
            <p:ph type="ctrTitle"/>
          </p:nvPr>
        </p:nvSpPr>
        <p:spPr>
          <a:xfrm>
            <a:off x="1524000" y="1122363"/>
            <a:ext cx="9144000" cy="2387600"/>
          </a:xfrm>
          <a:solidFill>
            <a:srgbClr val="0B233F">
              <a:alpha val="76000"/>
            </a:srgbClr>
          </a:solidFill>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E1633A5C-2ED7-F24E-B940-CDE0C455A4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11CA8E0A-BBBE-ED7D-2ABA-D3E5EF124856}"/>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5" name="Espaço Reservado para Rodapé 4">
            <a:extLst>
              <a:ext uri="{FF2B5EF4-FFF2-40B4-BE49-F238E27FC236}">
                <a16:creationId xmlns:a16="http://schemas.microsoft.com/office/drawing/2014/main" id="{4892F5CA-113D-7460-F203-A165BB28224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AD67A33-DD1A-7DFD-A633-733E634A9CCA}"/>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4147386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AAA2B-5609-DC53-3642-B0E14B05807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FB11D44-EF41-D28E-3F68-F0F062CF104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4AB3CD6-B193-ACC4-17DD-1A836E977A3E}"/>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5" name="Espaço Reservado para Rodapé 4">
            <a:extLst>
              <a:ext uri="{FF2B5EF4-FFF2-40B4-BE49-F238E27FC236}">
                <a16:creationId xmlns:a16="http://schemas.microsoft.com/office/drawing/2014/main" id="{C6E77051-19EF-ED79-A8AE-6075669495A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B7F2141-BDED-10B7-640B-022DDE8D4B36}"/>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151944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3A0E7A-4631-D669-596D-C05B419AC96B}"/>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C8EE6E0-92FB-E524-2C7D-10DAB64A54B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C3E123-2EC7-60C3-4A73-A24549BB1F21}"/>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5" name="Espaço Reservado para Rodapé 4">
            <a:extLst>
              <a:ext uri="{FF2B5EF4-FFF2-40B4-BE49-F238E27FC236}">
                <a16:creationId xmlns:a16="http://schemas.microsoft.com/office/drawing/2014/main" id="{2FC4B891-71B0-29EA-8FEA-D3EE7FE88AB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472E7FC-E601-9455-8A09-9325FF285DDF}"/>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327132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8699C6-6167-B96D-F3D1-E2D9F5DC89DA}"/>
              </a:ext>
            </a:extLst>
          </p:cNvPr>
          <p:cNvSpPr>
            <a:spLocks noGrp="1"/>
          </p:cNvSpPr>
          <p:nvPr>
            <p:ph type="title"/>
          </p:nvPr>
        </p:nvSpPr>
        <p:spPr>
          <a:xfrm>
            <a:off x="838200" y="681037"/>
            <a:ext cx="10515600" cy="1325563"/>
          </a:xfr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F551148-3B9E-2584-F9B3-135A7F3D5FF7}"/>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F95C0E7-FF09-72EB-4332-D1E0696D102D}"/>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5" name="Espaço Reservado para Rodapé 4">
            <a:extLst>
              <a:ext uri="{FF2B5EF4-FFF2-40B4-BE49-F238E27FC236}">
                <a16:creationId xmlns:a16="http://schemas.microsoft.com/office/drawing/2014/main" id="{DA2A6B57-AA43-4631-95E9-FB032EF43E9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5F32F89-74CA-CE09-5F5E-6CB29B300C31}"/>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81202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C8F116-B2BC-A486-0906-778006F79039}"/>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1A2DE913-D2E5-F52F-845B-95FC8513B6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3C284E4B-2476-CE2C-5D5B-52770AB75B82}"/>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5" name="Espaço Reservado para Rodapé 4">
            <a:extLst>
              <a:ext uri="{FF2B5EF4-FFF2-40B4-BE49-F238E27FC236}">
                <a16:creationId xmlns:a16="http://schemas.microsoft.com/office/drawing/2014/main" id="{7FE8FECE-A252-D22F-B9AB-2CE7F045458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8C55A3C-28BE-F91F-5D4F-9EF769A45549}"/>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998430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98283A-799D-3223-274E-990E93374A3C}"/>
              </a:ext>
            </a:extLst>
          </p:cNvPr>
          <p:cNvSpPr>
            <a:spLocks noGrp="1"/>
          </p:cNvSpPr>
          <p:nvPr>
            <p:ph type="title"/>
          </p:nvPr>
        </p:nvSpPr>
        <p:spPr>
          <a:xfrm>
            <a:off x="838200" y="681037"/>
            <a:ext cx="10515600" cy="1325563"/>
          </a:xfr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EFEF5CC-E4D5-A79A-3435-837AEE2B38A3}"/>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1B75CC1-321C-46F2-D1B8-2F31DD1EF64E}"/>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588104CB-EEFA-FB6F-1D8F-63FF2F93DFE6}"/>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6" name="Espaço Reservado para Rodapé 5">
            <a:extLst>
              <a:ext uri="{FF2B5EF4-FFF2-40B4-BE49-F238E27FC236}">
                <a16:creationId xmlns:a16="http://schemas.microsoft.com/office/drawing/2014/main" id="{0F150189-76E6-804A-A58D-17C3A5F4E63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242C353-D14E-B424-AD59-919347BD566E}"/>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418294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8E56F9-70ED-764B-A60E-7CD502AF5EBB}"/>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27001727-529D-7DD8-EF63-1CBF92949A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8E869AC5-8F8A-5BE4-459E-CD26B47A2831}"/>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AD0BBFE8-D50B-F5E5-380F-26FA4FEC83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30F9F57-9CB9-3ED1-75ED-05B2327C4884}"/>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8E6E5DF-B7CA-BB69-409D-3F9962E79D88}"/>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8" name="Espaço Reservado para Rodapé 7">
            <a:extLst>
              <a:ext uri="{FF2B5EF4-FFF2-40B4-BE49-F238E27FC236}">
                <a16:creationId xmlns:a16="http://schemas.microsoft.com/office/drawing/2014/main" id="{C0AE13A9-0CBA-EB1C-C4D3-BD14ECD319B1}"/>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F5FE3474-0686-8F78-335B-E66B54532057}"/>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392300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118340-868C-2C34-0C49-BF0993DDED3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D9CFE7F4-8F6C-7C93-EA5D-65700B57F063}"/>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4" name="Espaço Reservado para Rodapé 3">
            <a:extLst>
              <a:ext uri="{FF2B5EF4-FFF2-40B4-BE49-F238E27FC236}">
                <a16:creationId xmlns:a16="http://schemas.microsoft.com/office/drawing/2014/main" id="{FF3D936A-693B-5491-0B53-45ACE1DF954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3A97424-DA7A-57F0-439E-D66424AD5C49}"/>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74371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D399CD9-0248-BD48-19E3-DBFD5B923F45}"/>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3" name="Espaço Reservado para Rodapé 2">
            <a:extLst>
              <a:ext uri="{FF2B5EF4-FFF2-40B4-BE49-F238E27FC236}">
                <a16:creationId xmlns:a16="http://schemas.microsoft.com/office/drawing/2014/main" id="{56D5284F-E431-EC75-38EA-6E90314A5AE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D9E294A-FF84-7728-64A4-82287D146BAD}"/>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25324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5F9F54-0B1E-07C2-42C6-0A796A2022E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9FD64FB-F5EF-7FBF-2DD0-AEBEB8D61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7D8ED09-AA1E-267C-629B-5653A44887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8D459DF-CF82-39F2-9F2C-10B19463CF3B}"/>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6" name="Espaço Reservado para Rodapé 5">
            <a:extLst>
              <a:ext uri="{FF2B5EF4-FFF2-40B4-BE49-F238E27FC236}">
                <a16:creationId xmlns:a16="http://schemas.microsoft.com/office/drawing/2014/main" id="{40C91952-D97B-6D3C-6F0D-CE7DB9B3716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F90E08B-F15B-8D83-1BA8-D0AB35A7D595}"/>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1979005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E4DD7-F45D-0CCC-9C1A-2B5BB6C5BCE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246B81C-79D7-92D4-8BFD-91811F9D7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524B409-3477-CDFF-0D71-CC6CD7481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21D01DA-BCB4-0F14-8F03-9CECA7EC4181}"/>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6" name="Espaço Reservado para Rodapé 5">
            <a:extLst>
              <a:ext uri="{FF2B5EF4-FFF2-40B4-BE49-F238E27FC236}">
                <a16:creationId xmlns:a16="http://schemas.microsoft.com/office/drawing/2014/main" id="{350989F1-9D25-73D7-28CC-34B35F9AF8C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A3EF11E-E18C-0021-4BFD-5C66863D6DA5}"/>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724793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45E10AE-DE31-7BFB-3D98-6E0E01A10451}"/>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769F0DD0-A071-F5B8-70EA-4D5B0039F319}"/>
              </a:ext>
            </a:extLst>
          </p:cNvPr>
          <p:cNvSpPr>
            <a:spLocks noGrp="1"/>
          </p:cNvSpPr>
          <p:nvPr>
            <p:ph type="body" idx="1"/>
          </p:nvPr>
        </p:nvSpPr>
        <p:spPr>
          <a:xfrm>
            <a:off x="838200" y="1825625"/>
            <a:ext cx="10515600" cy="4351338"/>
          </a:xfrm>
          <a:prstGeom prst="rect">
            <a:avLst/>
          </a:prstGeom>
          <a:solidFill>
            <a:srgbClr val="0B233F">
              <a:alpha val="83000"/>
            </a:srgbClr>
          </a:solidFill>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60B94AE-054E-E6E3-B08D-3C524D9E7B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3086A-F014-46A4-8149-43AF3A34B26F}" type="datetimeFigureOut">
              <a:rPr lang="pt-BR" smtClean="0"/>
              <a:t>07/12/2022</a:t>
            </a:fld>
            <a:endParaRPr lang="pt-BR"/>
          </a:p>
        </p:txBody>
      </p:sp>
      <p:sp>
        <p:nvSpPr>
          <p:cNvPr id="5" name="Espaço Reservado para Rodapé 4">
            <a:extLst>
              <a:ext uri="{FF2B5EF4-FFF2-40B4-BE49-F238E27FC236}">
                <a16:creationId xmlns:a16="http://schemas.microsoft.com/office/drawing/2014/main" id="{8D42742E-872B-CD29-F097-B8FB9626B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D742C15F-A720-A04D-F684-267B334B6F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DC0EC-6908-4C41-9A73-E4F37BF7A866}" type="slidenum">
              <a:rPr lang="pt-BR" smtClean="0"/>
              <a:t>‹nº›</a:t>
            </a:fld>
            <a:endParaRPr lang="pt-BR"/>
          </a:p>
        </p:txBody>
      </p:sp>
    </p:spTree>
    <p:extLst>
      <p:ext uri="{BB962C8B-B14F-4D97-AF65-F5344CB8AC3E}">
        <p14:creationId xmlns:p14="http://schemas.microsoft.com/office/powerpoint/2010/main" val="211070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D0A48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1524000" y="2085974"/>
            <a:ext cx="9144000" cy="1010345"/>
          </a:xfrm>
        </p:spPr>
        <p:txBody>
          <a:bodyPr/>
          <a:lstStyle/>
          <a:p>
            <a:r>
              <a:rPr lang="pt-BR" sz="5400" dirty="0"/>
              <a:t>Incidência do ICMS sobre NFT</a:t>
            </a:r>
            <a:r>
              <a:rPr lang="pt-BR" dirty="0"/>
              <a:t>	</a:t>
            </a:r>
          </a:p>
        </p:txBody>
      </p:sp>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1524000" y="4094407"/>
            <a:ext cx="9144000" cy="1655762"/>
          </a:xfrm>
        </p:spPr>
        <p:txBody>
          <a:bodyPr>
            <a:normAutofit/>
          </a:bodyPr>
          <a:lstStyle/>
          <a:p>
            <a:r>
              <a:rPr lang="pt-BR" sz="3600" b="1" i="1" dirty="0"/>
              <a:t>Luciano Garcia Miguel</a:t>
            </a:r>
          </a:p>
          <a:p>
            <a:r>
              <a:rPr lang="pt-BR" sz="3600" b="1" i="1" dirty="0"/>
              <a:t>Doutor em Direito Tributário – PUC/SP</a:t>
            </a:r>
          </a:p>
        </p:txBody>
      </p:sp>
    </p:spTree>
    <p:extLst>
      <p:ext uri="{BB962C8B-B14F-4D97-AF65-F5344CB8AC3E}">
        <p14:creationId xmlns:p14="http://schemas.microsoft.com/office/powerpoint/2010/main" val="262904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42975"/>
            <a:ext cx="10515600" cy="838200"/>
          </a:xfrm>
        </p:spPr>
        <p:txBody>
          <a:bodyPr>
            <a:normAutofit/>
          </a:bodyPr>
          <a:lstStyle/>
          <a:p>
            <a:pPr algn="ctr"/>
            <a:r>
              <a:rPr lang="pt-BR" sz="4000" dirty="0"/>
              <a:t>Arquétipo</a:t>
            </a:r>
            <a:r>
              <a:rPr lang="pt-BR" sz="3600" b="1" dirty="0">
                <a:solidFill>
                  <a:schemeClr val="bg2"/>
                </a:solidFill>
                <a:latin typeface="Calibri" panose="020F0502020204030204" pitchFamily="34" charset="0"/>
              </a:rPr>
              <a:t> </a:t>
            </a:r>
            <a:r>
              <a:rPr lang="pt-BR" sz="4000" dirty="0"/>
              <a:t>constitucional</a:t>
            </a:r>
            <a:r>
              <a:rPr lang="pt-BR" sz="3600" b="1" dirty="0">
                <a:solidFill>
                  <a:schemeClr val="bg2"/>
                </a:solidFill>
                <a:latin typeface="Calibri" panose="020F0502020204030204" pitchFamily="34" charset="0"/>
              </a:rPr>
              <a:t> </a:t>
            </a:r>
            <a:r>
              <a:rPr lang="pt-BR" sz="4000" dirty="0"/>
              <a:t>da</a:t>
            </a:r>
            <a:r>
              <a:rPr lang="pt-BR" sz="3600" b="1" dirty="0">
                <a:solidFill>
                  <a:schemeClr val="bg2"/>
                </a:solidFill>
                <a:latin typeface="Calibri" panose="020F0502020204030204" pitchFamily="34" charset="0"/>
              </a:rPr>
              <a:t> </a:t>
            </a:r>
            <a:r>
              <a:rPr lang="pt-BR" sz="4000" dirty="0"/>
              <a:t>incidência</a:t>
            </a:r>
            <a:r>
              <a:rPr lang="pt-BR" sz="3600" b="1" dirty="0">
                <a:solidFill>
                  <a:schemeClr val="bg2"/>
                </a:solidFill>
                <a:latin typeface="Calibri" panose="020F0502020204030204" pitchFamily="34" charset="0"/>
              </a:rPr>
              <a:t> </a:t>
            </a:r>
            <a:r>
              <a:rPr lang="pt-BR" sz="4000" dirty="0"/>
              <a:t>do</a:t>
            </a:r>
            <a:r>
              <a:rPr lang="pt-BR" sz="3600" b="1" dirty="0">
                <a:solidFill>
                  <a:schemeClr val="bg2"/>
                </a:solidFill>
                <a:latin typeface="Calibri" panose="020F0502020204030204" pitchFamily="34" charset="0"/>
              </a:rPr>
              <a:t> </a:t>
            </a:r>
            <a:r>
              <a:rPr lang="pt-BR" sz="4000" dirty="0"/>
              <a:t>ICMS</a:t>
            </a:r>
          </a:p>
        </p:txBody>
      </p:sp>
      <p:sp>
        <p:nvSpPr>
          <p:cNvPr id="3" name="Espaço Reservado para Conteúdo 2"/>
          <p:cNvSpPr>
            <a:spLocks noGrp="1"/>
          </p:cNvSpPr>
          <p:nvPr>
            <p:ph idx="1"/>
          </p:nvPr>
        </p:nvSpPr>
        <p:spPr>
          <a:xfrm>
            <a:off x="676274" y="1866900"/>
            <a:ext cx="10925175" cy="4259265"/>
          </a:xfrm>
        </p:spPr>
        <p:txBody>
          <a:bodyPr>
            <a:normAutofit fontScale="92500"/>
          </a:bodyPr>
          <a:lstStyle/>
          <a:p>
            <a:r>
              <a:rPr lang="pt-BR" dirty="0"/>
              <a:t>Primeiro passo: conferir sentido jurídico a cada um dos vocábulos empregados pelo legislador constitucional: operação, circulação e mercadoria:</a:t>
            </a:r>
          </a:p>
          <a:p>
            <a:pPr lvl="1"/>
            <a:r>
              <a:rPr lang="pt-BR" dirty="0"/>
              <a:t>Operação: negócio jurídico</a:t>
            </a:r>
          </a:p>
          <a:p>
            <a:pPr lvl="1"/>
            <a:r>
              <a:rPr lang="pt-BR" dirty="0"/>
              <a:t>Circulação: transferência de titularidade</a:t>
            </a:r>
          </a:p>
          <a:p>
            <a:pPr lvl="1"/>
            <a:r>
              <a:rPr lang="pt-BR" dirty="0"/>
              <a:t>Mercadoria: bem móvel objeto de uma atividade mercantil, de venda ou revenda</a:t>
            </a:r>
          </a:p>
          <a:p>
            <a:r>
              <a:rPr lang="pt-BR" dirty="0"/>
              <a:t>Segundo passo: os significados resultantes dessa análise seriam integrados, de modo a compreender a locução “operação relativa a circulação de mercadoria”.</a:t>
            </a:r>
          </a:p>
          <a:p>
            <a:r>
              <a:rPr lang="pt-PT" dirty="0"/>
              <a:t>Definição: “negócio jurídico que importa na transferência de titularidade de um bem móvel, objeto de uma atividade mercantil de venda ou revenda”.</a:t>
            </a:r>
            <a:endParaRPr lang="pt-BR" dirty="0"/>
          </a:p>
        </p:txBody>
      </p:sp>
    </p:spTree>
    <p:extLst>
      <p:ext uri="{BB962C8B-B14F-4D97-AF65-F5344CB8AC3E}">
        <p14:creationId xmlns:p14="http://schemas.microsoft.com/office/powerpoint/2010/main" val="231552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81038"/>
            <a:ext cx="10515600" cy="1144588"/>
          </a:xfrm>
        </p:spPr>
        <p:txBody>
          <a:bodyPr>
            <a:normAutofit/>
          </a:bodyPr>
          <a:lstStyle/>
          <a:p>
            <a:pPr algn="ctr"/>
            <a:r>
              <a:rPr lang="pt-BR" sz="4000" dirty="0"/>
              <a:t>Tokens</a:t>
            </a:r>
            <a:r>
              <a:rPr lang="pt-BR" sz="3600" b="1" dirty="0">
                <a:solidFill>
                  <a:schemeClr val="bg1"/>
                </a:solidFill>
                <a:latin typeface="Calibri" panose="020F0502020204030204" pitchFamily="34" charset="0"/>
              </a:rPr>
              <a:t> </a:t>
            </a:r>
            <a:r>
              <a:rPr lang="pt-BR" sz="4000" dirty="0"/>
              <a:t>de</a:t>
            </a:r>
            <a:r>
              <a:rPr lang="pt-BR" sz="3600" b="1" dirty="0">
                <a:solidFill>
                  <a:schemeClr val="bg1"/>
                </a:solidFill>
                <a:latin typeface="Calibri" panose="020F0502020204030204" pitchFamily="34" charset="0"/>
              </a:rPr>
              <a:t> </a:t>
            </a:r>
            <a:r>
              <a:rPr lang="pt-BR" sz="4000" dirty="0"/>
              <a:t>pagamento</a:t>
            </a:r>
            <a:r>
              <a:rPr lang="pt-BR" sz="3600" b="1" dirty="0">
                <a:solidFill>
                  <a:schemeClr val="bg1"/>
                </a:solidFill>
                <a:latin typeface="Calibri" panose="020F0502020204030204" pitchFamily="34" charset="0"/>
              </a:rPr>
              <a:t> </a:t>
            </a:r>
            <a:r>
              <a:rPr lang="pt-BR" sz="4000" dirty="0"/>
              <a:t>e</a:t>
            </a:r>
            <a:r>
              <a:rPr lang="pt-BR" sz="3600" b="1" dirty="0">
                <a:solidFill>
                  <a:schemeClr val="bg1"/>
                </a:solidFill>
                <a:latin typeface="Calibri" panose="020F0502020204030204" pitchFamily="34" charset="0"/>
              </a:rPr>
              <a:t> </a:t>
            </a:r>
            <a:r>
              <a:rPr lang="pt-BR" sz="4000" dirty="0"/>
              <a:t>securitização</a:t>
            </a:r>
          </a:p>
        </p:txBody>
      </p:sp>
      <p:sp>
        <p:nvSpPr>
          <p:cNvPr id="3" name="Espaço Reservado para Conteúdo 2"/>
          <p:cNvSpPr>
            <a:spLocks noGrp="1"/>
          </p:cNvSpPr>
          <p:nvPr>
            <p:ph idx="1"/>
          </p:nvPr>
        </p:nvSpPr>
        <p:spPr>
          <a:xfrm>
            <a:off x="838200" y="2105025"/>
            <a:ext cx="10515600" cy="4071938"/>
          </a:xfrm>
        </p:spPr>
        <p:txBody>
          <a:bodyPr>
            <a:normAutofit/>
          </a:bodyPr>
          <a:lstStyle/>
          <a:p>
            <a:r>
              <a:rPr lang="pt-BR" sz="2400" dirty="0"/>
              <a:t>Os tokens de pagamento (p.e., Bitcoin), não estão sujeitos à incidência de ICMS, sendo este o posicionamento da Consultoria Tributária da SFP de São Paulo (Resposta à Consulta 22841/2020).</a:t>
            </a:r>
          </a:p>
          <a:p>
            <a:r>
              <a:rPr lang="pt-BR" sz="2400" dirty="0"/>
              <a:t> Os tokens de securitização são ativos financeiros e, portanto, também não estão sujeitos a incidência do ICMS, sendo tributados pelo IOF.</a:t>
            </a:r>
          </a:p>
          <a:p>
            <a:endParaRPr lang="pt-BR" dirty="0"/>
          </a:p>
        </p:txBody>
      </p:sp>
    </p:spTree>
    <p:extLst>
      <p:ext uri="{BB962C8B-B14F-4D97-AF65-F5344CB8AC3E}">
        <p14:creationId xmlns:p14="http://schemas.microsoft.com/office/powerpoint/2010/main" val="2853094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04875"/>
            <a:ext cx="10515600" cy="923925"/>
          </a:xfrm>
        </p:spPr>
        <p:txBody>
          <a:bodyPr>
            <a:normAutofit/>
          </a:bodyPr>
          <a:lstStyle/>
          <a:p>
            <a:pPr algn="ctr"/>
            <a:r>
              <a:rPr lang="pt-BR" sz="4000" dirty="0"/>
              <a:t>Tokens</a:t>
            </a:r>
            <a:r>
              <a:rPr lang="pt-BR" sz="3600" b="1" dirty="0">
                <a:solidFill>
                  <a:schemeClr val="bg1"/>
                </a:solidFill>
                <a:latin typeface="Calibri" panose="020F0502020204030204" pitchFamily="34" charset="0"/>
              </a:rPr>
              <a:t> </a:t>
            </a:r>
            <a:r>
              <a:rPr lang="pt-BR" sz="4000" dirty="0"/>
              <a:t>de</a:t>
            </a:r>
            <a:r>
              <a:rPr lang="pt-BR" sz="3600" b="1" dirty="0">
                <a:solidFill>
                  <a:schemeClr val="bg1"/>
                </a:solidFill>
                <a:latin typeface="Calibri" panose="020F0502020204030204" pitchFamily="34" charset="0"/>
              </a:rPr>
              <a:t> </a:t>
            </a:r>
            <a:r>
              <a:rPr lang="pt-BR" sz="4000" dirty="0"/>
              <a:t>utilidade</a:t>
            </a:r>
          </a:p>
        </p:txBody>
      </p:sp>
      <p:sp>
        <p:nvSpPr>
          <p:cNvPr id="3" name="Espaço Reservado para Conteúdo 2"/>
          <p:cNvSpPr>
            <a:spLocks noGrp="1"/>
          </p:cNvSpPr>
          <p:nvPr>
            <p:ph idx="1"/>
          </p:nvPr>
        </p:nvSpPr>
        <p:spPr>
          <a:xfrm>
            <a:off x="666750" y="2006600"/>
            <a:ext cx="10439400" cy="4119564"/>
          </a:xfrm>
        </p:spPr>
        <p:txBody>
          <a:bodyPr>
            <a:normAutofit fontScale="62500" lnSpcReduction="20000"/>
          </a:bodyPr>
          <a:lstStyle/>
          <a:p>
            <a:pPr lvl="1">
              <a:buFont typeface="Arial" panose="020B0604020202020204" pitchFamily="34" charset="0"/>
              <a:buChar char="•"/>
            </a:pPr>
            <a:r>
              <a:rPr lang="pt-BR" sz="4000" dirty="0"/>
              <a:t>Cada token de utilidade vai disponibilizar um benefício distinto ao seu usuário: alguns proporcionam a fruição de um serviço futuro enquanto outros, podem dar acesso a um bem, ainda que intangível.</a:t>
            </a:r>
          </a:p>
          <a:p>
            <a:pPr lvl="1">
              <a:buFont typeface="Arial" panose="020B0604020202020204" pitchFamily="34" charset="0"/>
              <a:buChar char="•"/>
            </a:pPr>
            <a:r>
              <a:rPr lang="pt-BR" sz="4000" dirty="0"/>
              <a:t>Os tokens de utilidade se assemelham a vouchers, pois podem ser resgatados por bens e serviços dentro de uma rede limitada, mas o resgate não é seu único objetivo </a:t>
            </a:r>
          </a:p>
          <a:p>
            <a:pPr lvl="1">
              <a:buFont typeface="Arial" panose="020B0604020202020204" pitchFamily="34" charset="0"/>
              <a:buChar char="•"/>
            </a:pPr>
            <a:r>
              <a:rPr lang="pt-BR" sz="4000" dirty="0"/>
              <a:t>Por fim, os tokens de utilidade também podem ser utilizados como tokens de pagamento para adquirir NFTs.</a:t>
            </a:r>
          </a:p>
          <a:p>
            <a:pPr lvl="1">
              <a:buFont typeface="Arial" panose="020B0604020202020204" pitchFamily="34" charset="0"/>
              <a:buChar char="•"/>
            </a:pPr>
            <a:r>
              <a:rPr lang="pt-BR" sz="4000" dirty="0"/>
              <a:t>Um ponto interessante: os tokens de utilidade ficariam muito parecidos como uma ficha de cassino, ou um “ticket de festa junina” ou, ainda, como um ponto de programa de fidelidade, evidenciando, em certa medida, uma compra/venda futura de um bem ou serviço, a depender do conteúdo do token de utilidade.</a:t>
            </a:r>
          </a:p>
          <a:p>
            <a:endParaRPr lang="pt-BR" dirty="0"/>
          </a:p>
        </p:txBody>
      </p:sp>
    </p:spTree>
    <p:extLst>
      <p:ext uri="{BB962C8B-B14F-4D97-AF65-F5344CB8AC3E}">
        <p14:creationId xmlns:p14="http://schemas.microsoft.com/office/powerpoint/2010/main" val="3901141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04875"/>
            <a:ext cx="10515600" cy="752475"/>
          </a:xfrm>
        </p:spPr>
        <p:txBody>
          <a:bodyPr/>
          <a:lstStyle/>
          <a:p>
            <a:pPr algn="ctr"/>
            <a:r>
              <a:rPr lang="pt-BR" sz="4000" dirty="0"/>
              <a:t>Tokens</a:t>
            </a:r>
            <a:r>
              <a:rPr lang="pt-BR" sz="3600" b="1" dirty="0">
                <a:solidFill>
                  <a:schemeClr val="bg1"/>
                </a:solidFill>
                <a:latin typeface="Calibri" panose="020F0502020204030204" pitchFamily="34" charset="0"/>
              </a:rPr>
              <a:t> </a:t>
            </a:r>
            <a:r>
              <a:rPr lang="pt-BR" sz="4000" dirty="0"/>
              <a:t>não</a:t>
            </a:r>
            <a:r>
              <a:rPr lang="pt-BR" sz="3600" b="1" dirty="0">
                <a:solidFill>
                  <a:schemeClr val="bg1"/>
                </a:solidFill>
                <a:latin typeface="Calibri" panose="020F0502020204030204" pitchFamily="34" charset="0"/>
              </a:rPr>
              <a:t> </a:t>
            </a:r>
            <a:r>
              <a:rPr lang="pt-BR" sz="4000" dirty="0"/>
              <a:t>fungíveis</a:t>
            </a:r>
          </a:p>
        </p:txBody>
      </p:sp>
      <p:sp>
        <p:nvSpPr>
          <p:cNvPr id="3" name="Espaço Reservado para Conteúdo 2"/>
          <p:cNvSpPr>
            <a:spLocks noGrp="1"/>
          </p:cNvSpPr>
          <p:nvPr>
            <p:ph idx="1"/>
          </p:nvPr>
        </p:nvSpPr>
        <p:spPr>
          <a:xfrm>
            <a:off x="838200" y="1943100"/>
            <a:ext cx="10629900" cy="4183064"/>
          </a:xfrm>
        </p:spPr>
        <p:txBody>
          <a:bodyPr>
            <a:normAutofit fontScale="92500" lnSpcReduction="20000"/>
          </a:bodyPr>
          <a:lstStyle/>
          <a:p>
            <a:r>
              <a:rPr lang="pt-PT" dirty="0"/>
              <a:t>Os NFTs (non-fungible tokens), conferem direitos a determinados serviços ou acesso a um bem, físico ou digital, que serão exercidos em um momento futuro, mas de forma exclusiva.</a:t>
            </a:r>
          </a:p>
          <a:p>
            <a:r>
              <a:rPr lang="pt-BR" dirty="0"/>
              <a:t>Cada NFT deve ser analisado individualmente à luz da enorme gama de funções, conteúdos e direitos que podem estar nele contido. </a:t>
            </a:r>
          </a:p>
          <a:p>
            <a:r>
              <a:rPr lang="pt-PT" dirty="0"/>
              <a:t>A aquisição de direitos sobre uma mercadoria não é fato gerador do ICMS, considerando que esse negócio jurídico não implica a transmissão do domínio, que somente se opera com a tradição (art. 1.267 do Código Civil)</a:t>
            </a:r>
          </a:p>
          <a:p>
            <a:r>
              <a:rPr lang="pt-PT" dirty="0"/>
              <a:t>Nessa hipótese, a incidência do ICMS somente irá ocorrer quando o adquirente do token exercer o seu direito e a mercadoria for a entregue a ele pelo vendedor.  A nosso ver, é uma operação que, em muito, se assemelha a compra e venda de mercadoria para entrega futura.</a:t>
            </a:r>
            <a:endParaRPr lang="pt-BR" dirty="0"/>
          </a:p>
        </p:txBody>
      </p:sp>
    </p:spTree>
    <p:extLst>
      <p:ext uri="{BB962C8B-B14F-4D97-AF65-F5344CB8AC3E}">
        <p14:creationId xmlns:p14="http://schemas.microsoft.com/office/powerpoint/2010/main" val="2480961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81075"/>
            <a:ext cx="10515600" cy="695325"/>
          </a:xfrm>
        </p:spPr>
        <p:txBody>
          <a:bodyPr>
            <a:normAutofit/>
          </a:bodyPr>
          <a:lstStyle/>
          <a:p>
            <a:pPr algn="ctr"/>
            <a:r>
              <a:rPr lang="pt-BR" sz="4000" dirty="0"/>
              <a:t>Tokens não fungíveis</a:t>
            </a:r>
          </a:p>
        </p:txBody>
      </p:sp>
      <p:sp>
        <p:nvSpPr>
          <p:cNvPr id="3" name="Espaço Reservado para Conteúdo 2"/>
          <p:cNvSpPr>
            <a:spLocks noGrp="1"/>
          </p:cNvSpPr>
          <p:nvPr>
            <p:ph idx="1"/>
          </p:nvPr>
        </p:nvSpPr>
        <p:spPr>
          <a:xfrm>
            <a:off x="838199" y="1857375"/>
            <a:ext cx="10258425" cy="4268789"/>
          </a:xfrm>
        </p:spPr>
        <p:txBody>
          <a:bodyPr>
            <a:normAutofit fontScale="62500" lnSpcReduction="20000"/>
          </a:bodyPr>
          <a:lstStyle/>
          <a:p>
            <a:r>
              <a:rPr lang="pt-BR" sz="3600" dirty="0"/>
              <a:t>O NFT pode conferir ao usuário o direito a um bem digital ou ser ela mesmo um bem digital. Como exemplo podemos citar um avatar colecionável (com ou sem representação física) para ser utilizado em um jogo crypto (crypto gaming). </a:t>
            </a:r>
          </a:p>
          <a:p>
            <a:r>
              <a:rPr lang="pt-BR" sz="3600" dirty="0"/>
              <a:t>Da mesma forma que incide ICMS sobre um colecionável de um determinado personagem de jogo de tabuleiro, caso um usuário compre um NFT deste mesmo personagem para utilizá-lo em um crypto gaming, é possível a incidência de ICMS</a:t>
            </a:r>
          </a:p>
          <a:p>
            <a:r>
              <a:rPr lang="pt-BR" sz="3600" dirty="0"/>
              <a:t> Argumenta-se que nesse caso não há aquisição de bem digital, mas apenas  transmissão de uma certidão de autenticidade (a representação visual que aparece no computador seria meramente  lúdica                                                         </a:t>
            </a:r>
          </a:p>
          <a:p>
            <a:r>
              <a:rPr lang="pt-BR" sz="3600" dirty="0"/>
              <a:t>Mesmo que o NFT seja comparável a uma escritura que direciona o usuário para uma base de dados onde está disponível o bem digital (ou a sua representação lúdica), é possível a incidência de ICMS sobre essa transação, pela mesma razão que incide ITBI sobre a transmissão de propriedade imobiliária versada em linguagem competente por meio do registro de escritura de compra e venda do imóvel</a:t>
            </a:r>
          </a:p>
          <a:p>
            <a:endParaRPr lang="pt-BR" sz="2400" dirty="0"/>
          </a:p>
        </p:txBody>
      </p:sp>
    </p:spTree>
    <p:extLst>
      <p:ext uri="{BB962C8B-B14F-4D97-AF65-F5344CB8AC3E}">
        <p14:creationId xmlns:p14="http://schemas.microsoft.com/office/powerpoint/2010/main" val="2337866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870FC9-6EB0-4850-8C3C-8E0BD9BA4F60}"/>
              </a:ext>
            </a:extLst>
          </p:cNvPr>
          <p:cNvSpPr>
            <a:spLocks noGrp="1"/>
          </p:cNvSpPr>
          <p:nvPr>
            <p:ph type="title"/>
          </p:nvPr>
        </p:nvSpPr>
        <p:spPr/>
        <p:txBody>
          <a:bodyPr>
            <a:normAutofit/>
          </a:bodyPr>
          <a:lstStyle/>
          <a:p>
            <a:pPr algn="ctr"/>
            <a:r>
              <a:rPr lang="pt-BR" sz="4000" dirty="0"/>
              <a:t>Dificuldades na incidência </a:t>
            </a:r>
          </a:p>
        </p:txBody>
      </p:sp>
      <p:sp>
        <p:nvSpPr>
          <p:cNvPr id="3" name="Espaço Reservado para Conteúdo 2">
            <a:extLst>
              <a:ext uri="{FF2B5EF4-FFF2-40B4-BE49-F238E27FC236}">
                <a16:creationId xmlns:a16="http://schemas.microsoft.com/office/drawing/2014/main" id="{C955EEC9-B258-4CAD-9935-E57850CE60F6}"/>
              </a:ext>
            </a:extLst>
          </p:cNvPr>
          <p:cNvSpPr>
            <a:spLocks noGrp="1"/>
          </p:cNvSpPr>
          <p:nvPr>
            <p:ph idx="1"/>
          </p:nvPr>
        </p:nvSpPr>
        <p:spPr/>
        <p:txBody>
          <a:bodyPr/>
          <a:lstStyle/>
          <a:p>
            <a:r>
              <a:rPr lang="pt-BR" dirty="0"/>
              <a:t>Dificuldade relacionada ao aspecto material da incidência: bens virtuais podem ser considerados mercadorias?</a:t>
            </a:r>
          </a:p>
          <a:p>
            <a:r>
              <a:rPr lang="pt-BR" dirty="0"/>
              <a:t>Dificuldade relacionada ao aspecto espacial da incidência: onde está localizado o sujeito passivo da relação tributária?</a:t>
            </a:r>
          </a:p>
          <a:p>
            <a:r>
              <a:rPr lang="pt-BR" dirty="0"/>
              <a:t>Dificuldade relacionada ao aspecto pragmático da incidência: o modelo de transação de uma NFT é um contrato típico de compra e venda?</a:t>
            </a:r>
          </a:p>
        </p:txBody>
      </p:sp>
    </p:spTree>
    <p:extLst>
      <p:ext uri="{BB962C8B-B14F-4D97-AF65-F5344CB8AC3E}">
        <p14:creationId xmlns:p14="http://schemas.microsoft.com/office/powerpoint/2010/main" val="3876657494"/>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741</Words>
  <Application>Microsoft Office PowerPoint</Application>
  <PresentationFormat>Widescreen</PresentationFormat>
  <Paragraphs>32</Paragraphs>
  <Slides>7</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7</vt:i4>
      </vt:variant>
    </vt:vector>
  </HeadingPairs>
  <TitlesOfParts>
    <vt:vector size="11" baseType="lpstr">
      <vt:lpstr>Arial</vt:lpstr>
      <vt:lpstr>Calibri</vt:lpstr>
      <vt:lpstr>Calibri Light</vt:lpstr>
      <vt:lpstr>Tema do Office</vt:lpstr>
      <vt:lpstr>Incidência do ICMS sobre NFT </vt:lpstr>
      <vt:lpstr>Arquétipo constitucional da incidência do ICMS</vt:lpstr>
      <vt:lpstr>Tokens de pagamento e securitização</vt:lpstr>
      <vt:lpstr>Tokens de utilidade</vt:lpstr>
      <vt:lpstr>Tokens não fungíveis</vt:lpstr>
      <vt:lpstr>Tokens não fungíveis</vt:lpstr>
      <vt:lpstr>Dificuldades na incidência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Caca de Oliveira</dc:creator>
  <cp:lastModifiedBy>Congresso IBET</cp:lastModifiedBy>
  <cp:revision>14</cp:revision>
  <dcterms:created xsi:type="dcterms:W3CDTF">2022-11-18T18:20:41Z</dcterms:created>
  <dcterms:modified xsi:type="dcterms:W3CDTF">2022-12-07T13:57:26Z</dcterms:modified>
</cp:coreProperties>
</file>