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</p:sldIdLst>
  <p:sldSz cx="18288000" cy="10287000"/>
  <p:notesSz cx="6858000" cy="9144000"/>
  <p:embeddedFontLst>
    <p:embeddedFont>
      <p:font typeface="Arimo" panose="020B0604020202020204" charset="0"/>
      <p:regular r:id="rId23"/>
    </p:embeddedFont>
    <p:embeddedFont>
      <p:font typeface="Arimo Bold" panose="020B0604020202020204" charset="0"/>
      <p:regular r:id="rId24"/>
    </p:embeddedFont>
    <p:embeddedFont>
      <p:font typeface="Arimo Bold Italics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Dreaming Outloud Pro" panose="03050502040302030504" pitchFamily="66" charset="0"/>
      <p:regular r:id="rId30"/>
    </p:embeddedFont>
    <p:embeddedFont>
      <p:font typeface="HK Grotesk Bold" panose="020B0604020202020204" charset="0"/>
      <p:regular r:id="rId31"/>
    </p:embeddedFont>
    <p:embeddedFont>
      <p:font typeface="Intro Pro Bold" panose="020B0604020202020204" charset="0"/>
      <p:regular r:id="rId32"/>
    </p:embeddedFont>
    <p:embeddedFont>
      <p:font typeface="Libre Franklin Medium Bold" panose="020B0604020202020204" charset="0"/>
      <p:regular r:id="rId33"/>
    </p:embeddedFont>
    <p:embeddedFont>
      <p:font typeface="Open Sans Extra Bold" panose="020B0604020202020204" charset="0"/>
      <p:regular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Roboto Bold" panose="02000000000000000000" pitchFamily="2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84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9355DE-A32A-425E-A597-494F3B556143}" v="52" dt="2022-12-07T01:38:26.8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2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1.png"/><Relationship Id="rId7" Type="http://schemas.openxmlformats.org/officeDocument/2006/relationships/image" Target="../media/image34.svg"/><Relationship Id="rId12" Type="http://schemas.openxmlformats.org/officeDocument/2006/relationships/image" Target="../media/image3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2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image" Target="../media/image26.sv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5.png"/><Relationship Id="rId7" Type="http://schemas.openxmlformats.org/officeDocument/2006/relationships/image" Target="../media/image26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6.png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0.png"/><Relationship Id="rId3" Type="http://schemas.openxmlformats.org/officeDocument/2006/relationships/image" Target="../media/image20.svg"/><Relationship Id="rId7" Type="http://schemas.openxmlformats.org/officeDocument/2006/relationships/image" Target="../media/image43.svg"/><Relationship Id="rId12" Type="http://schemas.openxmlformats.org/officeDocument/2006/relationships/image" Target="../media/image16.png"/><Relationship Id="rId2" Type="http://schemas.openxmlformats.org/officeDocument/2006/relationships/image" Target="../media/image19.pn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9.png"/><Relationship Id="rId5" Type="http://schemas.openxmlformats.org/officeDocument/2006/relationships/image" Target="../media/image48.svg"/><Relationship Id="rId15" Type="http://schemas.openxmlformats.org/officeDocument/2006/relationships/image" Target="../media/image25.png"/><Relationship Id="rId10" Type="http://schemas.openxmlformats.org/officeDocument/2006/relationships/image" Target="../media/image22.svg"/><Relationship Id="rId4" Type="http://schemas.openxmlformats.org/officeDocument/2006/relationships/image" Target="../media/image47.png"/><Relationship Id="rId9" Type="http://schemas.openxmlformats.org/officeDocument/2006/relationships/image" Target="../media/image21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5.png"/><Relationship Id="rId7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sv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svg"/><Relationship Id="rId9" Type="http://schemas.openxmlformats.org/officeDocument/2006/relationships/image" Target="../media/image6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86000" y="1562100"/>
            <a:ext cx="13716000" cy="3639364"/>
            <a:chOff x="0" y="0"/>
            <a:chExt cx="18288000" cy="4852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288000" cy="4852486"/>
            </a:xfrm>
            <a:custGeom>
              <a:avLst/>
              <a:gdLst/>
              <a:ahLst/>
              <a:cxnLst/>
              <a:rect l="l" t="t" r="r" b="b"/>
              <a:pathLst>
                <a:path w="18288000" h="4852486">
                  <a:moveTo>
                    <a:pt x="0" y="0"/>
                  </a:moveTo>
                  <a:lnTo>
                    <a:pt x="18288000" y="0"/>
                  </a:lnTo>
                  <a:lnTo>
                    <a:pt x="18288000" y="4852486"/>
                  </a:lnTo>
                  <a:lnTo>
                    <a:pt x="0" y="4852486"/>
                  </a:lnTo>
                  <a:close/>
                </a:path>
              </a:pathLst>
            </a:custGeom>
            <a:solidFill>
              <a:srgbClr val="FFFFFF">
                <a:alpha val="4666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18288000" cy="4737100"/>
            </a:xfrm>
            <a:prstGeom prst="rect">
              <a:avLst/>
            </a:prstGeom>
          </p:spPr>
          <p:txBody>
            <a:bodyPr lIns="50800" tIns="50800" rIns="50800" bIns="50800" rtlCol="0" anchor="b"/>
            <a:lstStyle/>
            <a:p>
              <a:pPr algn="ctr">
                <a:lnSpc>
                  <a:spcPts val="7128"/>
                </a:lnSpc>
              </a:pPr>
              <a:r>
                <a:rPr lang="en-US" sz="6600" dirty="0">
                  <a:solidFill>
                    <a:srgbClr val="0C2342"/>
                  </a:solidFill>
                  <a:latin typeface="Arimo Bold"/>
                </a:rPr>
                <a:t>O que as </a:t>
              </a:r>
              <a:r>
                <a:rPr lang="en-US" sz="6600" dirty="0" err="1">
                  <a:solidFill>
                    <a:srgbClr val="0C2342"/>
                  </a:solidFill>
                  <a:latin typeface="Arimo Bold"/>
                </a:rPr>
                <a:t>notas</a:t>
              </a:r>
              <a:r>
                <a:rPr lang="en-US" sz="6600" dirty="0">
                  <a:solidFill>
                    <a:srgbClr val="0C2342"/>
                  </a:solidFill>
                  <a:latin typeface="Arimo Bold"/>
                </a:rPr>
                <a:t> </a:t>
              </a:r>
              <a:r>
                <a:rPr lang="en-US" sz="6600" dirty="0" err="1">
                  <a:solidFill>
                    <a:srgbClr val="0C2342"/>
                  </a:solidFill>
                  <a:latin typeface="Arimo Bold"/>
                </a:rPr>
                <a:t>explicativas</a:t>
              </a:r>
              <a:r>
                <a:rPr lang="en-US" sz="6600" dirty="0">
                  <a:solidFill>
                    <a:srgbClr val="0C2342"/>
                  </a:solidFill>
                  <a:latin typeface="Arimo Bold"/>
                </a:rPr>
                <a:t> </a:t>
              </a:r>
              <a:r>
                <a:rPr lang="en-US" sz="6600" dirty="0" err="1">
                  <a:solidFill>
                    <a:srgbClr val="0C2342"/>
                  </a:solidFill>
                  <a:latin typeface="Arimo Bold"/>
                </a:rPr>
                <a:t>falam</a:t>
              </a:r>
              <a:r>
                <a:rPr lang="en-US" sz="6600" dirty="0">
                  <a:solidFill>
                    <a:srgbClr val="0C2342"/>
                  </a:solidFill>
                  <a:latin typeface="Arimo Bold"/>
                </a:rPr>
                <a:t> </a:t>
              </a:r>
              <a:r>
                <a:rPr lang="en-US" sz="6600" dirty="0" err="1">
                  <a:solidFill>
                    <a:srgbClr val="0C2342"/>
                  </a:solidFill>
                  <a:latin typeface="Arimo Bold"/>
                </a:rPr>
                <a:t>sobre</a:t>
              </a:r>
              <a:r>
                <a:rPr lang="en-US" sz="6600" dirty="0">
                  <a:solidFill>
                    <a:srgbClr val="0C2342"/>
                  </a:solidFill>
                  <a:latin typeface="Arimo Bold"/>
                </a:rPr>
                <a:t> as </a:t>
              </a:r>
              <a:r>
                <a:rPr lang="en-US" sz="6600" dirty="0" err="1">
                  <a:solidFill>
                    <a:srgbClr val="0C2342"/>
                  </a:solidFill>
                  <a:latin typeface="Arimo Bold"/>
                </a:rPr>
                <a:t>companhias</a:t>
              </a:r>
              <a:r>
                <a:rPr lang="en-US" sz="6600" dirty="0">
                  <a:solidFill>
                    <a:srgbClr val="0C2342"/>
                  </a:solidFill>
                  <a:latin typeface="Arimo Bold"/>
                </a:rPr>
                <a:t>?</a:t>
              </a:r>
              <a:r>
                <a:rPr lang="en-US" sz="6600" dirty="0">
                  <a:solidFill>
                    <a:srgbClr val="0C2342"/>
                  </a:solidFill>
                  <a:latin typeface="Arimo Bold Italics"/>
                </a:rPr>
                <a:t> </a:t>
              </a:r>
            </a:p>
            <a:p>
              <a:pPr algn="ctr">
                <a:lnSpc>
                  <a:spcPts val="9720"/>
                </a:lnSpc>
              </a:pPr>
              <a:r>
                <a:rPr lang="en-US" sz="9000" dirty="0">
                  <a:solidFill>
                    <a:srgbClr val="0C2342"/>
                  </a:solidFill>
                  <a:latin typeface="Arimo Light"/>
                </a:rPr>
                <a:t>	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86000" y="6141610"/>
            <a:ext cx="13716000" cy="2483643"/>
            <a:chOff x="0" y="0"/>
            <a:chExt cx="18288000" cy="33115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288000" cy="3311525"/>
            </a:xfrm>
            <a:custGeom>
              <a:avLst/>
              <a:gdLst/>
              <a:ahLst/>
              <a:cxnLst/>
              <a:rect l="l" t="t" r="r" b="b"/>
              <a:pathLst>
                <a:path w="18288000" h="3311525">
                  <a:moveTo>
                    <a:pt x="0" y="0"/>
                  </a:moveTo>
                  <a:lnTo>
                    <a:pt x="18288000" y="0"/>
                  </a:lnTo>
                  <a:lnTo>
                    <a:pt x="18288000" y="3311525"/>
                  </a:lnTo>
                  <a:lnTo>
                    <a:pt x="0" y="3311525"/>
                  </a:lnTo>
                  <a:close/>
                </a:path>
              </a:pathLst>
            </a:custGeom>
            <a:solidFill>
              <a:srgbClr val="FFFFFF">
                <a:alpha val="4862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18288000" cy="3273424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7128"/>
                </a:lnSpc>
              </a:pPr>
              <a:r>
                <a:rPr lang="en-US" sz="6600">
                  <a:solidFill>
                    <a:srgbClr val="0C2342"/>
                  </a:solidFill>
                  <a:latin typeface="Arimo Bold"/>
                </a:rPr>
                <a:t>Luciana Ibiapina Lira Aguiar</a:t>
              </a:r>
            </a:p>
            <a:p>
              <a:pPr algn="ctr">
                <a:lnSpc>
                  <a:spcPts val="7128"/>
                </a:lnSpc>
              </a:pPr>
              <a:r>
                <a:rPr lang="en-US" sz="6600">
                  <a:solidFill>
                    <a:srgbClr val="0C2342"/>
                  </a:solidFill>
                  <a:latin typeface="Arimo Bold"/>
                </a:rPr>
                <a:t>Mestre (FGV)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7699" t="37847" r="23677" b="8122"/>
          <a:stretch>
            <a:fillRect/>
          </a:stretch>
        </p:blipFill>
        <p:spPr>
          <a:xfrm>
            <a:off x="8990512" y="3187414"/>
            <a:ext cx="9297488" cy="69908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7021" t="41242" r="20930" b="5991"/>
          <a:stretch>
            <a:fillRect/>
          </a:stretch>
        </p:blipFill>
        <p:spPr>
          <a:xfrm>
            <a:off x="21771" y="32657"/>
            <a:ext cx="9297488" cy="62712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9650" r="29148" b="33505"/>
          <a:stretch>
            <a:fillRect/>
          </a:stretch>
        </p:blipFill>
        <p:spPr>
          <a:xfrm>
            <a:off x="4267200" y="1126383"/>
            <a:ext cx="1252643" cy="1197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06396" y="2942425"/>
            <a:ext cx="2754839" cy="1689378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8B58B88F-DFB3-E31B-DD75-BFBDAEC0187B}"/>
              </a:ext>
            </a:extLst>
          </p:cNvPr>
          <p:cNvSpPr txBox="1"/>
          <p:nvPr/>
        </p:nvSpPr>
        <p:spPr>
          <a:xfrm>
            <a:off x="1066800" y="6715490"/>
            <a:ext cx="5638800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4480"/>
              </a:lnSpc>
              <a:defRPr sz="400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defRPr>
            </a:lvl1pPr>
          </a:lstStyle>
          <a:p>
            <a:r>
              <a:rPr lang="pt-BR" b="1" dirty="0"/>
              <a:t>Tributos diferidos não demonstram grandes diferenças de cenário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23C15AE-75C4-14A1-C39B-FD2A8C49A8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94653" y="765476"/>
            <a:ext cx="535689" cy="53568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F2FBF44-90AD-8180-67B3-6F20DA3DBDFB}"/>
              </a:ext>
            </a:extLst>
          </p:cNvPr>
          <p:cNvSpPr txBox="1"/>
          <p:nvPr/>
        </p:nvSpPr>
        <p:spPr>
          <a:xfrm>
            <a:off x="12167629" y="1591999"/>
            <a:ext cx="2725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  <a:t>Empate? 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345AF2EA-BA6C-35C1-B8DE-1AC93B443D2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811000" y="719630"/>
            <a:ext cx="896257" cy="62738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E897C804-EE19-9466-7323-AAB6B111B3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817738" y="778626"/>
            <a:ext cx="1193662" cy="5968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16849" y="8577423"/>
            <a:ext cx="2291908" cy="14054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8437" t="50000" r="33468" b="11736"/>
          <a:stretch>
            <a:fillRect/>
          </a:stretch>
        </p:blipFill>
        <p:spPr>
          <a:xfrm>
            <a:off x="135789" y="239964"/>
            <a:ext cx="8664931" cy="63431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8019" r="28963" b="30288"/>
          <a:stretch>
            <a:fillRect/>
          </a:stretch>
        </p:blipFill>
        <p:spPr>
          <a:xfrm>
            <a:off x="313350" y="6583145"/>
            <a:ext cx="1716061" cy="16476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32872" t="32297" r="27882" b="30673"/>
          <a:stretch>
            <a:fillRect/>
          </a:stretch>
        </p:blipFill>
        <p:spPr>
          <a:xfrm>
            <a:off x="8800720" y="3907440"/>
            <a:ext cx="9208037" cy="46699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4473">
            <a:off x="8867549" y="6511190"/>
            <a:ext cx="8716399" cy="93701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429400" y="456786"/>
            <a:ext cx="8338470" cy="2665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4913F"/>
                </a:solidFill>
                <a:latin typeface="Roboto Bold"/>
              </a:rPr>
              <a:t>29%</a:t>
            </a:r>
            <a:r>
              <a:rPr lang="en-US" sz="3999" dirty="0">
                <a:solidFill>
                  <a:srgbClr val="651654"/>
                </a:solidFill>
                <a:latin typeface="Roboto Bold"/>
              </a:rPr>
              <a:t> x </a:t>
            </a:r>
            <a:r>
              <a:rPr lang="en-US" sz="3999" dirty="0">
                <a:solidFill>
                  <a:srgbClr val="C00000"/>
                </a:solidFill>
                <a:latin typeface="Roboto Bold"/>
              </a:rPr>
              <a:t>44%</a:t>
            </a:r>
          </a:p>
          <a:p>
            <a:pPr algn="ctr">
              <a:lnSpc>
                <a:spcPts val="5599"/>
              </a:lnSpc>
            </a:pPr>
            <a:endParaRPr lang="en-US" sz="3999" dirty="0">
              <a:solidFill>
                <a:srgbClr val="FF1616"/>
              </a:solidFill>
              <a:latin typeface="Roboto Bold"/>
            </a:endParaRPr>
          </a:p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000000"/>
                </a:solidFill>
                <a:latin typeface="Roboto Bold"/>
              </a:rPr>
              <a:t>Será</a:t>
            </a:r>
            <a:r>
              <a:rPr lang="en-US" sz="3600" dirty="0">
                <a:solidFill>
                  <a:srgbClr val="000000"/>
                </a:solidFill>
                <a:latin typeface="Roboto Bold"/>
              </a:rPr>
              <a:t> que a carga </a:t>
            </a:r>
            <a:r>
              <a:rPr lang="en-US" sz="3600" dirty="0" err="1">
                <a:solidFill>
                  <a:srgbClr val="000000"/>
                </a:solidFill>
                <a:latin typeface="Roboto Bold"/>
              </a:rPr>
              <a:t>tributária</a:t>
            </a:r>
            <a:r>
              <a:rPr lang="en-US" sz="3600" dirty="0">
                <a:solidFill>
                  <a:srgbClr val="000000"/>
                </a:solidFill>
                <a:latin typeface="Roboto Bold"/>
              </a:rPr>
              <a:t> da Petrobras é </a:t>
            </a:r>
            <a:r>
              <a:rPr lang="en-US" sz="3600" dirty="0" err="1">
                <a:solidFill>
                  <a:srgbClr val="000000"/>
                </a:solidFill>
                <a:latin typeface="Roboto Bold"/>
              </a:rPr>
              <a:t>mesmo</a:t>
            </a:r>
            <a:r>
              <a:rPr lang="en-US" sz="36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Roboto Bold"/>
              </a:rPr>
              <a:t>menor</a:t>
            </a:r>
            <a:r>
              <a:rPr lang="en-US" sz="3600" dirty="0">
                <a:solidFill>
                  <a:srgbClr val="000000"/>
                </a:solidFill>
                <a:latin typeface="Roboto Bold"/>
              </a:rPr>
              <a:t> que a da BP?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992694" y="532986"/>
            <a:ext cx="1254759" cy="6273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226985" y="532986"/>
            <a:ext cx="896257" cy="6273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669921" y="7730899"/>
            <a:ext cx="1333536" cy="117517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867685" y="6963367"/>
            <a:ext cx="5201137" cy="1899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pt-BR" sz="3600" dirty="0">
                <a:solidFill>
                  <a:srgbClr val="000000"/>
                </a:solidFill>
                <a:latin typeface="Roboto Bold"/>
              </a:rPr>
              <a:t>Será que a nota de conciliação explica alguma coisa?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16" t="42730" r="24562" b="16229"/>
          <a:stretch>
            <a:fillRect/>
          </a:stretch>
        </p:blipFill>
        <p:spPr>
          <a:xfrm>
            <a:off x="206228" y="2005022"/>
            <a:ext cx="8763601" cy="52076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4176" t="30609" r="17998" b="6779"/>
          <a:stretch>
            <a:fillRect/>
          </a:stretch>
        </p:blipFill>
        <p:spPr>
          <a:xfrm>
            <a:off x="9144000" y="1120723"/>
            <a:ext cx="9144000" cy="64344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8019" r="28963" b="30288"/>
          <a:stretch>
            <a:fillRect/>
          </a:stretch>
        </p:blipFill>
        <p:spPr>
          <a:xfrm>
            <a:off x="533400" y="1154169"/>
            <a:ext cx="886198" cy="8508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588029" y="-43610"/>
            <a:ext cx="10474672" cy="85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4000" b="1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Uncertain Tax Position (IFRIC 23)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071512" y="7420938"/>
            <a:ext cx="1662314" cy="101939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476014" y="7555128"/>
            <a:ext cx="6449786" cy="1237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5040"/>
              </a:lnSpc>
              <a:defRPr sz="3600">
                <a:solidFill>
                  <a:srgbClr val="000000"/>
                </a:solidFill>
                <a:latin typeface="Roboto Bold"/>
              </a:defRPr>
            </a:lvl1pPr>
          </a:lstStyle>
          <a:p>
            <a:r>
              <a:rPr lang="pt-BR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  <a:t>As incertezas não mereceram uma nota específica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77141" y="1020203"/>
            <a:ext cx="5720704" cy="1237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5040"/>
              </a:lnSpc>
              <a:defRPr sz="3600">
                <a:solidFill>
                  <a:srgbClr val="000000"/>
                </a:solidFill>
                <a:latin typeface="Roboto Bold"/>
              </a:defRPr>
            </a:lvl1pPr>
          </a:lstStyle>
          <a:p>
            <a:r>
              <a:rPr lang="pt-BR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  <a:t>A política contábil mereceu uma nota específica 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F4D7D7BE-2A7D-AA3F-5ED5-354F30499B95}"/>
              </a:ext>
            </a:extLst>
          </p:cNvPr>
          <p:cNvSpPr txBox="1"/>
          <p:nvPr/>
        </p:nvSpPr>
        <p:spPr>
          <a:xfrm>
            <a:off x="-152400" y="7507038"/>
            <a:ext cx="8338470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4913F"/>
                </a:solidFill>
                <a:latin typeface="Roboto Bold"/>
              </a:rPr>
              <a:t>0</a:t>
            </a:r>
            <a:r>
              <a:rPr lang="en-US" sz="3999" dirty="0">
                <a:solidFill>
                  <a:srgbClr val="651654"/>
                </a:solidFill>
                <a:latin typeface="Roboto Bold"/>
              </a:rPr>
              <a:t> x </a:t>
            </a:r>
            <a:r>
              <a:rPr lang="en-US" sz="3999" dirty="0">
                <a:solidFill>
                  <a:srgbClr val="C00000"/>
                </a:solidFill>
                <a:latin typeface="Roboto Bold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45BB57-46A8-532F-22CA-898A733690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41145" y="7546507"/>
            <a:ext cx="896257" cy="62738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78032125-EE99-0754-93E1-6AD30996FE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29329" y="7616947"/>
            <a:ext cx="1254759" cy="6273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741" t="14572" r="64543" b="49798"/>
          <a:stretch>
            <a:fillRect/>
          </a:stretch>
        </p:blipFill>
        <p:spPr>
          <a:xfrm>
            <a:off x="0" y="1671905"/>
            <a:ext cx="5558354" cy="24876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4009" t="27939" r="17888" b="24689"/>
          <a:stretch>
            <a:fillRect/>
          </a:stretch>
        </p:blipFill>
        <p:spPr>
          <a:xfrm>
            <a:off x="6466484" y="4159589"/>
            <a:ext cx="11821516" cy="62575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96400" y="4204717"/>
            <a:ext cx="1662314" cy="10193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8019" r="28963" b="30288"/>
          <a:stretch>
            <a:fillRect/>
          </a:stretch>
        </p:blipFill>
        <p:spPr>
          <a:xfrm>
            <a:off x="142502" y="821052"/>
            <a:ext cx="886198" cy="8508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76925" t="14572" r="4257" b="49798"/>
          <a:stretch>
            <a:fillRect/>
          </a:stretch>
        </p:blipFill>
        <p:spPr>
          <a:xfrm>
            <a:off x="4093448" y="1671905"/>
            <a:ext cx="3297825" cy="2487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18987" r="79745" b="46709"/>
          <a:stretch>
            <a:fillRect/>
          </a:stretch>
        </p:blipFill>
        <p:spPr>
          <a:xfrm>
            <a:off x="12001026" y="1470936"/>
            <a:ext cx="3104448" cy="26101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6"/>
          <a:srcRect l="77351" t="17603" r="2617" b="46709"/>
          <a:stretch/>
        </p:blipFill>
        <p:spPr>
          <a:xfrm>
            <a:off x="15105474" y="1380153"/>
            <a:ext cx="3040024" cy="26886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38222" y="7711799"/>
            <a:ext cx="406999" cy="12512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93448" y="2470688"/>
            <a:ext cx="650141" cy="34457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-152400" y="7576485"/>
            <a:ext cx="6385934" cy="1715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5040"/>
              </a:lnSpc>
              <a:defRPr sz="360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defRPr>
            </a:lvl1pPr>
          </a:lstStyle>
          <a:p>
            <a:pPr>
              <a:lnSpc>
                <a:spcPts val="4600"/>
              </a:lnSpc>
            </a:pPr>
            <a:r>
              <a:rPr lang="pt-BR" sz="3200" dirty="0"/>
              <a:t>Não há menção a passivo ou depósitos (provisão) de natureza tributária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60328" y="1684363"/>
            <a:ext cx="4391329" cy="1575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2"/>
              </a:lnSpc>
            </a:pPr>
            <a:r>
              <a:rPr lang="en-US" sz="3162">
                <a:solidFill>
                  <a:srgbClr val="04913F"/>
                </a:solidFill>
                <a:latin typeface="Roboto Bold"/>
              </a:rPr>
              <a:t>$0.3bn de passivo   </a:t>
            </a:r>
          </a:p>
          <a:p>
            <a:pPr algn="ctr">
              <a:lnSpc>
                <a:spcPts val="4142"/>
              </a:lnSpc>
            </a:pPr>
            <a:r>
              <a:rPr lang="en-US" sz="3162">
                <a:solidFill>
                  <a:srgbClr val="04913F"/>
                </a:solidFill>
                <a:latin typeface="Roboto Bold"/>
              </a:rPr>
              <a:t> </a:t>
            </a:r>
          </a:p>
          <a:p>
            <a:pPr algn="ctr">
              <a:lnSpc>
                <a:spcPts val="4142"/>
              </a:lnSpc>
            </a:pPr>
            <a:r>
              <a:rPr lang="en-US" sz="3162">
                <a:solidFill>
                  <a:srgbClr val="04913F"/>
                </a:solidFill>
                <a:latin typeface="Roboto Bold"/>
              </a:rPr>
              <a:t>$5.7bn de depósitos!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28864" y="-114300"/>
            <a:ext cx="10030271" cy="946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Roboto Bold"/>
              </a:rPr>
              <a:t>Disputas Tributárias no Balanço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2502" y="4024276"/>
            <a:ext cx="6001163" cy="1199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7"/>
              </a:lnSpc>
              <a:spcBef>
                <a:spcPct val="0"/>
              </a:spcBef>
            </a:pPr>
            <a:r>
              <a:rPr lang="pt-BR" sz="2000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(i) não homologação de compensações </a:t>
            </a:r>
          </a:p>
          <a:p>
            <a:pPr>
              <a:lnSpc>
                <a:spcPts val="3167"/>
              </a:lnSpc>
              <a:spcBef>
                <a:spcPct val="0"/>
              </a:spcBef>
            </a:pPr>
            <a:r>
              <a:rPr lang="pt-BR" sz="2000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(</a:t>
            </a:r>
            <a:r>
              <a:rPr lang="pt-BR" sz="2000" dirty="0" err="1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ii</a:t>
            </a:r>
            <a:r>
              <a:rPr lang="pt-BR" sz="2000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) não recolhimento de contribuições previdenciárias sobre abonos e gratificações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605963" y="2126113"/>
            <a:ext cx="650141" cy="34457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4340114" y="1198853"/>
            <a:ext cx="2462212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277B5"/>
                </a:solidFill>
                <a:latin typeface="Roboto Bold"/>
              </a:rPr>
              <a:t>Depósitos Judiciais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537B6969-A0AF-7A65-0723-050F0A84C8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019" r="28963" b="30288"/>
          <a:stretch>
            <a:fillRect/>
          </a:stretch>
        </p:blipFill>
        <p:spPr>
          <a:xfrm>
            <a:off x="13390846" y="837548"/>
            <a:ext cx="886198" cy="850853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63AB7FFE-DAD2-0E4F-8080-E257FED367E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40516" y="5835840"/>
            <a:ext cx="1066800" cy="746760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40F57968-0487-B489-E3BE-012E16877E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373984" y="5876188"/>
            <a:ext cx="1254759" cy="627380"/>
          </a:xfrm>
          <a:prstGeom prst="rect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1F8019C5-6651-A895-6140-E33F67026063}"/>
              </a:ext>
            </a:extLst>
          </p:cNvPr>
          <p:cNvSpPr txBox="1"/>
          <p:nvPr/>
        </p:nvSpPr>
        <p:spPr>
          <a:xfrm>
            <a:off x="-609600" y="5733450"/>
            <a:ext cx="7921918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4913F"/>
                </a:solidFill>
                <a:latin typeface="Roboto Bold"/>
              </a:rPr>
              <a:t>0</a:t>
            </a:r>
            <a:r>
              <a:rPr lang="en-US" sz="3999" dirty="0">
                <a:solidFill>
                  <a:srgbClr val="651654"/>
                </a:solidFill>
                <a:latin typeface="Roboto Bold"/>
              </a:rPr>
              <a:t> x </a:t>
            </a:r>
            <a:r>
              <a:rPr lang="en-US" sz="3999" dirty="0">
                <a:solidFill>
                  <a:srgbClr val="C00000"/>
                </a:solidFill>
                <a:latin typeface="Roboto Bold"/>
              </a:rPr>
              <a:t>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3963" y="385722"/>
            <a:ext cx="11865350" cy="28257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3963" y="3383893"/>
            <a:ext cx="17140304" cy="65190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8019" r="28963" b="30288"/>
          <a:stretch>
            <a:fillRect/>
          </a:stretch>
        </p:blipFill>
        <p:spPr>
          <a:xfrm>
            <a:off x="6276638" y="7312485"/>
            <a:ext cx="1969905" cy="18913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625635" y="7542891"/>
            <a:ext cx="1430526" cy="143052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483854" y="384105"/>
            <a:ext cx="5049986" cy="1451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pt-BR" sz="3600" b="1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Disputas tributárias nas Notas Explicativas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18616" y="7913579"/>
            <a:ext cx="650141" cy="344575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3A385F4A-B892-6AD4-660F-E19D55E224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056161" y="2303753"/>
            <a:ext cx="1066800" cy="746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5F2787-4749-E373-1AA6-5AA914757B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289629" y="2344101"/>
            <a:ext cx="1254759" cy="627380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AE8E67B5-0EB0-5CA0-FBE2-38BCB3C6BAD7}"/>
              </a:ext>
            </a:extLst>
          </p:cNvPr>
          <p:cNvSpPr txBox="1"/>
          <p:nvPr/>
        </p:nvSpPr>
        <p:spPr>
          <a:xfrm>
            <a:off x="11353800" y="2259319"/>
            <a:ext cx="7921918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4913F"/>
                </a:solidFill>
                <a:latin typeface="Roboto Bold"/>
              </a:rPr>
              <a:t>1</a:t>
            </a:r>
            <a:r>
              <a:rPr lang="en-US" sz="3999" dirty="0">
                <a:solidFill>
                  <a:srgbClr val="651654"/>
                </a:solidFill>
                <a:latin typeface="Roboto Bold"/>
              </a:rPr>
              <a:t> x </a:t>
            </a:r>
            <a:r>
              <a:rPr lang="en-US" sz="3999" dirty="0">
                <a:solidFill>
                  <a:srgbClr val="C00000"/>
                </a:solidFill>
                <a:latin typeface="Roboto Bold"/>
              </a:rPr>
              <a:t>7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4F19679-3BD0-417E-2EEF-8263AC4D1054}"/>
              </a:ext>
            </a:extLst>
          </p:cNvPr>
          <p:cNvSpPr txBox="1"/>
          <p:nvPr/>
        </p:nvSpPr>
        <p:spPr>
          <a:xfrm>
            <a:off x="12801600" y="3046192"/>
            <a:ext cx="5351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accent2">
                    <a:lumMod val="50000"/>
                  </a:schemeClr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Aqui vemos o nosso 7x 1 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9271749" y="6165545"/>
            <a:ext cx="4154277" cy="117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7"/>
              </a:lnSpc>
            </a:pPr>
            <a:r>
              <a:rPr lang="en-US" sz="3362" dirty="0">
                <a:latin typeface="Roboto Bold"/>
              </a:rPr>
              <a:t>$25bn </a:t>
            </a:r>
            <a:r>
              <a:rPr lang="pt-BR" sz="3362" dirty="0">
                <a:latin typeface="Roboto Bold"/>
              </a:rPr>
              <a:t>de disputas tributárias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61996" y="6448476"/>
            <a:ext cx="606038" cy="6060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2570" y="7319130"/>
            <a:ext cx="2113624" cy="183092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986757" y="6226712"/>
            <a:ext cx="4154277" cy="117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7"/>
              </a:lnSpc>
            </a:pPr>
            <a:r>
              <a:rPr lang="en-US" sz="3362" dirty="0">
                <a:latin typeface="Roboto Bold"/>
              </a:rPr>
              <a:t>$ 0bn de </a:t>
            </a:r>
            <a:r>
              <a:rPr lang="pt-BR" sz="3362" dirty="0">
                <a:latin typeface="Roboto Bold"/>
              </a:rPr>
              <a:t>disputas tributárias 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77248" y="7251872"/>
            <a:ext cx="270533" cy="831698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2DD69190-3DC5-3651-73DA-2735818F7CC0}"/>
              </a:ext>
            </a:extLst>
          </p:cNvPr>
          <p:cNvSpPr txBox="1"/>
          <p:nvPr/>
        </p:nvSpPr>
        <p:spPr>
          <a:xfrm>
            <a:off x="1283286" y="126115"/>
            <a:ext cx="5668891" cy="1384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pt-BR" sz="3600" b="1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Disputas tributárias </a:t>
            </a:r>
          </a:p>
          <a:p>
            <a:pPr algn="ctr">
              <a:lnSpc>
                <a:spcPts val="5700"/>
              </a:lnSpc>
            </a:pPr>
            <a:r>
              <a:rPr lang="pt-BR" sz="3600" b="1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BP + Notas Explicativas</a:t>
            </a: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EB101C42-A146-AA47-3857-0451AC1459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12085" y="2443511"/>
            <a:ext cx="1066800" cy="746760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46F27EAC-2CE4-A684-E4D8-C7AD4E3353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041332" y="2574016"/>
            <a:ext cx="1254759" cy="62738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AE370F30-47F0-6FA8-A793-8D484DCBE426}"/>
              </a:ext>
            </a:extLst>
          </p:cNvPr>
          <p:cNvSpPr txBox="1"/>
          <p:nvPr/>
        </p:nvSpPr>
        <p:spPr>
          <a:xfrm>
            <a:off x="1601032" y="3387333"/>
            <a:ext cx="5351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accent2">
                    <a:lumMod val="50000"/>
                  </a:schemeClr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Aqui vemos o nosso 7x 1 !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C8967E4A-6A18-1515-FB03-E252EDAAB85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939" b="26408"/>
          <a:stretch/>
        </p:blipFill>
        <p:spPr>
          <a:xfrm>
            <a:off x="-68872" y="4915930"/>
            <a:ext cx="8964761" cy="44320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2"/>
          <a:srcRect l="28019" r="28963" b="30288"/>
          <a:stretch>
            <a:fillRect/>
          </a:stretch>
        </p:blipFill>
        <p:spPr>
          <a:xfrm>
            <a:off x="7239000" y="8250260"/>
            <a:ext cx="886198" cy="85085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85B8898-2214-9352-97E5-D59737E6ED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25708" y="-232495"/>
            <a:ext cx="10156057" cy="61907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388944" y="0"/>
            <a:ext cx="1662314" cy="10193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372672" y="2400683"/>
            <a:ext cx="203500" cy="6256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995344" y="5861878"/>
            <a:ext cx="650141" cy="344575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id="{39E03629-F4DE-9A5D-D615-D477C4FCBBF8}"/>
              </a:ext>
            </a:extLst>
          </p:cNvPr>
          <p:cNvSpPr txBox="1"/>
          <p:nvPr/>
        </p:nvSpPr>
        <p:spPr>
          <a:xfrm>
            <a:off x="203280" y="2523422"/>
            <a:ext cx="7921918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4913F"/>
                </a:solidFill>
                <a:latin typeface="Roboto Bold"/>
              </a:rPr>
              <a:t>1</a:t>
            </a:r>
            <a:r>
              <a:rPr lang="en-US" sz="3999" dirty="0">
                <a:solidFill>
                  <a:srgbClr val="651654"/>
                </a:solidFill>
                <a:latin typeface="Roboto Bold"/>
              </a:rPr>
              <a:t> x </a:t>
            </a:r>
            <a:r>
              <a:rPr lang="en-US" sz="3999" dirty="0">
                <a:solidFill>
                  <a:srgbClr val="C00000"/>
                </a:solidFill>
                <a:latin typeface="Roboto Bold"/>
              </a:rPr>
              <a:t>7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9355" y="1256806"/>
            <a:ext cx="16504376" cy="48243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7537" y="4321676"/>
            <a:ext cx="1797405" cy="110224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1045649" y="2556964"/>
            <a:ext cx="1025612" cy="1718392"/>
            <a:chOff x="0" y="0"/>
            <a:chExt cx="270120" cy="45258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120" cy="452581"/>
            </a:xfrm>
            <a:custGeom>
              <a:avLst/>
              <a:gdLst/>
              <a:ahLst/>
              <a:cxnLst/>
              <a:rect l="l" t="t" r="r" b="b"/>
              <a:pathLst>
                <a:path w="270120" h="452581">
                  <a:moveTo>
                    <a:pt x="135060" y="0"/>
                  </a:moveTo>
                  <a:lnTo>
                    <a:pt x="135060" y="0"/>
                  </a:lnTo>
                  <a:cubicBezTo>
                    <a:pt x="209652" y="0"/>
                    <a:pt x="270120" y="60468"/>
                    <a:pt x="270120" y="135060"/>
                  </a:cubicBezTo>
                  <a:lnTo>
                    <a:pt x="270120" y="317521"/>
                  </a:lnTo>
                  <a:cubicBezTo>
                    <a:pt x="270120" y="392112"/>
                    <a:pt x="209652" y="452581"/>
                    <a:pt x="135060" y="452581"/>
                  </a:cubicBezTo>
                  <a:lnTo>
                    <a:pt x="135060" y="452581"/>
                  </a:lnTo>
                  <a:cubicBezTo>
                    <a:pt x="60468" y="452581"/>
                    <a:pt x="0" y="392112"/>
                    <a:pt x="0" y="317521"/>
                  </a:cubicBezTo>
                  <a:lnTo>
                    <a:pt x="0" y="135060"/>
                  </a:lnTo>
                  <a:cubicBezTo>
                    <a:pt x="0" y="60468"/>
                    <a:pt x="60468" y="0"/>
                    <a:pt x="1350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9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8019" r="28963" b="30288"/>
          <a:stretch>
            <a:fillRect/>
          </a:stretch>
        </p:blipFill>
        <p:spPr>
          <a:xfrm>
            <a:off x="699259" y="2766362"/>
            <a:ext cx="1353583" cy="129959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79354" y="6024011"/>
            <a:ext cx="8255045" cy="405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47"/>
              </a:lnSpc>
              <a:spcBef>
                <a:spcPct val="0"/>
              </a:spcBef>
            </a:pPr>
            <a:r>
              <a:rPr lang="en-US" sz="2462" dirty="0">
                <a:solidFill>
                  <a:srgbClr val="000000"/>
                </a:solidFill>
                <a:latin typeface="Roboto"/>
              </a:rPr>
              <a:t>31.12.2021 - </a:t>
            </a:r>
            <a:r>
              <a:rPr lang="en-US" sz="2462" dirty="0" err="1">
                <a:solidFill>
                  <a:srgbClr val="000000"/>
                </a:solidFill>
                <a:latin typeface="Roboto"/>
              </a:rPr>
              <a:t>consolidado</a:t>
            </a:r>
            <a:r>
              <a:rPr lang="en-US" sz="2462" dirty="0">
                <a:solidFill>
                  <a:srgbClr val="000000"/>
                </a:solidFill>
                <a:latin typeface="Roboto"/>
              </a:rPr>
              <a:t> em </a:t>
            </a:r>
            <a:r>
              <a:rPr lang="en-US" sz="2462" dirty="0" err="1">
                <a:solidFill>
                  <a:srgbClr val="000000"/>
                </a:solidFill>
                <a:latin typeface="Roboto"/>
              </a:rPr>
              <a:t>milhões</a:t>
            </a:r>
            <a:r>
              <a:rPr lang="en-US" sz="2462" dirty="0">
                <a:solidFill>
                  <a:srgbClr val="000000"/>
                </a:solidFill>
                <a:latin typeface="Roboto"/>
              </a:rPr>
              <a:t> de </a:t>
            </a:r>
            <a:r>
              <a:rPr lang="en-US" sz="2462" dirty="0" err="1">
                <a:solidFill>
                  <a:srgbClr val="000000"/>
                </a:solidFill>
                <a:latin typeface="Roboto"/>
              </a:rPr>
              <a:t>dólares</a:t>
            </a:r>
            <a:r>
              <a:rPr lang="en-US" sz="2462" dirty="0">
                <a:solidFill>
                  <a:srgbClr val="000000"/>
                </a:solidFill>
                <a:latin typeface="Roboto"/>
              </a:rPr>
              <a:t> (USD)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94192" y="132078"/>
            <a:ext cx="9621738" cy="901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pt-BR" sz="5500" b="1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Disputas Tributárias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3400" y="6664667"/>
            <a:ext cx="14522133" cy="2370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pt-BR" sz="3903" b="1" dirty="0">
                <a:solidFill>
                  <a:srgbClr val="04913F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52% </a:t>
            </a:r>
            <a:r>
              <a:rPr lang="pt-BR" sz="3903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das disputas divulgadas são tributárias</a:t>
            </a:r>
          </a:p>
          <a:p>
            <a:pPr>
              <a:lnSpc>
                <a:spcPts val="6400"/>
              </a:lnSpc>
            </a:pPr>
            <a:r>
              <a:rPr lang="pt-BR" sz="3903" b="1" dirty="0">
                <a:solidFill>
                  <a:srgbClr val="04913F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36%</a:t>
            </a:r>
            <a:r>
              <a:rPr lang="pt-BR" sz="3903" b="1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</a:t>
            </a:r>
            <a:r>
              <a:rPr lang="pt-BR" sz="3903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do PL é o que representam as disputadas tributárias </a:t>
            </a:r>
          </a:p>
          <a:p>
            <a:pPr>
              <a:lnSpc>
                <a:spcPts val="6400"/>
              </a:lnSpc>
            </a:pPr>
            <a:r>
              <a:rPr lang="pt-BR" sz="3903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..... e nem são divulgadas as perdas remotas!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511" t="33415" r="21618" b="18769"/>
          <a:stretch>
            <a:fillRect/>
          </a:stretch>
        </p:blipFill>
        <p:spPr>
          <a:xfrm>
            <a:off x="16329" y="359696"/>
            <a:ext cx="14515576" cy="890996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559067" y="1714033"/>
            <a:ext cx="5524258" cy="1631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pt-BR" sz="4700" dirty="0">
                <a:solidFill>
                  <a:srgbClr val="000000"/>
                </a:solidFill>
                <a:latin typeface="Roboto Bold"/>
              </a:rPr>
              <a:t>Vamos ver sobre o que se disputa?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28019" r="28963" b="30288"/>
          <a:stretch>
            <a:fillRect/>
          </a:stretch>
        </p:blipFill>
        <p:spPr>
          <a:xfrm>
            <a:off x="16224787" y="343367"/>
            <a:ext cx="1427604" cy="137066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271" t="37334" r="22585" b="18901"/>
          <a:stretch>
            <a:fillRect/>
          </a:stretch>
        </p:blipFill>
        <p:spPr>
          <a:xfrm>
            <a:off x="242352" y="67895"/>
            <a:ext cx="8896205" cy="50864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6859" t="44207" r="21914" b="6717"/>
          <a:stretch>
            <a:fillRect/>
          </a:stretch>
        </p:blipFill>
        <p:spPr>
          <a:xfrm>
            <a:off x="9427802" y="3695700"/>
            <a:ext cx="8547466" cy="54690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C1829F-C410-4546-4F00-A72F4B686DF0}"/>
              </a:ext>
            </a:extLst>
          </p:cNvPr>
          <p:cNvSpPr txBox="1"/>
          <p:nvPr/>
        </p:nvSpPr>
        <p:spPr>
          <a:xfrm>
            <a:off x="533401" y="5225832"/>
            <a:ext cx="738346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80"/>
              </a:lnSpc>
            </a:pPr>
            <a:r>
              <a:rPr lang="pt-BR" sz="4000" b="1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Mas ainda tem mais!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D4804EE-1B93-155D-C61A-1192D24BF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6847" y="329987"/>
            <a:ext cx="1717287" cy="91440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682C0C31-034C-8D9A-8FE4-AE800AD78062}"/>
              </a:ext>
            </a:extLst>
          </p:cNvPr>
          <p:cNvSpPr txBox="1"/>
          <p:nvPr/>
        </p:nvSpPr>
        <p:spPr>
          <a:xfrm>
            <a:off x="9725631" y="352630"/>
            <a:ext cx="5334002" cy="2232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00"/>
              </a:lnSpc>
            </a:pPr>
            <a:r>
              <a:rPr lang="pt-BR" sz="4000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Ofícios-Circulares </a:t>
            </a:r>
          </a:p>
          <a:p>
            <a:pPr algn="ctr">
              <a:lnSpc>
                <a:spcPts val="5800"/>
              </a:lnSpc>
            </a:pPr>
            <a:r>
              <a:rPr lang="en-US" sz="4000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CVM/SNC/SEP 01</a:t>
            </a:r>
            <a:endParaRPr lang="pt-BR" sz="4000" dirty="0">
              <a:solidFill>
                <a:srgbClr val="000000"/>
              </a:solidFill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  <a:p>
            <a:pPr algn="ctr">
              <a:lnSpc>
                <a:spcPts val="5800"/>
              </a:lnSpc>
            </a:pPr>
            <a:r>
              <a:rPr lang="pt-BR" sz="4000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2019, 2020, 2021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5C5D659-E973-7176-8BB8-D46655B40664}"/>
              </a:ext>
            </a:extLst>
          </p:cNvPr>
          <p:cNvSpPr txBox="1"/>
          <p:nvPr/>
        </p:nvSpPr>
        <p:spPr>
          <a:xfrm>
            <a:off x="9902900" y="2560481"/>
            <a:ext cx="5156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A CVM até pediu música no Fantástico!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059B647-2897-DE61-D4E8-1106677A64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81"/>
          <a:stretch/>
        </p:blipFill>
        <p:spPr>
          <a:xfrm>
            <a:off x="6140152" y="5143500"/>
            <a:ext cx="3553431" cy="2182657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6F5DE494-FF7A-0E83-87D1-1390CD8259F5}"/>
              </a:ext>
            </a:extLst>
          </p:cNvPr>
          <p:cNvSpPr txBox="1"/>
          <p:nvPr/>
        </p:nvSpPr>
        <p:spPr>
          <a:xfrm>
            <a:off x="533401" y="6021616"/>
            <a:ext cx="6477000" cy="2990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pt-BR" sz="3600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Ativo que já foi contingente, deixou de ser, foi outra vez....</a:t>
            </a:r>
          </a:p>
          <a:p>
            <a:pPr>
              <a:lnSpc>
                <a:spcPts val="6000"/>
              </a:lnSpc>
            </a:pPr>
            <a:r>
              <a:rPr lang="pt-BR" sz="3600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E o contador passou trimestres e anos nessa agonia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5400" y="606023"/>
            <a:ext cx="5105400" cy="78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80"/>
              </a:lnSpc>
            </a:pPr>
            <a:r>
              <a:rPr lang="en-US" sz="4700" dirty="0" err="1">
                <a:solidFill>
                  <a:srgbClr val="000000"/>
                </a:solidFill>
                <a:latin typeface="Roboto Bold"/>
              </a:rPr>
              <a:t>Conclusões</a:t>
            </a:r>
            <a:endParaRPr lang="en-US" sz="4700" dirty="0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CA6606B-2447-747B-7EBE-6418C9598004}"/>
              </a:ext>
            </a:extLst>
          </p:cNvPr>
          <p:cNvSpPr txBox="1"/>
          <p:nvPr/>
        </p:nvSpPr>
        <p:spPr>
          <a:xfrm>
            <a:off x="304800" y="1836964"/>
            <a:ext cx="15392400" cy="7543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>
              <a:lnSpc>
                <a:spcPts val="6580"/>
              </a:lnSpc>
              <a:buAutoNum type="arabicPeriod"/>
            </a:pPr>
            <a:r>
              <a:rPr lang="pt-BR" sz="3200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As notas explicativas revelam muito sobre como os tributos afetam as companhias</a:t>
            </a:r>
          </a:p>
          <a:p>
            <a:pPr marL="914400" indent="-914400">
              <a:lnSpc>
                <a:spcPts val="6580"/>
              </a:lnSpc>
              <a:buAutoNum type="arabicPeriod"/>
            </a:pPr>
            <a:r>
              <a:rPr lang="pt-BR" sz="3200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Mas elas revelam mais ainda sobre o que já sabemos: o ambiente tributário brasileiro não tem paralelo</a:t>
            </a:r>
          </a:p>
          <a:p>
            <a:pPr marL="914400" indent="-914400">
              <a:lnSpc>
                <a:spcPts val="6580"/>
              </a:lnSpc>
              <a:buAutoNum type="arabicPeriod"/>
            </a:pPr>
            <a:r>
              <a:rPr lang="pt-BR" sz="3200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Companhias globais são comparadas pelos stakeholders... Que sofrem para entender o que acontece aqui</a:t>
            </a:r>
          </a:p>
          <a:p>
            <a:pPr marL="914400" indent="-914400">
              <a:lnSpc>
                <a:spcPts val="6580"/>
              </a:lnSpc>
              <a:buAutoNum type="arabicPeriod"/>
            </a:pPr>
            <a:r>
              <a:rPr lang="pt-BR" sz="3200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Os tributos – que não os sobre o lucro – têm um papel muito mais relevante no Brasil  </a:t>
            </a:r>
          </a:p>
          <a:p>
            <a:pPr marL="914400" indent="-914400">
              <a:lnSpc>
                <a:spcPts val="6580"/>
              </a:lnSpc>
              <a:buAutoNum type="arabicPeriod"/>
            </a:pPr>
            <a:endParaRPr lang="pt-BR" sz="4700" dirty="0">
              <a:solidFill>
                <a:srgbClr val="000000"/>
              </a:solidFill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554200" y="1404738"/>
            <a:ext cx="3033620" cy="268000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00180" y="2124866"/>
            <a:ext cx="1354922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53"/>
              </a:lnSpc>
            </a:pPr>
            <a:r>
              <a:rPr lang="pt-BR" sz="3200" b="1" dirty="0">
                <a:solidFill>
                  <a:srgbClr val="000000"/>
                </a:solidFill>
                <a:latin typeface="Arimo"/>
              </a:rPr>
              <a:t>A contabilidade é a </a:t>
            </a:r>
            <a:r>
              <a:rPr lang="pt-BR" sz="3200" dirty="0">
                <a:solidFill>
                  <a:srgbClr val="000000"/>
                </a:solidFill>
                <a:latin typeface="Arimo Bold"/>
              </a:rPr>
              <a:t>linguagem</a:t>
            </a:r>
            <a:r>
              <a:rPr lang="pt-BR" sz="3200" dirty="0">
                <a:solidFill>
                  <a:srgbClr val="000000"/>
                </a:solidFill>
                <a:latin typeface="Arimo"/>
              </a:rPr>
              <a:t> universal que expressa o conjunto de ativos e obrigações das pessoas jurídicas.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8600" y="458569"/>
            <a:ext cx="17788119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O que as </a:t>
            </a:r>
            <a:r>
              <a:rPr lang="pt-BR" sz="5000" dirty="0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notas explicativas falam sobre as companhias </a:t>
            </a:r>
            <a:r>
              <a:rPr lang="en-US" sz="5000" dirty="0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?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306056A-2154-6597-6BB7-BB3652E6DD91}"/>
              </a:ext>
            </a:extLst>
          </p:cNvPr>
          <p:cNvSpPr/>
          <p:nvPr/>
        </p:nvSpPr>
        <p:spPr>
          <a:xfrm>
            <a:off x="12437061" y="7018426"/>
            <a:ext cx="4038600" cy="2680008"/>
          </a:xfrm>
          <a:prstGeom prst="ellipse">
            <a:avLst/>
          </a:prstGeom>
          <a:solidFill>
            <a:srgbClr val="6C84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Stakeholders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391323" y="7219972"/>
            <a:ext cx="7045738" cy="2276916"/>
            <a:chOff x="0" y="0"/>
            <a:chExt cx="10613517" cy="19009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613517" cy="1900936"/>
            </a:xfrm>
            <a:custGeom>
              <a:avLst/>
              <a:gdLst/>
              <a:ahLst/>
              <a:cxnLst/>
              <a:rect l="l" t="t" r="r" b="b"/>
              <a:pathLst>
                <a:path w="10613517" h="1900936">
                  <a:moveTo>
                    <a:pt x="0" y="475234"/>
                  </a:moveTo>
                  <a:lnTo>
                    <a:pt x="9663049" y="475234"/>
                  </a:lnTo>
                  <a:lnTo>
                    <a:pt x="9663049" y="0"/>
                  </a:lnTo>
                  <a:lnTo>
                    <a:pt x="10613517" y="950468"/>
                  </a:lnTo>
                  <a:lnTo>
                    <a:pt x="9663049" y="1900936"/>
                  </a:lnTo>
                  <a:lnTo>
                    <a:pt x="9663049" y="1425702"/>
                  </a:lnTo>
                  <a:lnTo>
                    <a:pt x="0" y="1425702"/>
                  </a:lnTo>
                  <a:close/>
                </a:path>
              </a:pathLst>
            </a:custGeom>
            <a:solidFill>
              <a:srgbClr val="651654"/>
            </a:solid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pt-BR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09600" y="9525"/>
              <a:ext cx="10003874" cy="1891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3200" b="1" spc="35" dirty="0" err="1">
                  <a:solidFill>
                    <a:srgbClr val="FFFFFF"/>
                  </a:solidFill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Redução</a:t>
              </a:r>
              <a:r>
                <a:rPr lang="en-US" sz="3200" b="1" spc="35" dirty="0">
                  <a:solidFill>
                    <a:srgbClr val="FFFFFF"/>
                  </a:solidFill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 da </a:t>
              </a:r>
              <a:r>
                <a:rPr lang="en-US" sz="3200" b="1" spc="35" dirty="0" err="1">
                  <a:solidFill>
                    <a:srgbClr val="FFFFFF"/>
                  </a:solidFill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assimetria</a:t>
              </a:r>
              <a:r>
                <a:rPr lang="en-US" sz="3200" b="1" spc="35" dirty="0">
                  <a:solidFill>
                    <a:srgbClr val="FFFFFF"/>
                  </a:solidFill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 de </a:t>
              </a:r>
              <a:r>
                <a:rPr lang="en-US" sz="3200" b="1" spc="35" dirty="0" err="1">
                  <a:solidFill>
                    <a:srgbClr val="FFFFFF"/>
                  </a:solidFill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informação</a:t>
              </a:r>
              <a:endParaRPr lang="en-US" sz="3200" b="1" spc="35" dirty="0">
                <a:solidFill>
                  <a:srgbClr val="FFFFFF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endParaRPr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67072112-7D45-3458-0CBE-76923C5C226A}"/>
              </a:ext>
            </a:extLst>
          </p:cNvPr>
          <p:cNvSpPr txBox="1"/>
          <p:nvPr/>
        </p:nvSpPr>
        <p:spPr>
          <a:xfrm>
            <a:off x="700180" y="3620024"/>
            <a:ext cx="14997020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53"/>
              </a:lnSpc>
            </a:pPr>
            <a:r>
              <a:rPr lang="pt-BR" sz="3200" dirty="0">
                <a:solidFill>
                  <a:srgbClr val="000000"/>
                </a:solidFill>
                <a:latin typeface="Arimo"/>
              </a:rPr>
              <a:t>Retrata a posição patrimonial em </a:t>
            </a:r>
            <a:r>
              <a:rPr lang="pt-BR" sz="3200" b="1" dirty="0">
                <a:solidFill>
                  <a:srgbClr val="000000"/>
                </a:solidFill>
                <a:latin typeface="Arimo"/>
              </a:rPr>
              <a:t>um determinado momento</a:t>
            </a:r>
            <a:r>
              <a:rPr lang="pt-BR" sz="3200" dirty="0">
                <a:solidFill>
                  <a:srgbClr val="000000"/>
                </a:solidFill>
                <a:latin typeface="Arimo"/>
              </a:rPr>
              <a:t> ou de a sua </a:t>
            </a:r>
            <a:r>
              <a:rPr lang="pt-BR" sz="3200" b="1" dirty="0">
                <a:solidFill>
                  <a:srgbClr val="000000"/>
                </a:solidFill>
                <a:latin typeface="Arimo"/>
              </a:rPr>
              <a:t>comparação entre momentos diferentes</a:t>
            </a:r>
            <a:r>
              <a:rPr lang="pt-BR" sz="3200" dirty="0">
                <a:solidFill>
                  <a:srgbClr val="000000"/>
                </a:solidFill>
                <a:latin typeface="Arimo"/>
              </a:rPr>
              <a:t>. </a:t>
            </a:r>
          </a:p>
          <a:p>
            <a:pPr algn="ctr">
              <a:lnSpc>
                <a:spcPts val="3753"/>
              </a:lnSpc>
            </a:pPr>
            <a:endParaRPr lang="pt-BR" sz="3200" dirty="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3753"/>
              </a:lnSpc>
            </a:pPr>
            <a:r>
              <a:rPr lang="pt-BR" sz="3200" dirty="0">
                <a:solidFill>
                  <a:srgbClr val="000000"/>
                </a:solidFill>
                <a:latin typeface="Arimo"/>
              </a:rPr>
              <a:t>Os </a:t>
            </a:r>
            <a:r>
              <a:rPr lang="pt-BR" sz="3200" b="1" dirty="0">
                <a:solidFill>
                  <a:srgbClr val="000000"/>
                </a:solidFill>
                <a:latin typeface="Arimo"/>
              </a:rPr>
              <a:t>padrões </a:t>
            </a:r>
            <a:r>
              <a:rPr lang="pt-BR" sz="3200" dirty="0">
                <a:solidFill>
                  <a:srgbClr val="000000"/>
                </a:solidFill>
                <a:latin typeface="Arimo"/>
              </a:rPr>
              <a:t>permitem a comparação de dados financeiros e patrimoniais da mesma entidade em diferentes períodos ou de entidades diferentes no mesmo período. 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ECD7680A-491A-A451-1542-C0941BB3C2F9}"/>
              </a:ext>
            </a:extLst>
          </p:cNvPr>
          <p:cNvSpPr/>
          <p:nvPr/>
        </p:nvSpPr>
        <p:spPr>
          <a:xfrm>
            <a:off x="1623879" y="6915563"/>
            <a:ext cx="4172109" cy="288571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Companhia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4014" t="49575" r="19880" b="16460"/>
          <a:stretch>
            <a:fillRect/>
          </a:stretch>
        </p:blipFill>
        <p:spPr>
          <a:xfrm>
            <a:off x="10897326" y="2741235"/>
            <a:ext cx="5530817" cy="62695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28143" y="8963515"/>
            <a:ext cx="1662314" cy="10193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83702" y="1542791"/>
            <a:ext cx="1220579" cy="610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38059" y="2089563"/>
            <a:ext cx="1067219" cy="7470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l="39460" t="67351" r="42934" b="5302"/>
          <a:stretch>
            <a:fillRect/>
          </a:stretch>
        </p:blipFill>
        <p:spPr>
          <a:xfrm>
            <a:off x="0" y="3091785"/>
            <a:ext cx="6781800" cy="56621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l="36871" t="20297" r="41628" b="59165"/>
          <a:stretch>
            <a:fillRect/>
          </a:stretch>
        </p:blipFill>
        <p:spPr>
          <a:xfrm>
            <a:off x="7138874" y="7724449"/>
            <a:ext cx="2005126" cy="102953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43244" y="2741235"/>
            <a:ext cx="2917347" cy="342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6"/>
              </a:lnSpc>
              <a:spcBef>
                <a:spcPct val="0"/>
              </a:spcBef>
            </a:pPr>
            <a:r>
              <a:rPr lang="en-US" sz="2487" dirty="0">
                <a:solidFill>
                  <a:srgbClr val="04913F"/>
                </a:solidFill>
                <a:latin typeface="Roboto Bold"/>
              </a:rPr>
              <a:t>Dividends $13.1bn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48687" y="1106971"/>
            <a:ext cx="8055668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49"/>
              </a:lnSpc>
            </a:pPr>
            <a:r>
              <a:rPr lang="en-US" sz="2499" dirty="0">
                <a:solidFill>
                  <a:srgbClr val="04913F"/>
                </a:solidFill>
                <a:latin typeface="Roboto Bold"/>
              </a:rPr>
              <a:t>$18 bn taxes from operations</a:t>
            </a:r>
          </a:p>
          <a:p>
            <a:pPr>
              <a:lnSpc>
                <a:spcPts val="3449"/>
              </a:lnSpc>
            </a:pPr>
            <a:r>
              <a:rPr lang="en-US" sz="2499" dirty="0">
                <a:solidFill>
                  <a:srgbClr val="04913F"/>
                </a:solidFill>
                <a:latin typeface="Roboto Bold"/>
              </a:rPr>
              <a:t>$  9.7bn special participation to Brazilian Government*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668079" y="2450153"/>
            <a:ext cx="2690793" cy="37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4"/>
              </a:lnSpc>
              <a:spcBef>
                <a:spcPct val="0"/>
              </a:spcBef>
            </a:pPr>
            <a:r>
              <a:rPr lang="en-US" sz="2587" dirty="0">
                <a:solidFill>
                  <a:srgbClr val="FF1616"/>
                </a:solidFill>
                <a:latin typeface="Roboto Bold"/>
              </a:rPr>
              <a:t>Dividends $4.3bn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45428" y="2485504"/>
            <a:ext cx="2093943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9"/>
              </a:lnSpc>
              <a:spcBef>
                <a:spcPct val="0"/>
              </a:spcBef>
            </a:pPr>
            <a:r>
              <a:rPr lang="en-US" sz="2499" dirty="0">
                <a:solidFill>
                  <a:srgbClr val="FF1616"/>
                </a:solidFill>
                <a:latin typeface="Roboto Bold"/>
              </a:rPr>
              <a:t>Taxes $5.4bn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13285" y="81328"/>
            <a:ext cx="4799933" cy="901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Tax Report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l="28019" r="28963" b="30288"/>
          <a:stretch>
            <a:fillRect/>
          </a:stretch>
        </p:blipFill>
        <p:spPr>
          <a:xfrm>
            <a:off x="228600" y="1130887"/>
            <a:ext cx="858030" cy="82380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49250" y="9058540"/>
            <a:ext cx="8431784" cy="101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963" indent="-80963">
              <a:lnSpc>
                <a:spcPts val="2747"/>
              </a:lnSpc>
              <a:spcBef>
                <a:spcPct val="0"/>
              </a:spcBef>
            </a:pPr>
            <a:r>
              <a:rPr lang="en-US" sz="1962" b="1" dirty="0">
                <a:solidFill>
                  <a:srgbClr val="04913F"/>
                </a:solidFill>
                <a:latin typeface="Roboto"/>
              </a:rPr>
              <a:t>* </a:t>
            </a:r>
            <a:r>
              <a:rPr lang="en-US" sz="1962" b="1" dirty="0" err="1">
                <a:solidFill>
                  <a:srgbClr val="04913F"/>
                </a:solidFill>
                <a:latin typeface="Roboto"/>
              </a:rPr>
              <a:t>Participações</a:t>
            </a:r>
            <a:r>
              <a:rPr lang="en-US" sz="1962" b="1" dirty="0">
                <a:solidFill>
                  <a:srgbClr val="04913F"/>
                </a:solidFill>
                <a:latin typeface="Roboto"/>
              </a:rPr>
              <a:t> </a:t>
            </a:r>
            <a:r>
              <a:rPr lang="en-US" sz="1962" b="1" dirty="0" err="1">
                <a:solidFill>
                  <a:srgbClr val="04913F"/>
                </a:solidFill>
                <a:latin typeface="Roboto"/>
              </a:rPr>
              <a:t>governamentais</a:t>
            </a:r>
            <a:r>
              <a:rPr lang="en-US" sz="1962" b="1" dirty="0">
                <a:solidFill>
                  <a:srgbClr val="04913F"/>
                </a:solidFill>
                <a:latin typeface="Roboto"/>
              </a:rPr>
              <a:t>: </a:t>
            </a:r>
            <a:r>
              <a:rPr lang="en-US" sz="1962" b="1" dirty="0" err="1">
                <a:solidFill>
                  <a:srgbClr val="04913F"/>
                </a:solidFill>
                <a:latin typeface="Roboto"/>
              </a:rPr>
              <a:t>compensações</a:t>
            </a:r>
            <a:r>
              <a:rPr lang="en-US" sz="1962" b="1" dirty="0">
                <a:solidFill>
                  <a:srgbClr val="04913F"/>
                </a:solidFill>
                <a:latin typeface="Roboto"/>
              </a:rPr>
              <a:t> </a:t>
            </a:r>
            <a:r>
              <a:rPr lang="en-US" sz="1962" b="1" dirty="0" err="1">
                <a:solidFill>
                  <a:srgbClr val="04913F"/>
                </a:solidFill>
                <a:latin typeface="Roboto"/>
              </a:rPr>
              <a:t>financeiras</a:t>
            </a:r>
            <a:r>
              <a:rPr lang="en-US" sz="1962" b="1" dirty="0">
                <a:solidFill>
                  <a:srgbClr val="04913F"/>
                </a:solidFill>
                <a:latin typeface="Roboto"/>
              </a:rPr>
              <a:t> </a:t>
            </a:r>
            <a:r>
              <a:rPr lang="en-US" sz="1962" b="1" dirty="0" err="1">
                <a:solidFill>
                  <a:srgbClr val="04913F"/>
                </a:solidFill>
                <a:latin typeface="Roboto"/>
              </a:rPr>
              <a:t>devidas</a:t>
            </a:r>
            <a:r>
              <a:rPr lang="en-US" sz="1962" b="1" dirty="0">
                <a:solidFill>
                  <a:srgbClr val="04913F"/>
                </a:solidFill>
                <a:latin typeface="Roboto"/>
              </a:rPr>
              <a:t> à </a:t>
            </a:r>
            <a:r>
              <a:rPr lang="en-US" sz="1962" b="1" dirty="0" err="1">
                <a:solidFill>
                  <a:srgbClr val="04913F"/>
                </a:solidFill>
                <a:latin typeface="Roboto"/>
              </a:rPr>
              <a:t>União</a:t>
            </a:r>
            <a:r>
              <a:rPr lang="en-US" sz="1962" b="1" dirty="0">
                <a:solidFill>
                  <a:srgbClr val="04913F"/>
                </a:solidFill>
                <a:latin typeface="Roboto"/>
              </a:rPr>
              <a:t> </a:t>
            </a:r>
            <a:r>
              <a:rPr lang="en-US" sz="1962" b="1" dirty="0" err="1">
                <a:solidFill>
                  <a:srgbClr val="04913F"/>
                </a:solidFill>
                <a:latin typeface="Roboto"/>
              </a:rPr>
              <a:t>por</a:t>
            </a:r>
            <a:r>
              <a:rPr lang="en-US" sz="1962" b="1" dirty="0">
                <a:solidFill>
                  <a:srgbClr val="04913F"/>
                </a:solidFill>
                <a:latin typeface="Roboto"/>
              </a:rPr>
              <a:t> </a:t>
            </a:r>
            <a:r>
              <a:rPr lang="en-US" sz="1962" b="1" dirty="0" err="1">
                <a:solidFill>
                  <a:srgbClr val="04913F"/>
                </a:solidFill>
                <a:latin typeface="Roboto"/>
              </a:rPr>
              <a:t>produtores</a:t>
            </a:r>
            <a:r>
              <a:rPr lang="en-US" sz="1962" b="1" dirty="0">
                <a:solidFill>
                  <a:srgbClr val="04913F"/>
                </a:solidFill>
                <a:latin typeface="Roboto"/>
              </a:rPr>
              <a:t> de </a:t>
            </a:r>
            <a:r>
              <a:rPr lang="en-US" sz="1962" b="1" dirty="0" err="1">
                <a:solidFill>
                  <a:srgbClr val="04913F"/>
                </a:solidFill>
                <a:latin typeface="Roboto"/>
              </a:rPr>
              <a:t>petróleo</a:t>
            </a:r>
            <a:r>
              <a:rPr lang="en-US" sz="1962" b="1" dirty="0">
                <a:solidFill>
                  <a:srgbClr val="04913F"/>
                </a:solidFill>
                <a:latin typeface="Roboto"/>
              </a:rPr>
              <a:t> e </a:t>
            </a:r>
            <a:r>
              <a:rPr lang="en-US" sz="1962" b="1" dirty="0" err="1">
                <a:solidFill>
                  <a:srgbClr val="04913F"/>
                </a:solidFill>
                <a:latin typeface="Roboto"/>
              </a:rPr>
              <a:t>gás</a:t>
            </a:r>
            <a:r>
              <a:rPr lang="en-US" sz="1962" b="1" dirty="0">
                <a:solidFill>
                  <a:srgbClr val="04913F"/>
                </a:solidFill>
                <a:latin typeface="Roboto"/>
              </a:rPr>
              <a:t> natural no </a:t>
            </a:r>
            <a:r>
              <a:rPr lang="en-US" sz="1962" b="1" dirty="0" err="1">
                <a:solidFill>
                  <a:srgbClr val="04913F"/>
                </a:solidFill>
                <a:latin typeface="Roboto"/>
              </a:rPr>
              <a:t>território</a:t>
            </a:r>
            <a:r>
              <a:rPr lang="en-US" sz="1962" b="1" dirty="0">
                <a:solidFill>
                  <a:srgbClr val="04913F"/>
                </a:solidFill>
                <a:latin typeface="Roboto"/>
              </a:rPr>
              <a:t> </a:t>
            </a:r>
            <a:r>
              <a:rPr lang="en-US" sz="1962" b="1" dirty="0" err="1">
                <a:solidFill>
                  <a:srgbClr val="04913F"/>
                </a:solidFill>
                <a:latin typeface="Roboto"/>
              </a:rPr>
              <a:t>brasileiro</a:t>
            </a:r>
            <a:r>
              <a:rPr lang="en-US" sz="1962" b="1" dirty="0">
                <a:solidFill>
                  <a:srgbClr val="04913F"/>
                </a:solidFill>
                <a:latin typeface="Roboto"/>
              </a:rPr>
              <a:t>. </a:t>
            </a:r>
          </a:p>
          <a:p>
            <a:pPr marL="80963" indent="-80963">
              <a:lnSpc>
                <a:spcPts val="2747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4913F"/>
                </a:solidFill>
                <a:latin typeface="Roboto Bold"/>
              </a:rPr>
              <a:t>** </a:t>
            </a:r>
            <a:r>
              <a:rPr lang="en-US" sz="1962" b="1" dirty="0" err="1">
                <a:solidFill>
                  <a:srgbClr val="04913F"/>
                </a:solidFill>
                <a:latin typeface="Roboto"/>
              </a:rPr>
              <a:t>Valores</a:t>
            </a:r>
            <a:r>
              <a:rPr lang="en-US" sz="1962" b="1" dirty="0">
                <a:solidFill>
                  <a:srgbClr val="04913F"/>
                </a:solidFill>
                <a:latin typeface="Roboto"/>
              </a:rPr>
              <a:t> </a:t>
            </a:r>
            <a:r>
              <a:rPr lang="en-US" sz="1962" b="1" dirty="0" err="1">
                <a:solidFill>
                  <a:srgbClr val="04913F"/>
                </a:solidFill>
                <a:latin typeface="Roboto"/>
              </a:rPr>
              <a:t>convertidos</a:t>
            </a:r>
            <a:r>
              <a:rPr lang="en-US" sz="1962" b="1" dirty="0">
                <a:solidFill>
                  <a:srgbClr val="04913F"/>
                </a:solidFill>
                <a:latin typeface="Roboto"/>
              </a:rPr>
              <a:t> </a:t>
            </a:r>
            <a:r>
              <a:rPr lang="en-US" sz="1962" b="1" dirty="0" err="1">
                <a:solidFill>
                  <a:srgbClr val="04913F"/>
                </a:solidFill>
                <a:latin typeface="Roboto"/>
              </a:rPr>
              <a:t>ao</a:t>
            </a:r>
            <a:r>
              <a:rPr lang="en-US" sz="1962" b="1" dirty="0">
                <a:solidFill>
                  <a:srgbClr val="04913F"/>
                </a:solidFill>
                <a:latin typeface="Roboto"/>
              </a:rPr>
              <a:t> </a:t>
            </a:r>
            <a:r>
              <a:rPr lang="en-US" sz="1962" b="1" dirty="0" err="1">
                <a:solidFill>
                  <a:srgbClr val="04913F"/>
                </a:solidFill>
                <a:latin typeface="Roboto"/>
              </a:rPr>
              <a:t>dólar</a:t>
            </a:r>
            <a:r>
              <a:rPr lang="en-US" sz="1962" b="1" dirty="0">
                <a:solidFill>
                  <a:srgbClr val="04913F"/>
                </a:solidFill>
                <a:latin typeface="Roboto"/>
              </a:rPr>
              <a:t> </a:t>
            </a:r>
            <a:r>
              <a:rPr lang="en-US" sz="1962" b="1" dirty="0" err="1">
                <a:solidFill>
                  <a:srgbClr val="04913F"/>
                </a:solidFill>
                <a:latin typeface="Roboto"/>
              </a:rPr>
              <a:t>médio</a:t>
            </a:r>
            <a:r>
              <a:rPr lang="en-US" sz="1962" b="1" dirty="0">
                <a:solidFill>
                  <a:srgbClr val="04913F"/>
                </a:solidFill>
                <a:latin typeface="Roboto"/>
              </a:rPr>
              <a:t> de R$5,6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9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61564" y="0"/>
            <a:ext cx="11621544" cy="8167100"/>
          </a:xfrm>
          <a:prstGeom prst="rect">
            <a:avLst/>
          </a:prstGeom>
          <a:solidFill>
            <a:srgbClr val="FAFAFA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5722" t="24160" r="9504" b="9082"/>
          <a:stretch>
            <a:fillRect/>
          </a:stretch>
        </p:blipFill>
        <p:spPr>
          <a:xfrm>
            <a:off x="456969" y="1245235"/>
            <a:ext cx="5677167" cy="67059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96303" y="5194584"/>
            <a:ext cx="705820" cy="7058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199" t="16532" r="92117" b="71561"/>
          <a:stretch>
            <a:fillRect/>
          </a:stretch>
        </p:blipFill>
        <p:spPr>
          <a:xfrm>
            <a:off x="15791694" y="8167100"/>
            <a:ext cx="2496306" cy="23349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26317" y="7338822"/>
            <a:ext cx="612337" cy="6123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22830" y="6433665"/>
            <a:ext cx="1019310" cy="64906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7326317" y="-1129478"/>
            <a:ext cx="10823302" cy="1376609"/>
            <a:chOff x="0" y="0"/>
            <a:chExt cx="14431069" cy="1835478"/>
          </a:xfrm>
        </p:grpSpPr>
        <p:sp>
          <p:nvSpPr>
            <p:cNvPr id="9" name="TextBox 9"/>
            <p:cNvSpPr txBox="1"/>
            <p:nvPr/>
          </p:nvSpPr>
          <p:spPr>
            <a:xfrm>
              <a:off x="0" y="1499640"/>
              <a:ext cx="14431069" cy="3358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7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7150"/>
              <a:ext cx="2897067" cy="958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4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62203" y="138949"/>
            <a:ext cx="3837087" cy="112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651654"/>
                </a:solidFill>
                <a:latin typeface="HK Grotesk Bold"/>
              </a:rPr>
              <a:t>Obrigada!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71808" y="5155903"/>
            <a:ext cx="6439353" cy="2812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4"/>
              </a:lnSpc>
              <a:spcBef>
                <a:spcPct val="0"/>
              </a:spcBef>
            </a:pPr>
            <a:r>
              <a:rPr lang="en-US" sz="2142" spc="21">
                <a:solidFill>
                  <a:srgbClr val="000000"/>
                </a:solidFill>
                <a:latin typeface="Libre Franklin Medium Bold"/>
              </a:rPr>
              <a:t>linkedin.com/in/luciana-aguiar-66909121</a:t>
            </a:r>
          </a:p>
          <a:p>
            <a:pPr algn="ctr">
              <a:lnSpc>
                <a:spcPts val="3214"/>
              </a:lnSpc>
              <a:spcBef>
                <a:spcPct val="0"/>
              </a:spcBef>
            </a:pPr>
            <a:r>
              <a:rPr lang="en-US" sz="2142" spc="21">
                <a:solidFill>
                  <a:srgbClr val="000000"/>
                </a:solidFill>
                <a:latin typeface="Libre Franklin Medium Bold"/>
              </a:rPr>
              <a:t>   </a:t>
            </a:r>
          </a:p>
          <a:p>
            <a:pPr algn="ctr">
              <a:lnSpc>
                <a:spcPts val="3214"/>
              </a:lnSpc>
              <a:spcBef>
                <a:spcPct val="0"/>
              </a:spcBef>
            </a:pPr>
            <a:r>
              <a:rPr lang="en-US" sz="2142" spc="21">
                <a:solidFill>
                  <a:srgbClr val="000000"/>
                </a:solidFill>
                <a:latin typeface="Libre Franklin Medium Bold"/>
              </a:rPr>
              <a:t>  </a:t>
            </a:r>
          </a:p>
          <a:p>
            <a:pPr algn="ctr">
              <a:lnSpc>
                <a:spcPts val="3214"/>
              </a:lnSpc>
              <a:spcBef>
                <a:spcPct val="0"/>
              </a:spcBef>
            </a:pPr>
            <a:r>
              <a:rPr lang="en-US" sz="2142" spc="21">
                <a:solidFill>
                  <a:srgbClr val="000000"/>
                </a:solidFill>
                <a:latin typeface="Libre Franklin Medium Bold"/>
              </a:rPr>
              <a:t>http://lattes.cnpq.br/2190600604772387</a:t>
            </a:r>
          </a:p>
          <a:p>
            <a:pPr>
              <a:lnSpc>
                <a:spcPts val="3299"/>
              </a:lnSpc>
              <a:spcBef>
                <a:spcPct val="0"/>
              </a:spcBef>
            </a:pPr>
            <a:r>
              <a:rPr lang="en-US" sz="2199" spc="21">
                <a:solidFill>
                  <a:srgbClr val="000000"/>
                </a:solidFill>
                <a:latin typeface="Libre Franklin Medium Bold"/>
              </a:rPr>
              <a:t>    </a:t>
            </a:r>
          </a:p>
          <a:p>
            <a:pPr>
              <a:lnSpc>
                <a:spcPts val="3299"/>
              </a:lnSpc>
              <a:spcBef>
                <a:spcPct val="0"/>
              </a:spcBef>
            </a:pPr>
            <a:r>
              <a:rPr lang="en-US" sz="2199" spc="21">
                <a:solidFill>
                  <a:srgbClr val="000000"/>
                </a:solidFill>
                <a:latin typeface="Libre Franklin Medium Bold"/>
              </a:rPr>
              <a:t>      </a:t>
            </a:r>
          </a:p>
          <a:p>
            <a:pPr>
              <a:lnSpc>
                <a:spcPts val="3299"/>
              </a:lnSpc>
              <a:spcBef>
                <a:spcPct val="0"/>
              </a:spcBef>
            </a:pPr>
            <a:r>
              <a:rPr lang="en-US" sz="2199" spc="21">
                <a:solidFill>
                  <a:srgbClr val="000000"/>
                </a:solidFill>
                <a:latin typeface="Libre Franklin Medium Bold"/>
              </a:rPr>
              <a:t>      https://lucianaaguiar.com/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5306708" y="0"/>
            <a:ext cx="1654856" cy="165485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196303" y="266181"/>
            <a:ext cx="10911057" cy="347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5"/>
              </a:lnSpc>
              <a:spcBef>
                <a:spcPct val="0"/>
              </a:spcBef>
            </a:pPr>
            <a:r>
              <a:rPr lang="en-US" sz="2310">
                <a:solidFill>
                  <a:srgbClr val="000000"/>
                </a:solidFill>
                <a:latin typeface="Roboto"/>
              </a:rPr>
              <a:t>Graduada em Direito, Ciências Contábeis e Economia e Mestre em Direito Tributário pela FGV. </a:t>
            </a:r>
          </a:p>
          <a:p>
            <a:pPr>
              <a:lnSpc>
                <a:spcPts val="2495"/>
              </a:lnSpc>
              <a:spcBef>
                <a:spcPct val="0"/>
              </a:spcBef>
            </a:pPr>
            <a:r>
              <a:rPr lang="en-US" sz="2310">
                <a:solidFill>
                  <a:srgbClr val="000000"/>
                </a:solidFill>
                <a:latin typeface="Roboto"/>
              </a:rPr>
              <a:t>Experiência profissional multidisciplinar como sócia de consultoria tributária e de auditoria de tributos em BIG4 (18 anos) e como advogada  desde 2012).</a:t>
            </a:r>
          </a:p>
          <a:p>
            <a:pPr>
              <a:lnSpc>
                <a:spcPts val="2495"/>
              </a:lnSpc>
              <a:spcBef>
                <a:spcPct val="0"/>
              </a:spcBef>
            </a:pPr>
            <a:endParaRPr lang="en-US" sz="231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495"/>
              </a:lnSpc>
              <a:spcBef>
                <a:spcPct val="0"/>
              </a:spcBef>
            </a:pPr>
            <a:r>
              <a:rPr lang="en-US" sz="2310">
                <a:solidFill>
                  <a:srgbClr val="000000"/>
                </a:solidFill>
                <a:latin typeface="Roboto"/>
              </a:rPr>
              <a:t>Intensa interação com assuntos societários, normas de auditoria, legislação tributária e contábil, regulação de companhia aberta, governança corporativa, planejamento e análise de operações empresariais e estruturação de negócios. </a:t>
            </a:r>
          </a:p>
          <a:p>
            <a:pPr>
              <a:lnSpc>
                <a:spcPts val="2495"/>
              </a:lnSpc>
              <a:spcBef>
                <a:spcPct val="0"/>
              </a:spcBef>
            </a:pPr>
            <a:endParaRPr lang="en-US" sz="231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495"/>
              </a:lnSpc>
              <a:spcBef>
                <a:spcPct val="0"/>
              </a:spcBef>
            </a:pPr>
            <a:r>
              <a:rPr lang="en-US" sz="2310">
                <a:solidFill>
                  <a:srgbClr val="000000"/>
                </a:solidFill>
                <a:latin typeface="Roboto"/>
              </a:rPr>
              <a:t>Professora em cursos de Direito Tributário. Autora do livro “Governança Corporativa Tributária: Aspectos Essenciais” (2015, Ed. Quartier Latin).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9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68780" y="3595905"/>
            <a:ext cx="13593630" cy="40695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73695" y="3071434"/>
            <a:ext cx="5583799" cy="104894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027258" y="2266730"/>
            <a:ext cx="5876673" cy="398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7"/>
              </a:lnSpc>
              <a:spcBef>
                <a:spcPct val="0"/>
              </a:spcBef>
            </a:pPr>
            <a:r>
              <a:rPr lang="en-US" sz="2661" spc="50">
                <a:solidFill>
                  <a:srgbClr val="F5F5EF"/>
                </a:solidFill>
                <a:latin typeface="Intro Pro Bold"/>
              </a:rPr>
              <a:t>ETAPAS DO PROCESSO CONTÁBIL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440" y="644026"/>
            <a:ext cx="18169119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5000" dirty="0">
                <a:solidFill>
                  <a:srgbClr val="FFFFFF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O que as </a:t>
            </a:r>
            <a:r>
              <a:rPr lang="en-US" sz="5000" dirty="0" err="1">
                <a:solidFill>
                  <a:srgbClr val="FFFFFF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notas</a:t>
            </a:r>
            <a:r>
              <a:rPr lang="en-US" sz="5000" dirty="0">
                <a:solidFill>
                  <a:srgbClr val="FFFFFF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explicativas</a:t>
            </a:r>
            <a:r>
              <a:rPr lang="en-US" sz="5000" dirty="0">
                <a:solidFill>
                  <a:srgbClr val="FFFFFF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falam</a:t>
            </a:r>
            <a:r>
              <a:rPr lang="en-US" sz="5000" dirty="0">
                <a:solidFill>
                  <a:srgbClr val="FFFFFF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sobre</a:t>
            </a:r>
            <a:r>
              <a:rPr lang="en-US" sz="5000" dirty="0">
                <a:solidFill>
                  <a:srgbClr val="FFFFFF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 as </a:t>
            </a:r>
            <a:r>
              <a:rPr lang="en-US" sz="5000" dirty="0" err="1">
                <a:solidFill>
                  <a:srgbClr val="FFFFFF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companhias</a:t>
            </a:r>
            <a:r>
              <a:rPr lang="en-US" sz="5000" dirty="0">
                <a:solidFill>
                  <a:srgbClr val="FFFFFF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 ?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321" t="25708" r="2816" b="41887"/>
          <a:stretch>
            <a:fillRect/>
          </a:stretch>
        </p:blipFill>
        <p:spPr>
          <a:xfrm>
            <a:off x="5814115" y="5143500"/>
            <a:ext cx="12473885" cy="32644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4642" t="65000" r="23472" b="19456"/>
          <a:stretch>
            <a:fillRect/>
          </a:stretch>
        </p:blipFill>
        <p:spPr>
          <a:xfrm>
            <a:off x="10300089" y="8478040"/>
            <a:ext cx="7539301" cy="12225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27343" b="27353"/>
          <a:stretch>
            <a:fillRect/>
          </a:stretch>
        </p:blipFill>
        <p:spPr>
          <a:xfrm>
            <a:off x="2514600" y="7734976"/>
            <a:ext cx="2708481" cy="12270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41959" y="8348492"/>
            <a:ext cx="1835677" cy="18196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81000" y="2988858"/>
            <a:ext cx="5613946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pt-BR" sz="4000" dirty="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Muito tempo atrás, quando eu ainda era auditora....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65023" y="2967060"/>
            <a:ext cx="10425226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4480"/>
              </a:lnSpc>
              <a:defRPr sz="400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defRPr>
            </a:lvl1pPr>
          </a:lstStyle>
          <a:p>
            <a:r>
              <a:rPr lang="pt-BR"/>
              <a:t>.....percebi que contingências tributárias tinham uma grande relevância no contexto patrimonial de uma companhia.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CBE400A1-5772-1A2D-525D-9826BE26A506}"/>
              </a:ext>
            </a:extLst>
          </p:cNvPr>
          <p:cNvSpPr txBox="1"/>
          <p:nvPr/>
        </p:nvSpPr>
        <p:spPr>
          <a:xfrm>
            <a:off x="228600" y="458569"/>
            <a:ext cx="17788119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O que as </a:t>
            </a:r>
            <a:r>
              <a:rPr lang="pt-BR" sz="5000" dirty="0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notas explicativas falam sobre as companhias </a:t>
            </a:r>
            <a:r>
              <a:rPr lang="en-US" sz="5000" dirty="0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?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3990" y="5443663"/>
            <a:ext cx="2461220" cy="28577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821" b="98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197787" y="7862631"/>
            <a:ext cx="5875990" cy="1680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Mas o </a:t>
            </a:r>
            <a:r>
              <a:rPr lang="en-US" sz="3200" b="1" dirty="0" err="1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tributo</a:t>
            </a:r>
            <a:r>
              <a:rPr lang="en-US" sz="3200" b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está</a:t>
            </a:r>
            <a:r>
              <a:rPr lang="en-US" sz="3200" b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em </a:t>
            </a:r>
            <a:r>
              <a:rPr lang="en-US" sz="3200" b="1" dirty="0" err="1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muitos</a:t>
            </a:r>
            <a:r>
              <a:rPr lang="en-US" sz="3200" b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lugares</a:t>
            </a:r>
            <a:r>
              <a:rPr lang="en-US" sz="3200" b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das </a:t>
            </a:r>
            <a:r>
              <a:rPr lang="en-US" sz="3200" b="1" dirty="0" err="1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Demonstrações</a:t>
            </a:r>
            <a:r>
              <a:rPr lang="en-US" sz="3200" b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Financeiras</a:t>
            </a:r>
            <a:endParaRPr lang="en-US" sz="3200" b="1" dirty="0">
              <a:solidFill>
                <a:schemeClr val="bg1"/>
              </a:solidFill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28600" y="7277100"/>
            <a:ext cx="5235951" cy="226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Na </a:t>
            </a:r>
            <a:r>
              <a:rPr lang="en-US" sz="3200" b="1" dirty="0" err="1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nossa</a:t>
            </a:r>
            <a:r>
              <a:rPr lang="en-US" sz="3200" b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realidade</a:t>
            </a:r>
            <a:r>
              <a:rPr lang="en-US" sz="3200" b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quando</a:t>
            </a:r>
            <a:r>
              <a:rPr lang="en-US" sz="3200" b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pensamos</a:t>
            </a:r>
            <a:r>
              <a:rPr lang="en-US" sz="3200" b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em </a:t>
            </a:r>
            <a:r>
              <a:rPr lang="en-US" sz="3200" b="1" dirty="0" err="1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tributos</a:t>
            </a:r>
            <a:r>
              <a:rPr lang="en-US" sz="3200" b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pensamos</a:t>
            </a:r>
            <a:r>
              <a:rPr lang="en-US" sz="3200" b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também</a:t>
            </a:r>
            <a:r>
              <a:rPr lang="en-US" sz="3200" b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em </a:t>
            </a:r>
            <a:r>
              <a:rPr lang="en-US" sz="3200" b="1" dirty="0" err="1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disputas</a:t>
            </a:r>
            <a:r>
              <a:rPr lang="en-US" sz="3200" b="1" dirty="0">
                <a:solidFill>
                  <a:schemeClr val="bg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... 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D01F09E0-7F52-3395-427B-889F56921567}"/>
              </a:ext>
            </a:extLst>
          </p:cNvPr>
          <p:cNvSpPr txBox="1"/>
          <p:nvPr/>
        </p:nvSpPr>
        <p:spPr>
          <a:xfrm>
            <a:off x="228600" y="458569"/>
            <a:ext cx="17788119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5000" dirty="0">
                <a:solidFill>
                  <a:schemeClr val="bg1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O que as </a:t>
            </a:r>
            <a:r>
              <a:rPr lang="pt-BR" sz="5000" dirty="0">
                <a:solidFill>
                  <a:schemeClr val="bg1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notas explicativas falam sobre as companhias </a:t>
            </a:r>
            <a:r>
              <a:rPr lang="en-US" sz="5000" dirty="0">
                <a:solidFill>
                  <a:schemeClr val="bg1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1280678"/>
            <a:ext cx="9484724" cy="79510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62000" y="7891882"/>
            <a:ext cx="1727170" cy="103316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07450" y="9696985"/>
            <a:ext cx="7222150" cy="262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Roboto"/>
              </a:rPr>
              <a:t>Fonte:  https://simulare.com.br/blog/demonstracoes-financeiras/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53800" y="2933700"/>
            <a:ext cx="5638800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4480"/>
              </a:lnSpc>
              <a:defRPr sz="4000">
                <a:solidFill>
                  <a:srgbClr val="0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defRPr>
            </a:lvl1pPr>
          </a:lstStyle>
          <a:p>
            <a:r>
              <a:rPr lang="pt-BR" b="1" dirty="0"/>
              <a:t>E há (ou deveria haver) informações nas Notas Explicativas!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501661D-C9E7-D9DB-E977-776BD97F55C6}"/>
              </a:ext>
            </a:extLst>
          </p:cNvPr>
          <p:cNvSpPr txBox="1"/>
          <p:nvPr/>
        </p:nvSpPr>
        <p:spPr>
          <a:xfrm>
            <a:off x="228600" y="458569"/>
            <a:ext cx="17788119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O que as </a:t>
            </a:r>
            <a:r>
              <a:rPr lang="pt-BR" sz="5000" dirty="0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notas explicativas falam sobre as companhias </a:t>
            </a:r>
            <a:r>
              <a:rPr lang="en-US" sz="5000" dirty="0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35597" y="2138846"/>
            <a:ext cx="4285836" cy="26282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72281" y="2138846"/>
            <a:ext cx="6153633" cy="36458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76952" y="6266029"/>
            <a:ext cx="5444299" cy="22471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44483" t="27586" r="29655" b="38351"/>
          <a:stretch>
            <a:fillRect/>
          </a:stretch>
        </p:blipFill>
        <p:spPr>
          <a:xfrm>
            <a:off x="13147760" y="5013990"/>
            <a:ext cx="4298928" cy="30434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52238" t="79484" r="36637" b="16605"/>
          <a:stretch>
            <a:fillRect/>
          </a:stretch>
        </p:blipFill>
        <p:spPr>
          <a:xfrm>
            <a:off x="13147760" y="8096499"/>
            <a:ext cx="4298928" cy="8121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06047" y="3801915"/>
            <a:ext cx="1212076" cy="12120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79800" y="8741578"/>
            <a:ext cx="2066889" cy="10334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762096" y="7921851"/>
            <a:ext cx="1659155" cy="116140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492728" y="8968105"/>
            <a:ext cx="286404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4913F"/>
                </a:solidFill>
                <a:latin typeface="Open Sans Extra Bold"/>
              </a:rPr>
              <a:t>173 </a:t>
            </a:r>
            <a:r>
              <a:rPr lang="en-US" sz="3399" dirty="0" err="1">
                <a:solidFill>
                  <a:srgbClr val="04913F"/>
                </a:solidFill>
                <a:latin typeface="Open Sans Extra Bold"/>
              </a:rPr>
              <a:t>menções</a:t>
            </a:r>
            <a:endParaRPr lang="en-US" sz="3399" dirty="0">
              <a:solidFill>
                <a:srgbClr val="04913F"/>
              </a:solidFill>
              <a:latin typeface="Open Sans Extra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564282" y="8968105"/>
            <a:ext cx="261118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1616"/>
                </a:solidFill>
                <a:latin typeface="Open Sans Extra Bold"/>
              </a:rPr>
              <a:t>65 </a:t>
            </a:r>
            <a:r>
              <a:rPr lang="en-US" sz="3399" dirty="0" err="1">
                <a:solidFill>
                  <a:srgbClr val="FF1616"/>
                </a:solidFill>
                <a:latin typeface="Open Sans Extra Bold"/>
              </a:rPr>
              <a:t>menções</a:t>
            </a:r>
            <a:endParaRPr lang="en-US" sz="3399" dirty="0">
              <a:solidFill>
                <a:srgbClr val="FF1616"/>
              </a:solidFill>
              <a:latin typeface="Open Sans Extr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595306" y="5298170"/>
            <a:ext cx="168919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651654"/>
                </a:solidFill>
                <a:latin typeface="Open Sans Extra Bold"/>
              </a:rPr>
              <a:t>"taxes"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FFD60EDA-D156-7567-F881-7A4AAD7516FB}"/>
              </a:ext>
            </a:extLst>
          </p:cNvPr>
          <p:cNvSpPr txBox="1"/>
          <p:nvPr/>
        </p:nvSpPr>
        <p:spPr>
          <a:xfrm>
            <a:off x="228600" y="458569"/>
            <a:ext cx="17788119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O que as </a:t>
            </a:r>
            <a:r>
              <a:rPr lang="pt-BR" sz="5000" dirty="0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notas explicativas falam sobre as companhias </a:t>
            </a:r>
            <a:r>
              <a:rPr lang="en-US" sz="5000" dirty="0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945" t="19365" r="14892" b="15194"/>
          <a:stretch>
            <a:fillRect/>
          </a:stretch>
        </p:blipFill>
        <p:spPr>
          <a:xfrm>
            <a:off x="1611980" y="321668"/>
            <a:ext cx="15628055" cy="99653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40804" y="2916649"/>
            <a:ext cx="650141" cy="3445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42761" y="5856204"/>
            <a:ext cx="650141" cy="3445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38294" y="5639333"/>
            <a:ext cx="734262" cy="389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122415" y="2723988"/>
            <a:ext cx="650141" cy="344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772555" y="705167"/>
            <a:ext cx="294843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651654"/>
                </a:solidFill>
                <a:latin typeface="Open Sans Extra Bold"/>
              </a:rPr>
              <a:t>Notas 16 e 18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92902" y="6999362"/>
            <a:ext cx="192806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651654"/>
                </a:solidFill>
                <a:latin typeface="Open Sans Extra Bold"/>
              </a:rPr>
              <a:t>$10.9 bn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47354" y="6906585"/>
            <a:ext cx="167506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651654"/>
                </a:solidFill>
                <a:latin typeface="Open Sans Extra Bold"/>
              </a:rPr>
              <a:t>$6.5 bn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29650" r="29148" b="33505"/>
          <a:stretch>
            <a:fillRect/>
          </a:stretch>
        </p:blipFill>
        <p:spPr>
          <a:xfrm>
            <a:off x="321238" y="172967"/>
            <a:ext cx="1252643" cy="1197751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17395F95-4A4D-4F65-7665-39461E059C47}"/>
              </a:ext>
            </a:extLst>
          </p:cNvPr>
          <p:cNvSpPr/>
          <p:nvPr/>
        </p:nvSpPr>
        <p:spPr>
          <a:xfrm>
            <a:off x="2068170" y="2844642"/>
            <a:ext cx="7010400" cy="44784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950925B-6892-87EC-5ED6-7FDF2F5B1AA4}"/>
              </a:ext>
            </a:extLst>
          </p:cNvPr>
          <p:cNvSpPr/>
          <p:nvPr/>
        </p:nvSpPr>
        <p:spPr>
          <a:xfrm>
            <a:off x="2267564" y="5815458"/>
            <a:ext cx="6811006" cy="69964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2FD113D-1943-B95C-FAC8-2A23C7413019}"/>
              </a:ext>
            </a:extLst>
          </p:cNvPr>
          <p:cNvSpPr/>
          <p:nvPr/>
        </p:nvSpPr>
        <p:spPr>
          <a:xfrm>
            <a:off x="9288452" y="2643910"/>
            <a:ext cx="7758744" cy="44784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405EC77-27B3-8A82-C652-D9F69024B9D2}"/>
              </a:ext>
            </a:extLst>
          </p:cNvPr>
          <p:cNvSpPr/>
          <p:nvPr/>
        </p:nvSpPr>
        <p:spPr>
          <a:xfrm>
            <a:off x="9288452" y="5580648"/>
            <a:ext cx="7758744" cy="47725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15747" y="7981826"/>
            <a:ext cx="3009881" cy="184578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19718" y="206971"/>
            <a:ext cx="7384467" cy="9620635"/>
            <a:chOff x="0" y="0"/>
            <a:chExt cx="8116950" cy="12116313"/>
          </a:xfrm>
        </p:grpSpPr>
        <p:sp>
          <p:nvSpPr>
            <p:cNvPr id="4" name="TextBox 4"/>
            <p:cNvSpPr txBox="1"/>
            <p:nvPr/>
          </p:nvSpPr>
          <p:spPr>
            <a:xfrm>
              <a:off x="5520681" y="11364685"/>
              <a:ext cx="2233414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651654"/>
                  </a:solidFill>
                  <a:latin typeface="Open Sans Extra Bold"/>
                </a:rPr>
                <a:t>$6.9 bn </a:t>
              </a:r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38221" t="20336" r="50552" b="36146"/>
            <a:stretch>
              <a:fillRect/>
            </a:stretch>
          </p:blipFill>
          <p:spPr>
            <a:xfrm>
              <a:off x="0" y="0"/>
              <a:ext cx="5328211" cy="1110108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66267" t="20336" r="27506" b="36146"/>
            <a:stretch>
              <a:fillRect/>
            </a:stretch>
          </p:blipFill>
          <p:spPr>
            <a:xfrm>
              <a:off x="5162052" y="0"/>
              <a:ext cx="2954898" cy="1110108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333599" y="5288094"/>
              <a:ext cx="374163" cy="19830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633370" y="8615789"/>
              <a:ext cx="374163" cy="198306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8222516" y="342900"/>
            <a:ext cx="9684484" cy="7755010"/>
            <a:chOff x="0" y="0"/>
            <a:chExt cx="11362666" cy="9628813"/>
          </a:xfrm>
        </p:grpSpPr>
        <p:sp>
          <p:nvSpPr>
            <p:cNvPr id="10" name="TextBox 10"/>
            <p:cNvSpPr txBox="1"/>
            <p:nvPr/>
          </p:nvSpPr>
          <p:spPr>
            <a:xfrm>
              <a:off x="8791908" y="8347959"/>
              <a:ext cx="2570758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651654"/>
                  </a:solidFill>
                  <a:latin typeface="Open Sans Extra Bold"/>
                </a:rPr>
                <a:t>$10.3 bn </a:t>
              </a:r>
            </a:p>
          </p:txBody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 l="66174" t="25292" r="27371" b="33989"/>
            <a:stretch>
              <a:fillRect/>
            </a:stretch>
          </p:blipFill>
          <p:spPr>
            <a:xfrm>
              <a:off x="8523079" y="0"/>
              <a:ext cx="2839587" cy="962881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 l="37917" t="25292" r="42100" b="33989"/>
            <a:stretch>
              <a:fillRect/>
            </a:stretch>
          </p:blipFill>
          <p:spPr>
            <a:xfrm>
              <a:off x="0" y="0"/>
              <a:ext cx="8790974" cy="962881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153629" y="2163464"/>
              <a:ext cx="374163" cy="198306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779466" y="5980838"/>
              <a:ext cx="374163" cy="198306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12494672" y="8336333"/>
            <a:ext cx="192806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651654"/>
                </a:solidFill>
                <a:latin typeface="Open Sans Extra Bold"/>
              </a:rPr>
              <a:t>$10.3 bn 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49C0684C-89C4-5BC0-F926-90693D8AB441}"/>
              </a:ext>
            </a:extLst>
          </p:cNvPr>
          <p:cNvSpPr/>
          <p:nvPr/>
        </p:nvSpPr>
        <p:spPr>
          <a:xfrm>
            <a:off x="738497" y="6843923"/>
            <a:ext cx="7410774" cy="44478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E19646A3-3E4A-09EC-98BA-221BC9E4C605}"/>
              </a:ext>
            </a:extLst>
          </p:cNvPr>
          <p:cNvSpPr/>
          <p:nvPr/>
        </p:nvSpPr>
        <p:spPr>
          <a:xfrm>
            <a:off x="8419484" y="1959561"/>
            <a:ext cx="9487515" cy="41128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0A530CE-B670-D88C-4527-A8293CA57588}"/>
              </a:ext>
            </a:extLst>
          </p:cNvPr>
          <p:cNvSpPr/>
          <p:nvPr/>
        </p:nvSpPr>
        <p:spPr>
          <a:xfrm>
            <a:off x="8419483" y="5006707"/>
            <a:ext cx="9487515" cy="41128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B657CD7E-EAB1-37E1-3694-433A9A17F95A}"/>
              </a:ext>
            </a:extLst>
          </p:cNvPr>
          <p:cNvSpPr/>
          <p:nvPr/>
        </p:nvSpPr>
        <p:spPr>
          <a:xfrm>
            <a:off x="811744" y="4381500"/>
            <a:ext cx="7410774" cy="3048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750</Words>
  <Application>Microsoft Office PowerPoint</Application>
  <PresentationFormat>Personalizar</PresentationFormat>
  <Paragraphs>101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5" baseType="lpstr">
      <vt:lpstr>HK Grotesk Bold</vt:lpstr>
      <vt:lpstr>Roboto Bold</vt:lpstr>
      <vt:lpstr>Open Sans Extra Bold</vt:lpstr>
      <vt:lpstr>Arimo</vt:lpstr>
      <vt:lpstr>Calibri</vt:lpstr>
      <vt:lpstr>Arial</vt:lpstr>
      <vt:lpstr>Roboto</vt:lpstr>
      <vt:lpstr>Arimo Bold Italics</vt:lpstr>
      <vt:lpstr>Dreaming Outloud Pro</vt:lpstr>
      <vt:lpstr>Intro Pro Bold</vt:lpstr>
      <vt:lpstr>Arimo Light</vt:lpstr>
      <vt:lpstr>Libre Franklin Medium Bold</vt:lpstr>
      <vt:lpstr>Arimo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IBET_dez_2022.pptx</dc:title>
  <dc:creator>luciana aguiar</dc:creator>
  <cp:lastModifiedBy>Congresso IBET</cp:lastModifiedBy>
  <cp:revision>2</cp:revision>
  <dcterms:created xsi:type="dcterms:W3CDTF">2006-08-16T00:00:00Z</dcterms:created>
  <dcterms:modified xsi:type="dcterms:W3CDTF">2022-12-07T11:23:24Z</dcterms:modified>
  <dc:identifier>DAFT_PVqMSk</dc:identifier>
</cp:coreProperties>
</file>