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theme/theme16.xml" ContentType="application/vnd.openxmlformats-officedocument.theme+xml"/>
  <Override PartName="/ppt/theme/theme17.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 id="2147483675" r:id="rId4"/>
    <p:sldMasterId id="2147483676" r:id="rId5"/>
    <p:sldMasterId id="2147483677" r:id="rId6"/>
    <p:sldMasterId id="2147483678" r:id="rId7"/>
    <p:sldMasterId id="2147483679" r:id="rId8"/>
    <p:sldMasterId id="2147483680" r:id="rId9"/>
    <p:sldMasterId id="2147483681" r:id="rId10"/>
    <p:sldMasterId id="2147483682" r:id="rId11"/>
    <p:sldMasterId id="2147483683" r:id="rId12"/>
    <p:sldMasterId id="2147483684" r:id="rId13"/>
    <p:sldMasterId id="2147483685" r:id="rId14"/>
    <p:sldMasterId id="2147483686" r:id="rId15"/>
    <p:sldMasterId id="2147483687" r:id="rId16"/>
  </p:sldMasterIdLst>
  <p:notesMasterIdLst>
    <p:notesMasterId r:id="rId31"/>
  </p:notes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2.xml"/><Relationship Id="rId26" Type="http://schemas.openxmlformats.org/officeDocument/2006/relationships/slide" Target="slides/slide10.xml"/><Relationship Id="rId3" Type="http://schemas.openxmlformats.org/officeDocument/2006/relationships/slideMaster" Target="slideMasters/slideMaster3.xml"/><Relationship Id="rId21" Type="http://schemas.openxmlformats.org/officeDocument/2006/relationships/slide" Target="slides/slide5.xml"/><Relationship Id="rId34" Type="http://schemas.openxmlformats.org/officeDocument/2006/relationships/theme" Target="theme/theme1.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1.xml"/><Relationship Id="rId25" Type="http://schemas.openxmlformats.org/officeDocument/2006/relationships/slide" Target="slides/slide9.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 Target="slides/slide4.xml"/><Relationship Id="rId29" Type="http://schemas.openxmlformats.org/officeDocument/2006/relationships/slide" Target="slides/slide1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8.xml"/><Relationship Id="rId32"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7.xml"/><Relationship Id="rId28" Type="http://schemas.openxmlformats.org/officeDocument/2006/relationships/slide" Target="slides/slide12.xml"/><Relationship Id="rId10" Type="http://schemas.openxmlformats.org/officeDocument/2006/relationships/slideMaster" Target="slideMasters/slideMaster10.xml"/><Relationship Id="rId19" Type="http://schemas.openxmlformats.org/officeDocument/2006/relationships/slide" Target="slides/slide3.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6.xml"/><Relationship Id="rId27" Type="http://schemas.openxmlformats.org/officeDocument/2006/relationships/slide" Target="slides/slide11.xml"/><Relationship Id="rId30" Type="http://schemas.openxmlformats.org/officeDocument/2006/relationships/slide" Target="slides/slide14.xml"/><Relationship Id="rId35" Type="http://schemas.openxmlformats.org/officeDocument/2006/relationships/tableStyles" Target="tableStyles.xml"/><Relationship Id="rId8" Type="http://schemas.openxmlformats.org/officeDocument/2006/relationships/slideMaster" Target="slideMasters/slideMaster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4" name="PlaceHolder 1"/>
          <p:cNvSpPr>
            <a:spLocks noGrp="1"/>
          </p:cNvSpPr>
          <p:nvPr>
            <p:ph type="body"/>
          </p:nvPr>
        </p:nvSpPr>
        <p:spPr>
          <a:xfrm>
            <a:off x="756000" y="5078520"/>
            <a:ext cx="6047640" cy="4811040"/>
          </a:xfrm>
          <a:prstGeom prst="rect">
            <a:avLst/>
          </a:prstGeom>
        </p:spPr>
        <p:txBody>
          <a:bodyPr lIns="0" tIns="0" rIns="0" bIns="0"/>
          <a:lstStyle/>
          <a:p>
            <a:r>
              <a:rPr lang="pt-BR" sz="2000">
                <a:latin typeface="Arial"/>
              </a:rPr>
              <a:t>Clique para editar o formato de notas</a:t>
            </a:r>
            <a:endParaRPr/>
          </a:p>
        </p:txBody>
      </p:sp>
      <p:sp>
        <p:nvSpPr>
          <p:cNvPr id="75" name="PlaceHolder 2"/>
          <p:cNvSpPr>
            <a:spLocks noGrp="1"/>
          </p:cNvSpPr>
          <p:nvPr>
            <p:ph type="hdr"/>
          </p:nvPr>
        </p:nvSpPr>
        <p:spPr>
          <a:xfrm>
            <a:off x="0" y="0"/>
            <a:ext cx="3280680" cy="534240"/>
          </a:xfrm>
          <a:prstGeom prst="rect">
            <a:avLst/>
          </a:prstGeom>
        </p:spPr>
        <p:txBody>
          <a:bodyPr lIns="0" tIns="0" rIns="0" bIns="0"/>
          <a:lstStyle/>
          <a:p>
            <a:r>
              <a:rPr lang="pt-BR" sz="1400">
                <a:latin typeface="Times New Roman"/>
              </a:rPr>
              <a:t>&lt;cabeçalho&gt;</a:t>
            </a:r>
            <a:endParaRPr/>
          </a:p>
        </p:txBody>
      </p:sp>
      <p:sp>
        <p:nvSpPr>
          <p:cNvPr id="76" name="PlaceHolder 3"/>
          <p:cNvSpPr>
            <a:spLocks noGrp="1"/>
          </p:cNvSpPr>
          <p:nvPr>
            <p:ph type="dt"/>
          </p:nvPr>
        </p:nvSpPr>
        <p:spPr>
          <a:xfrm>
            <a:off x="4278960" y="0"/>
            <a:ext cx="3280680" cy="534240"/>
          </a:xfrm>
          <a:prstGeom prst="rect">
            <a:avLst/>
          </a:prstGeom>
        </p:spPr>
        <p:txBody>
          <a:bodyPr lIns="0" tIns="0" rIns="0" bIns="0"/>
          <a:lstStyle/>
          <a:p>
            <a:pPr algn="r"/>
            <a:r>
              <a:rPr lang="pt-BR" sz="1400">
                <a:latin typeface="Times New Roman"/>
              </a:rPr>
              <a:t>&lt;data/hora&gt;</a:t>
            </a:r>
            <a:endParaRPr/>
          </a:p>
        </p:txBody>
      </p:sp>
      <p:sp>
        <p:nvSpPr>
          <p:cNvPr id="77" name="PlaceHolder 4"/>
          <p:cNvSpPr>
            <a:spLocks noGrp="1"/>
          </p:cNvSpPr>
          <p:nvPr>
            <p:ph type="ftr"/>
          </p:nvPr>
        </p:nvSpPr>
        <p:spPr>
          <a:xfrm>
            <a:off x="0" y="10157400"/>
            <a:ext cx="3280680" cy="534240"/>
          </a:xfrm>
          <a:prstGeom prst="rect">
            <a:avLst/>
          </a:prstGeom>
        </p:spPr>
        <p:txBody>
          <a:bodyPr lIns="0" tIns="0" rIns="0" bIns="0" anchor="b"/>
          <a:lstStyle/>
          <a:p>
            <a:r>
              <a:rPr lang="pt-BR" sz="1400">
                <a:latin typeface="Times New Roman"/>
              </a:rPr>
              <a:t>&lt;rodapé&gt;</a:t>
            </a:r>
            <a:endParaRPr/>
          </a:p>
        </p:txBody>
      </p:sp>
      <p:sp>
        <p:nvSpPr>
          <p:cNvPr id="78" name="PlaceHolder 5"/>
          <p:cNvSpPr>
            <a:spLocks noGrp="1"/>
          </p:cNvSpPr>
          <p:nvPr>
            <p:ph type="sldNum"/>
          </p:nvPr>
        </p:nvSpPr>
        <p:spPr>
          <a:xfrm>
            <a:off x="4278960" y="10157400"/>
            <a:ext cx="3280680" cy="534240"/>
          </a:xfrm>
          <a:prstGeom prst="rect">
            <a:avLst/>
          </a:prstGeom>
        </p:spPr>
        <p:txBody>
          <a:bodyPr lIns="0" tIns="0" rIns="0" bIns="0" anchor="b"/>
          <a:lstStyle/>
          <a:p>
            <a:pPr algn="r"/>
            <a:fld id="{72E4DFDB-A0B2-47BE-9A6D-4FFA6E2531A1}" type="slidenum">
              <a:rPr lang="pt-BR" sz="1400">
                <a:latin typeface="Times New Roman"/>
              </a:rPr>
              <a:t>‹nº›</a:t>
            </a:fld>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PlaceHolder 1"/>
          <p:cNvSpPr>
            <a:spLocks noGrp="1"/>
          </p:cNvSpPr>
          <p:nvPr>
            <p:ph type="body"/>
          </p:nvPr>
        </p:nvSpPr>
        <p:spPr>
          <a:xfrm>
            <a:off x="685800" y="4400640"/>
            <a:ext cx="5485680" cy="3599640"/>
          </a:xfrm>
          <a:prstGeom prst="rect">
            <a:avLst/>
          </a:prstGeom>
        </p:spPr>
        <p:txBody>
          <a:bodyPr lIns="0" tIns="0" rIns="0" bIns="0"/>
          <a:lstStyle/>
          <a:p>
            <a:endParaRPr/>
          </a:p>
        </p:txBody>
      </p:sp>
      <p:sp>
        <p:nvSpPr>
          <p:cNvPr id="154" name="CustomShape 2"/>
          <p:cNvSpPr/>
          <p:nvPr/>
        </p:nvSpPr>
        <p:spPr>
          <a:xfrm>
            <a:off x="3884760" y="8685360"/>
            <a:ext cx="2971080" cy="457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6333BDFC-F4FA-4054-A4F1-1178B503B1E2}" type="slidenum">
              <a:rPr lang="pt-BR" sz="1200" strike="noStrike">
                <a:latin typeface="Times New Roman"/>
              </a:rPr>
              <a:t>14</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FD6671-C3CE-9E5E-5C64-F74A8187C137}"/>
              </a:ext>
            </a:extLst>
          </p:cNvPr>
          <p:cNvSpPr>
            <a:spLocks noGrp="1"/>
          </p:cNvSpPr>
          <p:nvPr>
            <p:ph type="title"/>
          </p:nvPr>
        </p:nvSpPr>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0B23F8FD-DD4A-F237-49E2-12BF0CC8EBC1}"/>
              </a:ext>
            </a:extLst>
          </p:cNvPr>
          <p:cNvSpPr>
            <a:spLocks noGrp="1"/>
          </p:cNvSpPr>
          <p:nvPr>
            <p:ph type="body"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59150A5B-5201-7E8A-7483-47C036E42AD0}"/>
              </a:ext>
            </a:extLst>
          </p:cNvPr>
          <p:cNvSpPr>
            <a:spLocks noGrp="1"/>
          </p:cNvSpPr>
          <p:nvPr>
            <p:ph type="dt" sz="half" idx="10"/>
          </p:nvPr>
        </p:nvSpPr>
        <p:spPr/>
        <p:txBody>
          <a:bodyPr/>
          <a:lstStyle/>
          <a:p>
            <a:fld id="{6586B372-9D91-406A-AB11-B56B20712B70}" type="datetimeFigureOut">
              <a:rPr lang="pt-BR" smtClean="0"/>
              <a:t>07/12/2022</a:t>
            </a:fld>
            <a:endParaRPr lang="pt-BR"/>
          </a:p>
        </p:txBody>
      </p:sp>
      <p:sp>
        <p:nvSpPr>
          <p:cNvPr id="5" name="Espaço Reservado para Rodapé 4">
            <a:extLst>
              <a:ext uri="{FF2B5EF4-FFF2-40B4-BE49-F238E27FC236}">
                <a16:creationId xmlns:a16="http://schemas.microsoft.com/office/drawing/2014/main" id="{9EB27576-4CCE-77BF-3709-DD5D49E45866}"/>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1AA5CA9A-5359-9C11-771A-954151051CB4}"/>
              </a:ext>
            </a:extLst>
          </p:cNvPr>
          <p:cNvSpPr>
            <a:spLocks noGrp="1"/>
          </p:cNvSpPr>
          <p:nvPr>
            <p:ph type="sldNum" sz="quarter" idx="12"/>
          </p:nvPr>
        </p:nvSpPr>
        <p:spPr/>
        <p:txBody>
          <a:bodyPr/>
          <a:lstStyle/>
          <a:p>
            <a:fld id="{B4B29E8E-C4F6-442B-B4A3-260CB851B555}" type="slidenum">
              <a:rPr lang="pt-BR" smtClean="0"/>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9BF2DD-6F61-BF7C-6058-D9C4DA685B70}"/>
              </a:ext>
            </a:extLst>
          </p:cNvPr>
          <p:cNvSpPr>
            <a:spLocks noGrp="1"/>
          </p:cNvSpPr>
          <p:nvPr>
            <p:ph type="title"/>
          </p:nvPr>
        </p:nvSpPr>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BF02898D-987C-2333-3A69-9B7BCEFDE400}"/>
              </a:ext>
            </a:extLst>
          </p:cNvPr>
          <p:cNvSpPr>
            <a:spLocks noGrp="1"/>
          </p:cNvSpPr>
          <p:nvPr>
            <p:ph type="body"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143FFC82-432F-A65A-96C6-C13C9EBAEB74}"/>
              </a:ext>
            </a:extLst>
          </p:cNvPr>
          <p:cNvSpPr>
            <a:spLocks noGrp="1"/>
          </p:cNvSpPr>
          <p:nvPr>
            <p:ph type="dt" sz="half" idx="10"/>
          </p:nvPr>
        </p:nvSpPr>
        <p:spPr/>
        <p:txBody>
          <a:bodyPr/>
          <a:lstStyle/>
          <a:p>
            <a:fld id="{6586B372-9D91-406A-AB11-B56B20712B70}" type="datetimeFigureOut">
              <a:rPr lang="pt-BR" smtClean="0"/>
              <a:t>07/12/2022</a:t>
            </a:fld>
            <a:endParaRPr lang="pt-BR"/>
          </a:p>
        </p:txBody>
      </p:sp>
      <p:sp>
        <p:nvSpPr>
          <p:cNvPr id="5" name="Espaço Reservado para Rodapé 4">
            <a:extLst>
              <a:ext uri="{FF2B5EF4-FFF2-40B4-BE49-F238E27FC236}">
                <a16:creationId xmlns:a16="http://schemas.microsoft.com/office/drawing/2014/main" id="{D0DF9E8E-46B7-D991-9D3E-59C3988243B1}"/>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4D9819AC-BCBB-D61D-C9B5-B3C5ECA97BDF}"/>
              </a:ext>
            </a:extLst>
          </p:cNvPr>
          <p:cNvSpPr>
            <a:spLocks noGrp="1"/>
          </p:cNvSpPr>
          <p:nvPr>
            <p:ph type="sldNum" sz="quarter" idx="12"/>
          </p:nvPr>
        </p:nvSpPr>
        <p:spPr/>
        <p:txBody>
          <a:bodyPr/>
          <a:lstStyle/>
          <a:p>
            <a:fld id="{B4B29E8E-C4F6-442B-B4A3-260CB851B555}"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9CA39C-6A16-972B-654E-7AAE0396B8FF}"/>
              </a:ext>
            </a:extLst>
          </p:cNvPr>
          <p:cNvSpPr>
            <a:spLocks noGrp="1"/>
          </p:cNvSpPr>
          <p:nvPr>
            <p:ph type="title"/>
          </p:nvPr>
        </p:nvSpPr>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01AD0C9C-2DE4-6475-B72F-ED19E5AD5815}"/>
              </a:ext>
            </a:extLst>
          </p:cNvPr>
          <p:cNvSpPr>
            <a:spLocks noGrp="1"/>
          </p:cNvSpPr>
          <p:nvPr>
            <p:ph type="body"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36C78D8-754E-6FAA-B8FE-2F789E4213D4}"/>
              </a:ext>
            </a:extLst>
          </p:cNvPr>
          <p:cNvSpPr>
            <a:spLocks noGrp="1"/>
          </p:cNvSpPr>
          <p:nvPr>
            <p:ph type="dt" sz="half" idx="10"/>
          </p:nvPr>
        </p:nvSpPr>
        <p:spPr/>
        <p:txBody>
          <a:bodyPr/>
          <a:lstStyle/>
          <a:p>
            <a:fld id="{6586B372-9D91-406A-AB11-B56B20712B70}" type="datetimeFigureOut">
              <a:rPr lang="pt-BR" smtClean="0"/>
              <a:t>07/12/2022</a:t>
            </a:fld>
            <a:endParaRPr lang="pt-BR"/>
          </a:p>
        </p:txBody>
      </p:sp>
      <p:sp>
        <p:nvSpPr>
          <p:cNvPr id="5" name="Espaço Reservado para Rodapé 4">
            <a:extLst>
              <a:ext uri="{FF2B5EF4-FFF2-40B4-BE49-F238E27FC236}">
                <a16:creationId xmlns:a16="http://schemas.microsoft.com/office/drawing/2014/main" id="{EE58C1CB-9292-2C82-05D6-7C5C168C139A}"/>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BD9C728D-E8E9-73B9-B55F-14F8D83C541B}"/>
              </a:ext>
            </a:extLst>
          </p:cNvPr>
          <p:cNvSpPr>
            <a:spLocks noGrp="1"/>
          </p:cNvSpPr>
          <p:nvPr>
            <p:ph type="sldNum" sz="quarter" idx="12"/>
          </p:nvPr>
        </p:nvSpPr>
        <p:spPr/>
        <p:txBody>
          <a:bodyPr/>
          <a:lstStyle/>
          <a:p>
            <a:fld id="{B4B29E8E-C4F6-442B-B4A3-260CB851B555}" type="slidenum">
              <a:rPr lang="pt-BR" smtClean="0"/>
              <a:t>‹nº›</a:t>
            </a:fld>
            <a:endParaRPr lang="pt-B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34336C-AF81-E8CF-6C1D-D7D55FCE437E}"/>
              </a:ext>
            </a:extLst>
          </p:cNvPr>
          <p:cNvSpPr>
            <a:spLocks noGrp="1"/>
          </p:cNvSpPr>
          <p:nvPr>
            <p:ph type="title"/>
          </p:nvPr>
        </p:nvSpPr>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193B1188-F7B4-AF5D-5F75-8595F5DAC066}"/>
              </a:ext>
            </a:extLst>
          </p:cNvPr>
          <p:cNvSpPr>
            <a:spLocks noGrp="1"/>
          </p:cNvSpPr>
          <p:nvPr>
            <p:ph type="body"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EE36D96-CBDC-8B98-965B-7646DDE86CB2}"/>
              </a:ext>
            </a:extLst>
          </p:cNvPr>
          <p:cNvSpPr>
            <a:spLocks noGrp="1"/>
          </p:cNvSpPr>
          <p:nvPr>
            <p:ph type="dt" sz="half" idx="10"/>
          </p:nvPr>
        </p:nvSpPr>
        <p:spPr/>
        <p:txBody>
          <a:bodyPr/>
          <a:lstStyle/>
          <a:p>
            <a:fld id="{6586B372-9D91-406A-AB11-B56B20712B70}" type="datetimeFigureOut">
              <a:rPr lang="pt-BR" smtClean="0"/>
              <a:t>07/12/2022</a:t>
            </a:fld>
            <a:endParaRPr lang="pt-BR"/>
          </a:p>
        </p:txBody>
      </p:sp>
      <p:sp>
        <p:nvSpPr>
          <p:cNvPr id="5" name="Espaço Reservado para Rodapé 4">
            <a:extLst>
              <a:ext uri="{FF2B5EF4-FFF2-40B4-BE49-F238E27FC236}">
                <a16:creationId xmlns:a16="http://schemas.microsoft.com/office/drawing/2014/main" id="{8F3F4E84-7934-7C60-5708-88E0B8F25A28}"/>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E9135B06-A13D-D338-E8C0-B1A927A5EE20}"/>
              </a:ext>
            </a:extLst>
          </p:cNvPr>
          <p:cNvSpPr>
            <a:spLocks noGrp="1"/>
          </p:cNvSpPr>
          <p:nvPr>
            <p:ph type="sldNum" sz="quarter" idx="12"/>
          </p:nvPr>
        </p:nvSpPr>
        <p:spPr/>
        <p:txBody>
          <a:bodyPr/>
          <a:lstStyle/>
          <a:p>
            <a:fld id="{B4B29E8E-C4F6-442B-B4A3-260CB851B555}" type="slidenum">
              <a:rPr lang="pt-BR" smtClean="0"/>
              <a:t>‹nº›</a:t>
            </a:fld>
            <a:endParaRPr lang="pt-B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565EBB-9CA2-6069-BECD-3EDC08CFAFEF}"/>
              </a:ext>
            </a:extLst>
          </p:cNvPr>
          <p:cNvSpPr>
            <a:spLocks noGrp="1"/>
          </p:cNvSpPr>
          <p:nvPr>
            <p:ph type="title"/>
          </p:nvPr>
        </p:nvSpPr>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D43E4217-EB0E-CD0E-D501-7751D6891657}"/>
              </a:ext>
            </a:extLst>
          </p:cNvPr>
          <p:cNvSpPr>
            <a:spLocks noGrp="1"/>
          </p:cNvSpPr>
          <p:nvPr>
            <p:ph type="body"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CA73F484-DB01-B14A-42B2-E930A0C18263}"/>
              </a:ext>
            </a:extLst>
          </p:cNvPr>
          <p:cNvSpPr>
            <a:spLocks noGrp="1"/>
          </p:cNvSpPr>
          <p:nvPr>
            <p:ph type="dt" sz="half" idx="10"/>
          </p:nvPr>
        </p:nvSpPr>
        <p:spPr/>
        <p:txBody>
          <a:bodyPr/>
          <a:lstStyle/>
          <a:p>
            <a:fld id="{6586B372-9D91-406A-AB11-B56B20712B70}" type="datetimeFigureOut">
              <a:rPr lang="pt-BR" smtClean="0"/>
              <a:t>07/12/2022</a:t>
            </a:fld>
            <a:endParaRPr lang="pt-BR"/>
          </a:p>
        </p:txBody>
      </p:sp>
      <p:sp>
        <p:nvSpPr>
          <p:cNvPr id="5" name="Espaço Reservado para Rodapé 4">
            <a:extLst>
              <a:ext uri="{FF2B5EF4-FFF2-40B4-BE49-F238E27FC236}">
                <a16:creationId xmlns:a16="http://schemas.microsoft.com/office/drawing/2014/main" id="{459872EC-49B1-3116-55A0-BA8E8236A977}"/>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9BACCCFC-D52A-05F4-0E4E-451ABC08F338}"/>
              </a:ext>
            </a:extLst>
          </p:cNvPr>
          <p:cNvSpPr>
            <a:spLocks noGrp="1"/>
          </p:cNvSpPr>
          <p:nvPr>
            <p:ph type="sldNum" sz="quarter" idx="12"/>
          </p:nvPr>
        </p:nvSpPr>
        <p:spPr/>
        <p:txBody>
          <a:bodyPr/>
          <a:lstStyle/>
          <a:p>
            <a:fld id="{B4B29E8E-C4F6-442B-B4A3-260CB851B555}" type="slidenum">
              <a:rPr lang="pt-BR" smtClean="0"/>
              <a:t>‹nº›</a:t>
            </a:fld>
            <a:endParaRPr lang="pt-B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E5128B-33FD-D828-1A0B-AFE98FCB21A1}"/>
              </a:ext>
            </a:extLst>
          </p:cNvPr>
          <p:cNvSpPr>
            <a:spLocks noGrp="1"/>
          </p:cNvSpPr>
          <p:nvPr>
            <p:ph type="title"/>
          </p:nvPr>
        </p:nvSpPr>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D24DBC6C-B7CB-CC24-7097-FF1A8DA8EA9D}"/>
              </a:ext>
            </a:extLst>
          </p:cNvPr>
          <p:cNvSpPr>
            <a:spLocks noGrp="1"/>
          </p:cNvSpPr>
          <p:nvPr>
            <p:ph type="body"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73A70B2F-183A-E486-C272-9964A4F80013}"/>
              </a:ext>
            </a:extLst>
          </p:cNvPr>
          <p:cNvSpPr>
            <a:spLocks noGrp="1"/>
          </p:cNvSpPr>
          <p:nvPr>
            <p:ph type="dt" sz="half" idx="10"/>
          </p:nvPr>
        </p:nvSpPr>
        <p:spPr/>
        <p:txBody>
          <a:bodyPr/>
          <a:lstStyle/>
          <a:p>
            <a:fld id="{6586B372-9D91-406A-AB11-B56B20712B70}" type="datetimeFigureOut">
              <a:rPr lang="pt-BR" smtClean="0"/>
              <a:t>07/12/2022</a:t>
            </a:fld>
            <a:endParaRPr lang="pt-BR"/>
          </a:p>
        </p:txBody>
      </p:sp>
      <p:sp>
        <p:nvSpPr>
          <p:cNvPr id="5" name="Espaço Reservado para Rodapé 4">
            <a:extLst>
              <a:ext uri="{FF2B5EF4-FFF2-40B4-BE49-F238E27FC236}">
                <a16:creationId xmlns:a16="http://schemas.microsoft.com/office/drawing/2014/main" id="{9C516B83-FB9C-BB23-23EE-77111225BEA7}"/>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85D202DD-EA47-C231-A650-9647F9BDE66A}"/>
              </a:ext>
            </a:extLst>
          </p:cNvPr>
          <p:cNvSpPr>
            <a:spLocks noGrp="1"/>
          </p:cNvSpPr>
          <p:nvPr>
            <p:ph type="sldNum" sz="quarter" idx="12"/>
          </p:nvPr>
        </p:nvSpPr>
        <p:spPr/>
        <p:txBody>
          <a:bodyPr/>
          <a:lstStyle/>
          <a:p>
            <a:fld id="{B4B29E8E-C4F6-442B-B4A3-260CB851B555}" type="slidenum">
              <a:rPr lang="pt-BR" smtClean="0"/>
              <a:t>‹nº›</a:t>
            </a:fld>
            <a:endParaRPr lang="pt-B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23120B-529F-E544-3704-99F67F560C1B}"/>
              </a:ext>
            </a:extLst>
          </p:cNvPr>
          <p:cNvSpPr>
            <a:spLocks noGrp="1"/>
          </p:cNvSpPr>
          <p:nvPr>
            <p:ph type="title"/>
          </p:nvPr>
        </p:nvSpPr>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CD8A5EE8-9A26-662D-32BA-516D5ADFBE5C}"/>
              </a:ext>
            </a:extLst>
          </p:cNvPr>
          <p:cNvSpPr>
            <a:spLocks noGrp="1"/>
          </p:cNvSpPr>
          <p:nvPr>
            <p:ph type="body"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3FD3A394-B11E-EA42-73F2-B8614A3C1976}"/>
              </a:ext>
            </a:extLst>
          </p:cNvPr>
          <p:cNvSpPr>
            <a:spLocks noGrp="1"/>
          </p:cNvSpPr>
          <p:nvPr>
            <p:ph type="dt" sz="half" idx="10"/>
          </p:nvPr>
        </p:nvSpPr>
        <p:spPr/>
        <p:txBody>
          <a:bodyPr/>
          <a:lstStyle/>
          <a:p>
            <a:fld id="{6586B372-9D91-406A-AB11-B56B20712B70}" type="datetimeFigureOut">
              <a:rPr lang="pt-BR" smtClean="0"/>
              <a:t>07/12/2022</a:t>
            </a:fld>
            <a:endParaRPr lang="pt-BR"/>
          </a:p>
        </p:txBody>
      </p:sp>
      <p:sp>
        <p:nvSpPr>
          <p:cNvPr id="5" name="Espaço Reservado para Rodapé 4">
            <a:extLst>
              <a:ext uri="{FF2B5EF4-FFF2-40B4-BE49-F238E27FC236}">
                <a16:creationId xmlns:a16="http://schemas.microsoft.com/office/drawing/2014/main" id="{24DD6467-1F23-3402-C896-EE9C9607AFB8}"/>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2B7E2B67-1D93-DF1A-49AB-97207DE301F6}"/>
              </a:ext>
            </a:extLst>
          </p:cNvPr>
          <p:cNvSpPr>
            <a:spLocks noGrp="1"/>
          </p:cNvSpPr>
          <p:nvPr>
            <p:ph type="sldNum" sz="quarter" idx="12"/>
          </p:nvPr>
        </p:nvSpPr>
        <p:spPr/>
        <p:txBody>
          <a:bodyPr/>
          <a:lstStyle/>
          <a:p>
            <a:fld id="{B4B29E8E-C4F6-442B-B4A3-260CB851B555}" type="slidenum">
              <a:rPr lang="pt-BR" smtClean="0"/>
              <a:t>‹nº›</a:t>
            </a:fld>
            <a:endParaRPr lang="pt-B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21D0D83-1403-A598-2E89-7BF8303616CF}"/>
              </a:ext>
            </a:extLst>
          </p:cNvPr>
          <p:cNvSpPr>
            <a:spLocks noGrp="1"/>
          </p:cNvSpPr>
          <p:nvPr>
            <p:ph type="title"/>
          </p:nvPr>
        </p:nvSpPr>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4A170FBB-3977-AF5A-35A1-F977A9EC8913}"/>
              </a:ext>
            </a:extLst>
          </p:cNvPr>
          <p:cNvSpPr>
            <a:spLocks noGrp="1"/>
          </p:cNvSpPr>
          <p:nvPr>
            <p:ph type="body"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0DFFB763-1DA4-721E-E33F-DF81EFA93F3D}"/>
              </a:ext>
            </a:extLst>
          </p:cNvPr>
          <p:cNvSpPr>
            <a:spLocks noGrp="1"/>
          </p:cNvSpPr>
          <p:nvPr>
            <p:ph type="dt" sz="half" idx="10"/>
          </p:nvPr>
        </p:nvSpPr>
        <p:spPr/>
        <p:txBody>
          <a:bodyPr/>
          <a:lstStyle/>
          <a:p>
            <a:fld id="{6586B372-9D91-406A-AB11-B56B20712B70}" type="datetimeFigureOut">
              <a:rPr lang="pt-BR" smtClean="0"/>
              <a:t>07/12/2022</a:t>
            </a:fld>
            <a:endParaRPr lang="pt-BR"/>
          </a:p>
        </p:txBody>
      </p:sp>
      <p:sp>
        <p:nvSpPr>
          <p:cNvPr id="5" name="Espaço Reservado para Rodapé 4">
            <a:extLst>
              <a:ext uri="{FF2B5EF4-FFF2-40B4-BE49-F238E27FC236}">
                <a16:creationId xmlns:a16="http://schemas.microsoft.com/office/drawing/2014/main" id="{DA88CBD0-DF62-2179-20ED-D08AD305376A}"/>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98DE8EA-D898-2AFF-0F24-CEA7E7036F4A}"/>
              </a:ext>
            </a:extLst>
          </p:cNvPr>
          <p:cNvSpPr>
            <a:spLocks noGrp="1"/>
          </p:cNvSpPr>
          <p:nvPr>
            <p:ph type="sldNum" sz="quarter" idx="12"/>
          </p:nvPr>
        </p:nvSpPr>
        <p:spPr/>
        <p:txBody>
          <a:bodyPr/>
          <a:lstStyle/>
          <a:p>
            <a:fld id="{B4B29E8E-C4F6-442B-B4A3-260CB851B555}" type="slidenum">
              <a:rPr lang="pt-BR" smtClean="0"/>
              <a:t>‹nº›</a:t>
            </a:fld>
            <a:endParaRPr lang="pt-B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31B0EBE-F46F-FBA2-3290-BC6E8B8E6665}"/>
              </a:ext>
            </a:extLst>
          </p:cNvPr>
          <p:cNvSpPr>
            <a:spLocks noGrp="1"/>
          </p:cNvSpPr>
          <p:nvPr>
            <p:ph type="title"/>
          </p:nvPr>
        </p:nvSpPr>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6A44D9A3-62B6-8D70-3E83-1CC65E0B6BB9}"/>
              </a:ext>
            </a:extLst>
          </p:cNvPr>
          <p:cNvSpPr>
            <a:spLocks noGrp="1"/>
          </p:cNvSpPr>
          <p:nvPr>
            <p:ph type="body"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379A2F3F-3762-624E-5D8F-00EA932238D1}"/>
              </a:ext>
            </a:extLst>
          </p:cNvPr>
          <p:cNvSpPr>
            <a:spLocks noGrp="1"/>
          </p:cNvSpPr>
          <p:nvPr>
            <p:ph type="dt" sz="half" idx="10"/>
          </p:nvPr>
        </p:nvSpPr>
        <p:spPr/>
        <p:txBody>
          <a:bodyPr/>
          <a:lstStyle/>
          <a:p>
            <a:fld id="{6586B372-9D91-406A-AB11-B56B20712B70}" type="datetimeFigureOut">
              <a:rPr lang="pt-BR" smtClean="0"/>
              <a:t>07/12/2022</a:t>
            </a:fld>
            <a:endParaRPr lang="pt-BR"/>
          </a:p>
        </p:txBody>
      </p:sp>
      <p:sp>
        <p:nvSpPr>
          <p:cNvPr id="5" name="Espaço Reservado para Rodapé 4">
            <a:extLst>
              <a:ext uri="{FF2B5EF4-FFF2-40B4-BE49-F238E27FC236}">
                <a16:creationId xmlns:a16="http://schemas.microsoft.com/office/drawing/2014/main" id="{7B61F3A9-C144-5969-B638-6A3B6DB77D6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389BFC43-05BD-5AB1-3122-553BC57A7EF7}"/>
              </a:ext>
            </a:extLst>
          </p:cNvPr>
          <p:cNvSpPr>
            <a:spLocks noGrp="1"/>
          </p:cNvSpPr>
          <p:nvPr>
            <p:ph type="sldNum" sz="quarter" idx="12"/>
          </p:nvPr>
        </p:nvSpPr>
        <p:spPr/>
        <p:txBody>
          <a:bodyPr/>
          <a:lstStyle/>
          <a:p>
            <a:fld id="{B4B29E8E-C4F6-442B-B4A3-260CB851B555}" type="slidenum">
              <a:rPr lang="pt-BR" smtClean="0"/>
              <a:t>‹nº›</a:t>
            </a:fld>
            <a:endParaRPr lang="pt-B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57E991-0FC6-49B9-DB5A-EB7EDD6DC0F8}"/>
              </a:ext>
            </a:extLst>
          </p:cNvPr>
          <p:cNvSpPr>
            <a:spLocks noGrp="1"/>
          </p:cNvSpPr>
          <p:nvPr>
            <p:ph type="title"/>
          </p:nvPr>
        </p:nvSpPr>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8D17DE4A-C3EA-6EDA-5962-C8C9C28F3EE7}"/>
              </a:ext>
            </a:extLst>
          </p:cNvPr>
          <p:cNvSpPr>
            <a:spLocks noGrp="1"/>
          </p:cNvSpPr>
          <p:nvPr>
            <p:ph type="body"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ADC27AF3-E247-6E90-F0C9-04F2CC5478EF}"/>
              </a:ext>
            </a:extLst>
          </p:cNvPr>
          <p:cNvSpPr>
            <a:spLocks noGrp="1"/>
          </p:cNvSpPr>
          <p:nvPr>
            <p:ph type="dt" sz="half" idx="10"/>
          </p:nvPr>
        </p:nvSpPr>
        <p:spPr/>
        <p:txBody>
          <a:bodyPr/>
          <a:lstStyle/>
          <a:p>
            <a:fld id="{6586B372-9D91-406A-AB11-B56B20712B70}" type="datetimeFigureOut">
              <a:rPr lang="pt-BR" smtClean="0"/>
              <a:t>07/12/2022</a:t>
            </a:fld>
            <a:endParaRPr lang="pt-BR"/>
          </a:p>
        </p:txBody>
      </p:sp>
      <p:sp>
        <p:nvSpPr>
          <p:cNvPr id="5" name="Espaço Reservado para Rodapé 4">
            <a:extLst>
              <a:ext uri="{FF2B5EF4-FFF2-40B4-BE49-F238E27FC236}">
                <a16:creationId xmlns:a16="http://schemas.microsoft.com/office/drawing/2014/main" id="{C3147CC1-CFD3-2629-7570-255C462D03DE}"/>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D4D76D9-B463-F08B-F250-6C33BC4EE2A0}"/>
              </a:ext>
            </a:extLst>
          </p:cNvPr>
          <p:cNvSpPr>
            <a:spLocks noGrp="1"/>
          </p:cNvSpPr>
          <p:nvPr>
            <p:ph type="sldNum" sz="quarter" idx="12"/>
          </p:nvPr>
        </p:nvSpPr>
        <p:spPr/>
        <p:txBody>
          <a:bodyPr/>
          <a:lstStyle/>
          <a:p>
            <a:fld id="{B4B29E8E-C4F6-442B-B4A3-260CB851B555}"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1D07E6-6AF8-4DDC-7AC2-E5D788EE1FD9}"/>
              </a:ext>
            </a:extLst>
          </p:cNvPr>
          <p:cNvSpPr>
            <a:spLocks noGrp="1"/>
          </p:cNvSpPr>
          <p:nvPr>
            <p:ph type="title"/>
          </p:nvPr>
        </p:nvSpPr>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36B1C3CE-B1E6-3099-2B7F-70D4C38567B9}"/>
              </a:ext>
            </a:extLst>
          </p:cNvPr>
          <p:cNvSpPr>
            <a:spLocks noGrp="1"/>
          </p:cNvSpPr>
          <p:nvPr>
            <p:ph type="body"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4FC732BA-A3EA-1AEA-19E4-AE6D28394101}"/>
              </a:ext>
            </a:extLst>
          </p:cNvPr>
          <p:cNvSpPr>
            <a:spLocks noGrp="1"/>
          </p:cNvSpPr>
          <p:nvPr>
            <p:ph type="dt" sz="half" idx="10"/>
          </p:nvPr>
        </p:nvSpPr>
        <p:spPr/>
        <p:txBody>
          <a:bodyPr/>
          <a:lstStyle/>
          <a:p>
            <a:fld id="{6586B372-9D91-406A-AB11-B56B20712B70}" type="datetimeFigureOut">
              <a:rPr lang="pt-BR" smtClean="0"/>
              <a:t>07/12/2022</a:t>
            </a:fld>
            <a:endParaRPr lang="pt-BR"/>
          </a:p>
        </p:txBody>
      </p:sp>
      <p:sp>
        <p:nvSpPr>
          <p:cNvPr id="5" name="Espaço Reservado para Rodapé 4">
            <a:extLst>
              <a:ext uri="{FF2B5EF4-FFF2-40B4-BE49-F238E27FC236}">
                <a16:creationId xmlns:a16="http://schemas.microsoft.com/office/drawing/2014/main" id="{A6ABB8AF-600B-BADD-64FF-85734CAF1103}"/>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B8491A81-7661-EB6E-0FC0-A58588AC860D}"/>
              </a:ext>
            </a:extLst>
          </p:cNvPr>
          <p:cNvSpPr>
            <a:spLocks noGrp="1"/>
          </p:cNvSpPr>
          <p:nvPr>
            <p:ph type="sldNum" sz="quarter" idx="12"/>
          </p:nvPr>
        </p:nvSpPr>
        <p:spPr/>
        <p:txBody>
          <a:bodyPr/>
          <a:lstStyle/>
          <a:p>
            <a:fld id="{B4B29E8E-C4F6-442B-B4A3-260CB851B555}" type="slidenum">
              <a:rPr lang="pt-BR" smtClean="0"/>
              <a:t>‹nº›</a:t>
            </a:fld>
            <a:endParaRPr lang="pt-B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CB9A19-001F-6A15-60E1-AF37B916B95F}"/>
              </a:ext>
            </a:extLst>
          </p:cNvPr>
          <p:cNvSpPr>
            <a:spLocks noGrp="1"/>
          </p:cNvSpPr>
          <p:nvPr>
            <p:ph type="title"/>
          </p:nvPr>
        </p:nvSpPr>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EF90E5F5-C95A-EF73-454E-FE980F75A1AF}"/>
              </a:ext>
            </a:extLst>
          </p:cNvPr>
          <p:cNvSpPr>
            <a:spLocks noGrp="1"/>
          </p:cNvSpPr>
          <p:nvPr>
            <p:ph type="body"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F38574E8-4402-5EDA-4D3F-3F528D3BA7B4}"/>
              </a:ext>
            </a:extLst>
          </p:cNvPr>
          <p:cNvSpPr>
            <a:spLocks noGrp="1"/>
          </p:cNvSpPr>
          <p:nvPr>
            <p:ph type="dt" sz="half" idx="10"/>
          </p:nvPr>
        </p:nvSpPr>
        <p:spPr/>
        <p:txBody>
          <a:bodyPr/>
          <a:lstStyle/>
          <a:p>
            <a:fld id="{6586B372-9D91-406A-AB11-B56B20712B70}" type="datetimeFigureOut">
              <a:rPr lang="pt-BR" smtClean="0"/>
              <a:t>07/12/2022</a:t>
            </a:fld>
            <a:endParaRPr lang="pt-BR"/>
          </a:p>
        </p:txBody>
      </p:sp>
      <p:sp>
        <p:nvSpPr>
          <p:cNvPr id="5" name="Espaço Reservado para Rodapé 4">
            <a:extLst>
              <a:ext uri="{FF2B5EF4-FFF2-40B4-BE49-F238E27FC236}">
                <a16:creationId xmlns:a16="http://schemas.microsoft.com/office/drawing/2014/main" id="{14348440-C3DC-9DDC-86DE-68D42D034920}"/>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E4D493AC-6CCD-6693-5814-FA728F07EEA6}"/>
              </a:ext>
            </a:extLst>
          </p:cNvPr>
          <p:cNvSpPr>
            <a:spLocks noGrp="1"/>
          </p:cNvSpPr>
          <p:nvPr>
            <p:ph type="sldNum" sz="quarter" idx="12"/>
          </p:nvPr>
        </p:nvSpPr>
        <p:spPr/>
        <p:txBody>
          <a:bodyPr/>
          <a:lstStyle/>
          <a:p>
            <a:fld id="{B4B29E8E-C4F6-442B-B4A3-260CB851B555}" type="slidenum">
              <a:rPr lang="pt-BR" smtClean="0"/>
              <a:t>‹nº›</a:t>
            </a:fld>
            <a:endParaRPr lang="pt-B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668986-DCE5-299B-A599-050D54D88222}"/>
              </a:ext>
            </a:extLst>
          </p:cNvPr>
          <p:cNvSpPr>
            <a:spLocks noGrp="1"/>
          </p:cNvSpPr>
          <p:nvPr>
            <p:ph type="title"/>
          </p:nvPr>
        </p:nvSpPr>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46B5E708-A9E7-02DC-A080-CB094EF79DBC}"/>
              </a:ext>
            </a:extLst>
          </p:cNvPr>
          <p:cNvSpPr>
            <a:spLocks noGrp="1"/>
          </p:cNvSpPr>
          <p:nvPr>
            <p:ph type="body"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5A069CDB-A1EA-00A6-C17B-93BBE705E6FF}"/>
              </a:ext>
            </a:extLst>
          </p:cNvPr>
          <p:cNvSpPr>
            <a:spLocks noGrp="1"/>
          </p:cNvSpPr>
          <p:nvPr>
            <p:ph type="dt" sz="half" idx="10"/>
          </p:nvPr>
        </p:nvSpPr>
        <p:spPr/>
        <p:txBody>
          <a:bodyPr/>
          <a:lstStyle/>
          <a:p>
            <a:fld id="{6586B372-9D91-406A-AB11-B56B20712B70}" type="datetimeFigureOut">
              <a:rPr lang="pt-BR" smtClean="0"/>
              <a:t>07/12/2022</a:t>
            </a:fld>
            <a:endParaRPr lang="pt-BR"/>
          </a:p>
        </p:txBody>
      </p:sp>
      <p:sp>
        <p:nvSpPr>
          <p:cNvPr id="5" name="Espaço Reservado para Rodapé 4">
            <a:extLst>
              <a:ext uri="{FF2B5EF4-FFF2-40B4-BE49-F238E27FC236}">
                <a16:creationId xmlns:a16="http://schemas.microsoft.com/office/drawing/2014/main" id="{1378D26F-3315-3A54-2739-F234B1B97682}"/>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46D7F77E-E638-67C9-801E-539C7ABB1956}"/>
              </a:ext>
            </a:extLst>
          </p:cNvPr>
          <p:cNvSpPr>
            <a:spLocks noGrp="1"/>
          </p:cNvSpPr>
          <p:nvPr>
            <p:ph type="sldNum" sz="quarter" idx="12"/>
          </p:nvPr>
        </p:nvSpPr>
        <p:spPr/>
        <p:txBody>
          <a:bodyPr/>
          <a:lstStyle/>
          <a:p>
            <a:fld id="{B4B29E8E-C4F6-442B-B4A3-260CB851B555}" type="slidenum">
              <a:rPr lang="pt-BR" smtClean="0"/>
              <a:t>‹nº›</a:t>
            </a:fld>
            <a:endParaRPr lang="pt-B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B5925C-6A9C-6E8E-D2B1-5D2F6F17CF30}"/>
              </a:ext>
            </a:extLst>
          </p:cNvPr>
          <p:cNvSpPr>
            <a:spLocks noGrp="1"/>
          </p:cNvSpPr>
          <p:nvPr>
            <p:ph type="title"/>
          </p:nvPr>
        </p:nvSpPr>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94C9CC9D-0B35-7794-7441-2DAA02C02197}"/>
              </a:ext>
            </a:extLst>
          </p:cNvPr>
          <p:cNvSpPr>
            <a:spLocks noGrp="1"/>
          </p:cNvSpPr>
          <p:nvPr>
            <p:ph type="body"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EC1C4F54-476A-803D-2ED4-08E5BCDF5D81}"/>
              </a:ext>
            </a:extLst>
          </p:cNvPr>
          <p:cNvSpPr>
            <a:spLocks noGrp="1"/>
          </p:cNvSpPr>
          <p:nvPr>
            <p:ph type="dt" sz="half" idx="10"/>
          </p:nvPr>
        </p:nvSpPr>
        <p:spPr/>
        <p:txBody>
          <a:bodyPr/>
          <a:lstStyle/>
          <a:p>
            <a:fld id="{6586B372-9D91-406A-AB11-B56B20712B70}" type="datetimeFigureOut">
              <a:rPr lang="pt-BR" smtClean="0"/>
              <a:t>07/12/2022</a:t>
            </a:fld>
            <a:endParaRPr lang="pt-BR"/>
          </a:p>
        </p:txBody>
      </p:sp>
      <p:sp>
        <p:nvSpPr>
          <p:cNvPr id="5" name="Espaço Reservado para Rodapé 4">
            <a:extLst>
              <a:ext uri="{FF2B5EF4-FFF2-40B4-BE49-F238E27FC236}">
                <a16:creationId xmlns:a16="http://schemas.microsoft.com/office/drawing/2014/main" id="{CEAA7E57-7D36-0B63-750E-4706EE038D6D}"/>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F51EF225-D2A1-798B-C773-6DD0314C1359}"/>
              </a:ext>
            </a:extLst>
          </p:cNvPr>
          <p:cNvSpPr>
            <a:spLocks noGrp="1"/>
          </p:cNvSpPr>
          <p:nvPr>
            <p:ph type="sldNum" sz="quarter" idx="12"/>
          </p:nvPr>
        </p:nvSpPr>
        <p:spPr/>
        <p:txBody>
          <a:bodyPr/>
          <a:lstStyle/>
          <a:p>
            <a:fld id="{B4B29E8E-C4F6-442B-B4A3-260CB851B555}" type="slidenum">
              <a:rPr lang="pt-BR" smtClean="0"/>
              <a:t>‹nº›</a:t>
            </a:fld>
            <a:endParaRPr lang="pt-B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3B1EF5-41FF-DCCA-D9DC-7465667E542C}"/>
              </a:ext>
            </a:extLst>
          </p:cNvPr>
          <p:cNvSpPr>
            <a:spLocks noGrp="1"/>
          </p:cNvSpPr>
          <p:nvPr>
            <p:ph type="title"/>
          </p:nvPr>
        </p:nvSpPr>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79EECA86-DA1A-DD6F-7B07-D67962E23183}"/>
              </a:ext>
            </a:extLst>
          </p:cNvPr>
          <p:cNvSpPr>
            <a:spLocks noGrp="1"/>
          </p:cNvSpPr>
          <p:nvPr>
            <p:ph type="body"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867D5881-26FF-1E88-1EA7-92F76BE70C99}"/>
              </a:ext>
            </a:extLst>
          </p:cNvPr>
          <p:cNvSpPr>
            <a:spLocks noGrp="1"/>
          </p:cNvSpPr>
          <p:nvPr>
            <p:ph type="dt" sz="half" idx="10"/>
          </p:nvPr>
        </p:nvSpPr>
        <p:spPr/>
        <p:txBody>
          <a:bodyPr/>
          <a:lstStyle/>
          <a:p>
            <a:fld id="{6586B372-9D91-406A-AB11-B56B20712B70}" type="datetimeFigureOut">
              <a:rPr lang="pt-BR" smtClean="0"/>
              <a:t>07/12/2022</a:t>
            </a:fld>
            <a:endParaRPr lang="pt-BR"/>
          </a:p>
        </p:txBody>
      </p:sp>
      <p:sp>
        <p:nvSpPr>
          <p:cNvPr id="5" name="Espaço Reservado para Rodapé 4">
            <a:extLst>
              <a:ext uri="{FF2B5EF4-FFF2-40B4-BE49-F238E27FC236}">
                <a16:creationId xmlns:a16="http://schemas.microsoft.com/office/drawing/2014/main" id="{672AD8EC-D2F2-CA93-3C9D-0AF71DBEBFA8}"/>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AA382908-F4F0-D9B0-D656-B1A5738AF8ED}"/>
              </a:ext>
            </a:extLst>
          </p:cNvPr>
          <p:cNvSpPr>
            <a:spLocks noGrp="1"/>
          </p:cNvSpPr>
          <p:nvPr>
            <p:ph type="sldNum" sz="quarter" idx="12"/>
          </p:nvPr>
        </p:nvSpPr>
        <p:spPr/>
        <p:txBody>
          <a:bodyPr/>
          <a:lstStyle/>
          <a:p>
            <a:fld id="{B4B29E8E-C4F6-442B-B4A3-260CB851B555}" type="slidenum">
              <a:rPr lang="pt-BR" smtClean="0"/>
              <a:t>‹nº›</a:t>
            </a:fld>
            <a:endParaRPr lang="pt-B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CFCF6EA-7CCA-6643-E34B-AC7A96EF3CE3}"/>
              </a:ext>
            </a:extLst>
          </p:cNvPr>
          <p:cNvSpPr>
            <a:spLocks noGrp="1"/>
          </p:cNvSpPr>
          <p:nvPr>
            <p:ph type="title"/>
          </p:nvPr>
        </p:nvSpPr>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A60388A6-30E4-86BD-76F6-4C1707923823}"/>
              </a:ext>
            </a:extLst>
          </p:cNvPr>
          <p:cNvSpPr>
            <a:spLocks noGrp="1"/>
          </p:cNvSpPr>
          <p:nvPr>
            <p:ph type="body"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C8C2AC74-8448-2347-27A0-DFA81A577A0A}"/>
              </a:ext>
            </a:extLst>
          </p:cNvPr>
          <p:cNvSpPr>
            <a:spLocks noGrp="1"/>
          </p:cNvSpPr>
          <p:nvPr>
            <p:ph type="dt" sz="half" idx="10"/>
          </p:nvPr>
        </p:nvSpPr>
        <p:spPr/>
        <p:txBody>
          <a:bodyPr/>
          <a:lstStyle/>
          <a:p>
            <a:fld id="{6586B372-9D91-406A-AB11-B56B20712B70}" type="datetimeFigureOut">
              <a:rPr lang="pt-BR" smtClean="0"/>
              <a:t>07/12/2022</a:t>
            </a:fld>
            <a:endParaRPr lang="pt-BR"/>
          </a:p>
        </p:txBody>
      </p:sp>
      <p:sp>
        <p:nvSpPr>
          <p:cNvPr id="5" name="Espaço Reservado para Rodapé 4">
            <a:extLst>
              <a:ext uri="{FF2B5EF4-FFF2-40B4-BE49-F238E27FC236}">
                <a16:creationId xmlns:a16="http://schemas.microsoft.com/office/drawing/2014/main" id="{0F3F589F-A1BE-B432-CCBA-C22E1CCAB2A5}"/>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15DFD189-4092-EAB0-5E01-233DC3411809}"/>
              </a:ext>
            </a:extLst>
          </p:cNvPr>
          <p:cNvSpPr>
            <a:spLocks noGrp="1"/>
          </p:cNvSpPr>
          <p:nvPr>
            <p:ph type="sldNum" sz="quarter" idx="12"/>
          </p:nvPr>
        </p:nvSpPr>
        <p:spPr/>
        <p:txBody>
          <a:bodyPr/>
          <a:lstStyle/>
          <a:p>
            <a:fld id="{B4B29E8E-C4F6-442B-B4A3-260CB851B555}" type="slidenum">
              <a:rPr lang="pt-BR" smtClean="0"/>
              <a:t>‹nº›</a:t>
            </a:fld>
            <a:endParaRPr lang="pt-B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5B70B0-BC4E-6633-6D6C-112180DCC521}"/>
              </a:ext>
            </a:extLst>
          </p:cNvPr>
          <p:cNvSpPr>
            <a:spLocks noGrp="1"/>
          </p:cNvSpPr>
          <p:nvPr>
            <p:ph type="title"/>
          </p:nvPr>
        </p:nvSpPr>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6FEF8F79-52D6-A61A-3444-AE4D1C254AC0}"/>
              </a:ext>
            </a:extLst>
          </p:cNvPr>
          <p:cNvSpPr>
            <a:spLocks noGrp="1"/>
          </p:cNvSpPr>
          <p:nvPr>
            <p:ph type="body"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E549D25D-9460-EE20-2B0E-973ECBB99341}"/>
              </a:ext>
            </a:extLst>
          </p:cNvPr>
          <p:cNvSpPr>
            <a:spLocks noGrp="1"/>
          </p:cNvSpPr>
          <p:nvPr>
            <p:ph type="dt" sz="half" idx="10"/>
          </p:nvPr>
        </p:nvSpPr>
        <p:spPr/>
        <p:txBody>
          <a:bodyPr/>
          <a:lstStyle/>
          <a:p>
            <a:fld id="{6586B372-9D91-406A-AB11-B56B20712B70}" type="datetimeFigureOut">
              <a:rPr lang="pt-BR" smtClean="0"/>
              <a:t>07/12/2022</a:t>
            </a:fld>
            <a:endParaRPr lang="pt-BR"/>
          </a:p>
        </p:txBody>
      </p:sp>
      <p:sp>
        <p:nvSpPr>
          <p:cNvPr id="5" name="Espaço Reservado para Rodapé 4">
            <a:extLst>
              <a:ext uri="{FF2B5EF4-FFF2-40B4-BE49-F238E27FC236}">
                <a16:creationId xmlns:a16="http://schemas.microsoft.com/office/drawing/2014/main" id="{13EC36E0-334B-4437-C790-B493E7A01A22}"/>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C1A90266-A0A7-3786-CE0F-E0A110C6C334}"/>
              </a:ext>
            </a:extLst>
          </p:cNvPr>
          <p:cNvSpPr>
            <a:spLocks noGrp="1"/>
          </p:cNvSpPr>
          <p:nvPr>
            <p:ph type="sldNum" sz="quarter" idx="12"/>
          </p:nvPr>
        </p:nvSpPr>
        <p:spPr/>
        <p:txBody>
          <a:bodyPr/>
          <a:lstStyle/>
          <a:p>
            <a:fld id="{B4B29E8E-C4F6-442B-B4A3-260CB851B555}"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ED4701-4111-71B6-8ECB-12DF2E1175FF}"/>
              </a:ext>
            </a:extLst>
          </p:cNvPr>
          <p:cNvSpPr>
            <a:spLocks noGrp="1"/>
          </p:cNvSpPr>
          <p:nvPr>
            <p:ph type="title"/>
          </p:nvPr>
        </p:nvSpPr>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D26A2A0F-4BC2-F3B2-F14E-5B2EE7B4E77C}"/>
              </a:ext>
            </a:extLst>
          </p:cNvPr>
          <p:cNvSpPr>
            <a:spLocks noGrp="1"/>
          </p:cNvSpPr>
          <p:nvPr>
            <p:ph type="body"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0658E011-81D9-7A68-704D-70977BDB2970}"/>
              </a:ext>
            </a:extLst>
          </p:cNvPr>
          <p:cNvSpPr>
            <a:spLocks noGrp="1"/>
          </p:cNvSpPr>
          <p:nvPr>
            <p:ph type="dt" sz="half" idx="10"/>
          </p:nvPr>
        </p:nvSpPr>
        <p:spPr/>
        <p:txBody>
          <a:bodyPr/>
          <a:lstStyle/>
          <a:p>
            <a:fld id="{6586B372-9D91-406A-AB11-B56B20712B70}" type="datetimeFigureOut">
              <a:rPr lang="pt-BR" smtClean="0"/>
              <a:t>07/12/2022</a:t>
            </a:fld>
            <a:endParaRPr lang="pt-BR"/>
          </a:p>
        </p:txBody>
      </p:sp>
      <p:sp>
        <p:nvSpPr>
          <p:cNvPr id="5" name="Espaço Reservado para Rodapé 4">
            <a:extLst>
              <a:ext uri="{FF2B5EF4-FFF2-40B4-BE49-F238E27FC236}">
                <a16:creationId xmlns:a16="http://schemas.microsoft.com/office/drawing/2014/main" id="{D932B2B9-6EB2-AF5E-5173-FDD503B81D20}"/>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79570600-92BF-C0EF-101F-683A1E1508BC}"/>
              </a:ext>
            </a:extLst>
          </p:cNvPr>
          <p:cNvSpPr>
            <a:spLocks noGrp="1"/>
          </p:cNvSpPr>
          <p:nvPr>
            <p:ph type="sldNum" sz="quarter" idx="12"/>
          </p:nvPr>
        </p:nvSpPr>
        <p:spPr/>
        <p:txBody>
          <a:bodyPr/>
          <a:lstStyle/>
          <a:p>
            <a:fld id="{B4B29E8E-C4F6-442B-B4A3-260CB851B555}" type="slidenum">
              <a:rPr lang="pt-BR" smtClean="0"/>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1AEECC-54D2-17D7-93BD-373137B69D52}"/>
              </a:ext>
            </a:extLst>
          </p:cNvPr>
          <p:cNvSpPr>
            <a:spLocks noGrp="1"/>
          </p:cNvSpPr>
          <p:nvPr>
            <p:ph type="title"/>
          </p:nvPr>
        </p:nvSpPr>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85FAA6D5-DECC-DC43-A9D1-3DB92A4E87D9}"/>
              </a:ext>
            </a:extLst>
          </p:cNvPr>
          <p:cNvSpPr>
            <a:spLocks noGrp="1"/>
          </p:cNvSpPr>
          <p:nvPr>
            <p:ph type="body"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13D9828F-83CC-CC14-6813-E83326C78AFB}"/>
              </a:ext>
            </a:extLst>
          </p:cNvPr>
          <p:cNvSpPr>
            <a:spLocks noGrp="1"/>
          </p:cNvSpPr>
          <p:nvPr>
            <p:ph type="dt" sz="half" idx="10"/>
          </p:nvPr>
        </p:nvSpPr>
        <p:spPr/>
        <p:txBody>
          <a:bodyPr/>
          <a:lstStyle/>
          <a:p>
            <a:fld id="{6586B372-9D91-406A-AB11-B56B20712B70}" type="datetimeFigureOut">
              <a:rPr lang="pt-BR" smtClean="0"/>
              <a:t>07/12/2022</a:t>
            </a:fld>
            <a:endParaRPr lang="pt-BR"/>
          </a:p>
        </p:txBody>
      </p:sp>
      <p:sp>
        <p:nvSpPr>
          <p:cNvPr id="5" name="Espaço Reservado para Rodapé 4">
            <a:extLst>
              <a:ext uri="{FF2B5EF4-FFF2-40B4-BE49-F238E27FC236}">
                <a16:creationId xmlns:a16="http://schemas.microsoft.com/office/drawing/2014/main" id="{C8B5277F-CE47-79B3-CBB9-BCBC03CE3CC7}"/>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2324D913-693B-3986-8E23-89911AEF9965}"/>
              </a:ext>
            </a:extLst>
          </p:cNvPr>
          <p:cNvSpPr>
            <a:spLocks noGrp="1"/>
          </p:cNvSpPr>
          <p:nvPr>
            <p:ph type="sldNum" sz="quarter" idx="12"/>
          </p:nvPr>
        </p:nvSpPr>
        <p:spPr/>
        <p:txBody>
          <a:bodyPr/>
          <a:lstStyle/>
          <a:p>
            <a:fld id="{B4B29E8E-C4F6-442B-B4A3-260CB851B555}" type="slidenum">
              <a:rPr lang="pt-BR" smtClean="0"/>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01B294-3DB3-AA38-A83A-20E7ED91EA87}"/>
              </a:ext>
            </a:extLst>
          </p:cNvPr>
          <p:cNvSpPr>
            <a:spLocks noGrp="1"/>
          </p:cNvSpPr>
          <p:nvPr>
            <p:ph type="title"/>
          </p:nvPr>
        </p:nvSpPr>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0424543F-8643-9C21-C318-570A56B495B6}"/>
              </a:ext>
            </a:extLst>
          </p:cNvPr>
          <p:cNvSpPr>
            <a:spLocks noGrp="1"/>
          </p:cNvSpPr>
          <p:nvPr>
            <p:ph type="body"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8018D570-E858-4C3D-3F41-AABA434CE024}"/>
              </a:ext>
            </a:extLst>
          </p:cNvPr>
          <p:cNvSpPr>
            <a:spLocks noGrp="1"/>
          </p:cNvSpPr>
          <p:nvPr>
            <p:ph type="dt" sz="half" idx="10"/>
          </p:nvPr>
        </p:nvSpPr>
        <p:spPr/>
        <p:txBody>
          <a:bodyPr/>
          <a:lstStyle/>
          <a:p>
            <a:fld id="{6586B372-9D91-406A-AB11-B56B20712B70}" type="datetimeFigureOut">
              <a:rPr lang="pt-BR" smtClean="0"/>
              <a:t>07/12/2022</a:t>
            </a:fld>
            <a:endParaRPr lang="pt-BR"/>
          </a:p>
        </p:txBody>
      </p:sp>
      <p:sp>
        <p:nvSpPr>
          <p:cNvPr id="5" name="Espaço Reservado para Rodapé 4">
            <a:extLst>
              <a:ext uri="{FF2B5EF4-FFF2-40B4-BE49-F238E27FC236}">
                <a16:creationId xmlns:a16="http://schemas.microsoft.com/office/drawing/2014/main" id="{439523C9-D7E7-C938-35BD-32A5797EBC75}"/>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231C52BD-0545-762F-9C09-9C0495D21281}"/>
              </a:ext>
            </a:extLst>
          </p:cNvPr>
          <p:cNvSpPr>
            <a:spLocks noGrp="1"/>
          </p:cNvSpPr>
          <p:nvPr>
            <p:ph type="sldNum" sz="quarter" idx="12"/>
          </p:nvPr>
        </p:nvSpPr>
        <p:spPr/>
        <p:txBody>
          <a:bodyPr/>
          <a:lstStyle/>
          <a:p>
            <a:fld id="{B4B29E8E-C4F6-442B-B4A3-260CB851B555}" type="slidenum">
              <a:rPr lang="pt-BR" smtClean="0"/>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9EFEA0-E7E6-119A-97E3-A600D44ED85F}"/>
              </a:ext>
            </a:extLst>
          </p:cNvPr>
          <p:cNvSpPr>
            <a:spLocks noGrp="1"/>
          </p:cNvSpPr>
          <p:nvPr>
            <p:ph type="title"/>
          </p:nvPr>
        </p:nvSpPr>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BB9E3BCE-AF0C-2B48-BC7A-6A45CEA9310A}"/>
              </a:ext>
            </a:extLst>
          </p:cNvPr>
          <p:cNvSpPr>
            <a:spLocks noGrp="1"/>
          </p:cNvSpPr>
          <p:nvPr>
            <p:ph type="body"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26EDCAAA-4C42-8A1A-9896-A4998B822BA6}"/>
              </a:ext>
            </a:extLst>
          </p:cNvPr>
          <p:cNvSpPr>
            <a:spLocks noGrp="1"/>
          </p:cNvSpPr>
          <p:nvPr>
            <p:ph type="dt" sz="half" idx="10"/>
          </p:nvPr>
        </p:nvSpPr>
        <p:spPr/>
        <p:txBody>
          <a:bodyPr/>
          <a:lstStyle/>
          <a:p>
            <a:fld id="{6586B372-9D91-406A-AB11-B56B20712B70}" type="datetimeFigureOut">
              <a:rPr lang="pt-BR" smtClean="0"/>
              <a:t>07/12/2022</a:t>
            </a:fld>
            <a:endParaRPr lang="pt-BR"/>
          </a:p>
        </p:txBody>
      </p:sp>
      <p:sp>
        <p:nvSpPr>
          <p:cNvPr id="5" name="Espaço Reservado para Rodapé 4">
            <a:extLst>
              <a:ext uri="{FF2B5EF4-FFF2-40B4-BE49-F238E27FC236}">
                <a16:creationId xmlns:a16="http://schemas.microsoft.com/office/drawing/2014/main" id="{31EF3FC4-544F-8461-256A-C59FA31D4E33}"/>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B8FCCE6A-04D5-E918-2B11-77D4E88957FF}"/>
              </a:ext>
            </a:extLst>
          </p:cNvPr>
          <p:cNvSpPr>
            <a:spLocks noGrp="1"/>
          </p:cNvSpPr>
          <p:nvPr>
            <p:ph type="sldNum" sz="quarter" idx="12"/>
          </p:nvPr>
        </p:nvSpPr>
        <p:spPr/>
        <p:txBody>
          <a:bodyPr/>
          <a:lstStyle/>
          <a:p>
            <a:fld id="{B4B29E8E-C4F6-442B-B4A3-260CB851B555}"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44CE3D3-72D9-64BA-ED84-64B9B19BE06E}"/>
              </a:ext>
            </a:extLst>
          </p:cNvPr>
          <p:cNvSpPr>
            <a:spLocks noGrp="1"/>
          </p:cNvSpPr>
          <p:nvPr>
            <p:ph type="title"/>
          </p:nvPr>
        </p:nvSpPr>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65F1C9ED-5719-8FB4-5434-7A1C819FED8E}"/>
              </a:ext>
            </a:extLst>
          </p:cNvPr>
          <p:cNvSpPr>
            <a:spLocks noGrp="1"/>
          </p:cNvSpPr>
          <p:nvPr>
            <p:ph type="body"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22527843-57B1-58F0-3086-F20136C85270}"/>
              </a:ext>
            </a:extLst>
          </p:cNvPr>
          <p:cNvSpPr>
            <a:spLocks noGrp="1"/>
          </p:cNvSpPr>
          <p:nvPr>
            <p:ph type="dt" sz="half" idx="10"/>
          </p:nvPr>
        </p:nvSpPr>
        <p:spPr/>
        <p:txBody>
          <a:bodyPr/>
          <a:lstStyle/>
          <a:p>
            <a:fld id="{6586B372-9D91-406A-AB11-B56B20712B70}" type="datetimeFigureOut">
              <a:rPr lang="pt-BR" smtClean="0"/>
              <a:t>07/12/2022</a:t>
            </a:fld>
            <a:endParaRPr lang="pt-BR"/>
          </a:p>
        </p:txBody>
      </p:sp>
      <p:sp>
        <p:nvSpPr>
          <p:cNvPr id="5" name="Espaço Reservado para Rodapé 4">
            <a:extLst>
              <a:ext uri="{FF2B5EF4-FFF2-40B4-BE49-F238E27FC236}">
                <a16:creationId xmlns:a16="http://schemas.microsoft.com/office/drawing/2014/main" id="{41179E0C-816C-A84C-45CC-CEC5C0A48133}"/>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F0AFD1EC-C671-E91C-8AC7-60F93624319C}"/>
              </a:ext>
            </a:extLst>
          </p:cNvPr>
          <p:cNvSpPr>
            <a:spLocks noGrp="1"/>
          </p:cNvSpPr>
          <p:nvPr>
            <p:ph type="sldNum" sz="quarter" idx="12"/>
          </p:nvPr>
        </p:nvSpPr>
        <p:spPr/>
        <p:txBody>
          <a:bodyPr/>
          <a:lstStyle/>
          <a:p>
            <a:fld id="{B4B29E8E-C4F6-442B-B4A3-260CB851B555}"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F032EF3-91B1-38C2-3E5C-E0EE695D4872}"/>
              </a:ext>
            </a:extLst>
          </p:cNvPr>
          <p:cNvSpPr>
            <a:spLocks noGrp="1"/>
          </p:cNvSpPr>
          <p:nvPr>
            <p:ph type="title"/>
          </p:nvPr>
        </p:nvSpPr>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390EEFF4-BAF7-13B7-36DE-E8E3035352AB}"/>
              </a:ext>
            </a:extLst>
          </p:cNvPr>
          <p:cNvSpPr>
            <a:spLocks noGrp="1"/>
          </p:cNvSpPr>
          <p:nvPr>
            <p:ph type="body"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C2A25727-80EE-583F-6966-DC2A5FAD7C5A}"/>
              </a:ext>
            </a:extLst>
          </p:cNvPr>
          <p:cNvSpPr>
            <a:spLocks noGrp="1"/>
          </p:cNvSpPr>
          <p:nvPr>
            <p:ph type="dt" sz="half" idx="10"/>
          </p:nvPr>
        </p:nvSpPr>
        <p:spPr/>
        <p:txBody>
          <a:bodyPr/>
          <a:lstStyle/>
          <a:p>
            <a:fld id="{6586B372-9D91-406A-AB11-B56B20712B70}" type="datetimeFigureOut">
              <a:rPr lang="pt-BR" smtClean="0"/>
              <a:t>07/12/2022</a:t>
            </a:fld>
            <a:endParaRPr lang="pt-BR"/>
          </a:p>
        </p:txBody>
      </p:sp>
      <p:sp>
        <p:nvSpPr>
          <p:cNvPr id="5" name="Espaço Reservado para Rodapé 4">
            <a:extLst>
              <a:ext uri="{FF2B5EF4-FFF2-40B4-BE49-F238E27FC236}">
                <a16:creationId xmlns:a16="http://schemas.microsoft.com/office/drawing/2014/main" id="{DF9EBFF5-06DF-26E8-BAF2-1BE095063024}"/>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B4C845AA-2269-A984-53B2-65E0B90B77ED}"/>
              </a:ext>
            </a:extLst>
          </p:cNvPr>
          <p:cNvSpPr>
            <a:spLocks noGrp="1"/>
          </p:cNvSpPr>
          <p:nvPr>
            <p:ph type="sldNum" sz="quarter" idx="12"/>
          </p:nvPr>
        </p:nvSpPr>
        <p:spPr/>
        <p:txBody>
          <a:bodyPr/>
          <a:lstStyle/>
          <a:p>
            <a:fld id="{B4B29E8E-C4F6-442B-B4A3-260CB851B555}" type="slidenum">
              <a:rPr lang="pt-BR" smtClean="0"/>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AB70C9-F247-D6E7-205B-9D5C4A11344A}"/>
              </a:ext>
            </a:extLst>
          </p:cNvPr>
          <p:cNvSpPr>
            <a:spLocks noGrp="1"/>
          </p:cNvSpPr>
          <p:nvPr>
            <p:ph type="title"/>
          </p:nvPr>
        </p:nvSpPr>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52894DF8-3670-0535-810D-A9574A2B211D}"/>
              </a:ext>
            </a:extLst>
          </p:cNvPr>
          <p:cNvSpPr>
            <a:spLocks noGrp="1"/>
          </p:cNvSpPr>
          <p:nvPr>
            <p:ph type="body"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612AF6D9-30CB-A549-FB86-CC2DDCEE1728}"/>
              </a:ext>
            </a:extLst>
          </p:cNvPr>
          <p:cNvSpPr>
            <a:spLocks noGrp="1"/>
          </p:cNvSpPr>
          <p:nvPr>
            <p:ph type="dt" sz="half" idx="10"/>
          </p:nvPr>
        </p:nvSpPr>
        <p:spPr/>
        <p:txBody>
          <a:bodyPr/>
          <a:lstStyle/>
          <a:p>
            <a:fld id="{6586B372-9D91-406A-AB11-B56B20712B70}" type="datetimeFigureOut">
              <a:rPr lang="pt-BR" smtClean="0"/>
              <a:t>07/12/2022</a:t>
            </a:fld>
            <a:endParaRPr lang="pt-BR"/>
          </a:p>
        </p:txBody>
      </p:sp>
      <p:sp>
        <p:nvSpPr>
          <p:cNvPr id="5" name="Espaço Reservado para Rodapé 4">
            <a:extLst>
              <a:ext uri="{FF2B5EF4-FFF2-40B4-BE49-F238E27FC236}">
                <a16:creationId xmlns:a16="http://schemas.microsoft.com/office/drawing/2014/main" id="{E3514037-0801-67C8-3C8A-1F1EA14BE008}"/>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4B022515-820A-CA70-E6E3-9B2743BAD3FD}"/>
              </a:ext>
            </a:extLst>
          </p:cNvPr>
          <p:cNvSpPr>
            <a:spLocks noGrp="1"/>
          </p:cNvSpPr>
          <p:nvPr>
            <p:ph type="sldNum" sz="quarter" idx="12"/>
          </p:nvPr>
        </p:nvSpPr>
        <p:spPr/>
        <p:txBody>
          <a:bodyPr/>
          <a:lstStyle/>
          <a:p>
            <a:fld id="{B4B29E8E-C4F6-442B-B4A3-260CB851B555}" type="slidenum">
              <a:rPr lang="pt-BR" smtClean="0"/>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10.xml.rels><?xml version="1.0" encoding="UTF-8" standalone="yes"?>
<Relationships xmlns="http://schemas.openxmlformats.org/package/2006/relationships"><Relationship Id="rId1" Type="http://schemas.openxmlformats.org/officeDocument/2006/relationships/theme" Target="../theme/theme10.xml"/></Relationships>
</file>

<file path=ppt/slideMasters/_rels/slideMaster11.xml.rels><?xml version="1.0" encoding="UTF-8" standalone="yes"?>
<Relationships xmlns="http://schemas.openxmlformats.org/package/2006/relationships"><Relationship Id="rId1" Type="http://schemas.openxmlformats.org/officeDocument/2006/relationships/theme" Target="../theme/theme11.xml"/></Relationships>
</file>

<file path=ppt/slideMasters/_rels/slideMaster12.xml.rels><?xml version="1.0" encoding="UTF-8" standalone="yes"?>
<Relationships xmlns="http://schemas.openxmlformats.org/package/2006/relationships"><Relationship Id="rId1" Type="http://schemas.openxmlformats.org/officeDocument/2006/relationships/theme" Target="../theme/theme12.xml"/></Relationships>
</file>

<file path=ppt/slideMasters/_rels/slideMaster13.xml.rels><?xml version="1.0" encoding="UTF-8" standalone="yes"?>
<Relationships xmlns="http://schemas.openxmlformats.org/package/2006/relationships"><Relationship Id="rId1" Type="http://schemas.openxmlformats.org/officeDocument/2006/relationships/theme" Target="../theme/theme13.xml"/></Relationships>
</file>

<file path=ppt/slideMasters/_rels/slideMaster14.xml.rels><?xml version="1.0" encoding="UTF-8" standalone="yes"?>
<Relationships xmlns="http://schemas.openxmlformats.org/package/2006/relationships"><Relationship Id="rId1" Type="http://schemas.openxmlformats.org/officeDocument/2006/relationships/theme" Target="../theme/theme14.xml"/></Relationships>
</file>

<file path=ppt/slideMasters/_rels/slideMaster15.xml.rels><?xml version="1.0" encoding="UTF-8" standalone="yes"?>
<Relationships xmlns="http://schemas.openxmlformats.org/package/2006/relationships"><Relationship Id="rId1" Type="http://schemas.openxmlformats.org/officeDocument/2006/relationships/theme" Target="../theme/theme15.xml"/></Relationships>
</file>

<file path=ppt/slideMasters/_rels/slideMaster16.xml.rels><?xml version="1.0" encoding="UTF-8" standalone="yes"?>
<Relationships xmlns="http://schemas.openxmlformats.org/package/2006/relationships"><Relationship Id="rId1" Type="http://schemas.openxmlformats.org/officeDocument/2006/relationships/theme" Target="../theme/theme16.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1"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1"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1"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1"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1" Type="http://schemas.openxmlformats.org/officeDocument/2006/relationships/theme" Target="../theme/theme8.xml"/></Relationships>
</file>

<file path=ppt/slideMasters/_rels/slideMaster9.xml.rels><?xml version="1.0" encoding="UTF-8" standalone="yes"?>
<Relationships xmlns="http://schemas.openxmlformats.org/package/2006/relationships"><Relationship Id="rId1" Type="http://schemas.openxmlformats.org/officeDocument/2006/relationships/theme" Target="../theme/theme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97380DC2-CBA3-B212-C906-38A2D287C4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1D3DBF2D-22B6-7B08-CFE2-B9C33A75DC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6A2757D9-093D-0140-8BE2-F34FB63DF8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86B372-9D91-406A-AB11-B56B20712B70}" type="datetimeFigureOut">
              <a:rPr lang="pt-BR" smtClean="0"/>
              <a:t>07/12/2022</a:t>
            </a:fld>
            <a:endParaRPr lang="pt-BR"/>
          </a:p>
        </p:txBody>
      </p:sp>
      <p:sp>
        <p:nvSpPr>
          <p:cNvPr id="5" name="Espaço Reservado para Rodapé 4">
            <a:extLst>
              <a:ext uri="{FF2B5EF4-FFF2-40B4-BE49-F238E27FC236}">
                <a16:creationId xmlns:a16="http://schemas.microsoft.com/office/drawing/2014/main" id="{5B5CEA3C-E9CB-4131-2F2C-E86DD747F6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BC9265A3-60D0-7B1C-744C-F39A248075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B29E8E-C4F6-442B-B4A3-260CB851B555}" type="slidenum">
              <a:rPr lang="pt-BR" smtClean="0"/>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88"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AE989608-1722-3D26-0E3F-CF4B5D42BC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05B2A1CB-320C-5265-088F-CD46277F4E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EAAD0AD6-628D-F6AB-B438-D88ED66007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35CBD3-5FEB-416E-A8DC-7FF89F52CA8D}" type="datetimeFigureOut">
              <a:rPr lang="pt-BR" smtClean="0"/>
              <a:t>07/12/2022</a:t>
            </a:fld>
            <a:endParaRPr lang="pt-BR"/>
          </a:p>
        </p:txBody>
      </p:sp>
      <p:sp>
        <p:nvSpPr>
          <p:cNvPr id="5" name="Espaço Reservado para Rodapé 4">
            <a:extLst>
              <a:ext uri="{FF2B5EF4-FFF2-40B4-BE49-F238E27FC236}">
                <a16:creationId xmlns:a16="http://schemas.microsoft.com/office/drawing/2014/main" id="{8EF6522D-B1F1-5229-494D-3BC5EDA23A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D0328CF2-4586-F377-40B0-5EF8536FF3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1ADF1E-660E-4946-89F5-568E2F9BEB15}" type="slidenum">
              <a:rPr lang="pt-BR" smtClean="0"/>
              <a:t>‹nº›</a:t>
            </a:fld>
            <a:endParaRPr lang="pt-B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CustomShape 1"/>
          <p:cNvSpPr/>
          <p:nvPr/>
        </p:nvSpPr>
        <p:spPr>
          <a:xfrm>
            <a:off x="1523880" y="964800"/>
            <a:ext cx="9143280" cy="2130840"/>
          </a:xfrm>
          <a:prstGeom prst="rect">
            <a:avLst/>
          </a:prstGeom>
          <a:solidFill>
            <a:srgbClr val="0B233F">
              <a:alpha val="76000"/>
            </a:srgbClr>
          </a:solidFill>
          <a:ln>
            <a:noFill/>
          </a:ln>
        </p:spPr>
        <p:style>
          <a:lnRef idx="0">
            <a:scrgbClr r="0" g="0" b="0"/>
          </a:lnRef>
          <a:fillRef idx="0">
            <a:scrgbClr r="0" g="0" b="0"/>
          </a:fillRef>
          <a:effectRef idx="0">
            <a:scrgbClr r="0" g="0" b="0"/>
          </a:effectRef>
          <a:fontRef idx="minor"/>
        </p:style>
        <p:txBody>
          <a:bodyPr lIns="90000" tIns="45000" rIns="90000" bIns="45000" anchor="b"/>
          <a:lstStyle/>
          <a:p>
            <a:pPr algn="ctr">
              <a:lnSpc>
                <a:spcPct val="100000"/>
              </a:lnSpc>
            </a:pPr>
            <a:r>
              <a:rPr lang="pt-BR" sz="6000" strike="noStrike">
                <a:solidFill>
                  <a:srgbClr val="D0A482"/>
                </a:solidFill>
                <a:latin typeface="Calibri Light"/>
              </a:rPr>
              <a:t>Imposto sobre a renda - análise da evolução no STF	</a:t>
            </a:r>
            <a:endParaRPr/>
          </a:p>
        </p:txBody>
      </p:sp>
      <p:sp>
        <p:nvSpPr>
          <p:cNvPr id="80" name="CustomShape 2"/>
          <p:cNvSpPr/>
          <p:nvPr/>
        </p:nvSpPr>
        <p:spPr>
          <a:xfrm>
            <a:off x="1523880" y="4094280"/>
            <a:ext cx="9143280" cy="1654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pt-BR" sz="3900" b="1" strike="noStrike">
                <a:solidFill>
                  <a:srgbClr val="FFFFFF"/>
                </a:solidFill>
                <a:latin typeface="Calibri"/>
              </a:rPr>
              <a:t>Luís Cesar Souza de Queiroz</a:t>
            </a:r>
            <a:endParaRPr/>
          </a:p>
          <a:p>
            <a:pPr algn="ctr">
              <a:lnSpc>
                <a:spcPct val="100000"/>
              </a:lnSpc>
            </a:pPr>
            <a:r>
              <a:rPr lang="pt-BR" sz="3600" b="1" i="1" strike="noStrike">
                <a:solidFill>
                  <a:srgbClr val="FFFFFF"/>
                </a:solidFill>
                <a:latin typeface="Calibri"/>
              </a:rPr>
              <a:t>Professor Titular da UERJ </a:t>
            </a:r>
            <a:endParaRPr/>
          </a:p>
          <a:p>
            <a:pPr algn="ctr">
              <a:lnSpc>
                <a:spcPct val="100000"/>
              </a:lnSpc>
            </a:pPr>
            <a:r>
              <a:rPr lang="pt-BR" sz="3600" b="1" i="1" strike="noStrike">
                <a:solidFill>
                  <a:srgbClr val="FFFFFF"/>
                </a:solidFill>
                <a:latin typeface="Calibri"/>
              </a:rPr>
              <a:t>Procurador Regional da República</a:t>
            </a:r>
            <a:endParaRPr/>
          </a:p>
        </p:txBody>
      </p:sp>
      <p:sp>
        <p:nvSpPr>
          <p:cNvPr id="81" name="CustomShape 3"/>
          <p:cNvSpPr/>
          <p:nvPr/>
        </p:nvSpPr>
        <p:spPr>
          <a:xfrm>
            <a:off x="4038480" y="6356520"/>
            <a:ext cx="41140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pt-BR" sz="1200" strike="noStrike">
                <a:solidFill>
                  <a:srgbClr val="8B8B8B"/>
                </a:solidFill>
                <a:latin typeface="Calibri"/>
              </a:rPr>
              <a:t>15</a:t>
            </a:r>
            <a:endParaRPr/>
          </a:p>
        </p:txBody>
      </p:sp>
      <p:sp>
        <p:nvSpPr>
          <p:cNvPr id="82" name="CustomShape 4"/>
          <p:cNvSpPr/>
          <p:nvPr/>
        </p:nvSpPr>
        <p:spPr>
          <a:xfrm>
            <a:off x="8610480" y="6356520"/>
            <a:ext cx="27424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E622FFCB-9293-49B4-B4F4-1649FF1A4764}" type="slidenum">
              <a:rPr lang="pt-BR" sz="1200" strike="noStrike">
                <a:solidFill>
                  <a:srgbClr val="8B8B8B"/>
                </a:solidFill>
                <a:latin typeface="Calibri"/>
              </a:rPr>
              <a:t>1</a:t>
            </a:fld>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CustomShape 1"/>
          <p:cNvSpPr/>
          <p:nvPr/>
        </p:nvSpPr>
        <p:spPr>
          <a:xfrm>
            <a:off x="565920" y="1060920"/>
            <a:ext cx="11291400" cy="5005440"/>
          </a:xfrm>
          <a:prstGeom prst="rect">
            <a:avLst/>
          </a:prstGeom>
          <a:solidFill>
            <a:srgbClr val="FFFFFF">
              <a:alpha val="49000"/>
            </a:srgbClr>
          </a:solid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endParaRPr/>
          </a:p>
          <a:p>
            <a:pPr algn="just">
              <a:lnSpc>
                <a:spcPct val="100000"/>
              </a:lnSpc>
            </a:pPr>
            <a:endParaRPr/>
          </a:p>
          <a:p>
            <a:pPr algn="just">
              <a:lnSpc>
                <a:spcPct val="100000"/>
              </a:lnSpc>
            </a:pPr>
            <a:r>
              <a:rPr lang="pt-BR" sz="3600" b="1" strike="noStrike">
                <a:solidFill>
                  <a:srgbClr val="0C2342"/>
                </a:solidFill>
                <a:latin typeface="Calibri"/>
              </a:rPr>
              <a:t>    </a:t>
            </a:r>
            <a:r>
              <a:rPr lang="pt-BR" sz="2400" b="1" strike="noStrike">
                <a:solidFill>
                  <a:srgbClr val="0C2342"/>
                </a:solidFill>
                <a:latin typeface="Calibri Light"/>
              </a:rPr>
              <a:t>   </a:t>
            </a:r>
            <a:endParaRPr/>
          </a:p>
          <a:p>
            <a:pPr algn="just">
              <a:lnSpc>
                <a:spcPct val="100000"/>
              </a:lnSpc>
            </a:pPr>
            <a:endParaRPr/>
          </a:p>
        </p:txBody>
      </p:sp>
      <p:sp>
        <p:nvSpPr>
          <p:cNvPr id="128" name="CustomShape 2"/>
          <p:cNvSpPr/>
          <p:nvPr/>
        </p:nvSpPr>
        <p:spPr>
          <a:xfrm>
            <a:off x="4038480" y="6356520"/>
            <a:ext cx="41140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pt-BR" sz="1200" strike="noStrike">
                <a:solidFill>
                  <a:srgbClr val="8B8B8B"/>
                </a:solidFill>
                <a:latin typeface="Calibri"/>
              </a:rPr>
              <a:t>15</a:t>
            </a:r>
            <a:endParaRPr/>
          </a:p>
        </p:txBody>
      </p:sp>
      <p:sp>
        <p:nvSpPr>
          <p:cNvPr id="129" name="CustomShape 3"/>
          <p:cNvSpPr/>
          <p:nvPr/>
        </p:nvSpPr>
        <p:spPr>
          <a:xfrm>
            <a:off x="8610480" y="6356520"/>
            <a:ext cx="27424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BFFFD191-0C19-4E55-9029-5AC432B4592C}" type="slidenum">
              <a:rPr lang="pt-BR" sz="1200" strike="noStrike">
                <a:solidFill>
                  <a:srgbClr val="8B8B8B"/>
                </a:solidFill>
                <a:latin typeface="Calibri"/>
              </a:rPr>
              <a:t>10</a:t>
            </a:fld>
            <a:endParaRPr/>
          </a:p>
        </p:txBody>
      </p:sp>
      <p:sp>
        <p:nvSpPr>
          <p:cNvPr id="130" name="CustomShape 4"/>
          <p:cNvSpPr/>
          <p:nvPr/>
        </p:nvSpPr>
        <p:spPr>
          <a:xfrm>
            <a:off x="565920" y="944280"/>
            <a:ext cx="11059200" cy="543312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nSpc>
                <a:spcPct val="100000"/>
              </a:lnSpc>
            </a:pPr>
            <a:r>
              <a:rPr lang="pt-BR" sz="2800" b="1" strike="noStrike">
                <a:solidFill>
                  <a:srgbClr val="000000"/>
                </a:solidFill>
                <a:latin typeface="Arial"/>
                <a:ea typeface="Microsoft YaHei"/>
              </a:rPr>
              <a:t>7)									  RE 855091 </a:t>
            </a:r>
            <a:endParaRPr/>
          </a:p>
          <a:p>
            <a:pPr algn="ctr">
              <a:lnSpc>
                <a:spcPct val="100000"/>
              </a:lnSpc>
            </a:pPr>
            <a:r>
              <a:rPr lang="pt-BR" sz="1600" strike="noStrike">
                <a:solidFill>
                  <a:srgbClr val="000000"/>
                </a:solidFill>
                <a:latin typeface="Arial"/>
                <a:ea typeface="Microsoft YaHei"/>
              </a:rPr>
              <a:t>Relator  Min. </a:t>
            </a:r>
            <a:r>
              <a:rPr lang="pt-BR" sz="1600" strike="noStrike">
                <a:solidFill>
                  <a:srgbClr val="000000"/>
                </a:solidFill>
                <a:latin typeface="Arial"/>
                <a:ea typeface="Calibri"/>
              </a:rPr>
              <a:t>DIAS TOFFOLI</a:t>
            </a:r>
            <a:r>
              <a:rPr lang="pt-BR" sz="1600" strike="noStrike">
                <a:solidFill>
                  <a:srgbClr val="000000"/>
                </a:solidFill>
                <a:latin typeface="Arial"/>
                <a:ea typeface="Microsoft YaHei"/>
              </a:rPr>
              <a:t>. Julgamento: 15/03/</a:t>
            </a:r>
            <a:r>
              <a:rPr lang="pt-BR" sz="1600" b="1" strike="noStrike">
                <a:solidFill>
                  <a:srgbClr val="000000"/>
                </a:solidFill>
                <a:latin typeface="Arial"/>
                <a:ea typeface="Microsoft YaHei"/>
              </a:rPr>
              <a:t>2021</a:t>
            </a:r>
            <a:r>
              <a:rPr lang="pt-BR" sz="1600" strike="noStrike">
                <a:solidFill>
                  <a:srgbClr val="000000"/>
                </a:solidFill>
                <a:latin typeface="Arial Unicode MS"/>
                <a:ea typeface="Microsoft YaHei"/>
              </a:rPr>
              <a:t>.</a:t>
            </a:r>
            <a:endParaRPr/>
          </a:p>
          <a:p>
            <a:pPr algn="ctr">
              <a:lnSpc>
                <a:spcPct val="100000"/>
              </a:lnSpc>
            </a:pPr>
            <a:endParaRPr/>
          </a:p>
          <a:p>
            <a:pPr algn="just">
              <a:lnSpc>
                <a:spcPct val="100000"/>
              </a:lnSpc>
            </a:pPr>
            <a:r>
              <a:rPr lang="pt-BR" strike="noStrike">
                <a:solidFill>
                  <a:srgbClr val="000000"/>
                </a:solidFill>
                <a:latin typeface="Arial Unicode MS"/>
                <a:ea typeface="Microsoft YaHei"/>
              </a:rPr>
              <a:t>Recurso extraordinário. Repercussão Geral. Direito Tributário. </a:t>
            </a:r>
            <a:r>
              <a:rPr lang="pt-BR" b="1" strike="noStrike">
                <a:solidFill>
                  <a:srgbClr val="000000"/>
                </a:solidFill>
                <a:latin typeface="Arial Unicode MS"/>
                <a:ea typeface="Microsoft YaHei"/>
              </a:rPr>
              <a:t>Imposto de renda. Juros moratórios devidos em razão do atraso no pagamento de remuneração por exercício de emprego, cargo ou função. Caráter indenizatório. Danos emergentes. Não incidência</a:t>
            </a:r>
            <a:r>
              <a:rPr lang="pt-BR" strike="noStrike">
                <a:solidFill>
                  <a:srgbClr val="000000"/>
                </a:solidFill>
                <a:latin typeface="Arial Unicode MS"/>
                <a:ea typeface="Microsoft YaHei"/>
              </a:rPr>
              <a:t>. 1. </a:t>
            </a:r>
            <a:r>
              <a:rPr lang="pt-BR" b="1" u="sng" strike="noStrike">
                <a:solidFill>
                  <a:srgbClr val="000000"/>
                </a:solidFill>
                <a:latin typeface="Arial Unicode MS"/>
                <a:ea typeface="Microsoft YaHei"/>
              </a:rPr>
              <a:t>A materialidade do imposto de renda está relacionada com</a:t>
            </a:r>
            <a:r>
              <a:rPr lang="pt-BR" b="1" strike="noStrike">
                <a:solidFill>
                  <a:srgbClr val="000000"/>
                </a:solidFill>
                <a:latin typeface="Arial Unicode MS"/>
                <a:ea typeface="Microsoft YaHei"/>
              </a:rPr>
              <a:t> </a:t>
            </a:r>
            <a:r>
              <a:rPr lang="pt-BR" b="1" u="sng" strike="noStrike">
                <a:solidFill>
                  <a:srgbClr val="000000"/>
                </a:solidFill>
                <a:latin typeface="Arial Unicode MS"/>
                <a:ea typeface="Microsoft YaHei"/>
              </a:rPr>
              <a:t>a existência de acréscimo patrimonial</a:t>
            </a:r>
            <a:r>
              <a:rPr lang="pt-BR" b="1" strike="noStrike">
                <a:solidFill>
                  <a:srgbClr val="000000"/>
                </a:solidFill>
                <a:latin typeface="Arial Unicode MS"/>
                <a:ea typeface="Microsoft YaHei"/>
              </a:rPr>
              <a:t>. </a:t>
            </a:r>
            <a:r>
              <a:rPr lang="pt-BR" b="1" u="sng" strike="noStrike">
                <a:solidFill>
                  <a:srgbClr val="000000"/>
                </a:solidFill>
                <a:latin typeface="Arial Unicode MS"/>
                <a:ea typeface="Microsoft YaHei"/>
              </a:rPr>
              <a:t>Precedentes</a:t>
            </a:r>
            <a:r>
              <a:rPr lang="pt-BR" strike="noStrike">
                <a:solidFill>
                  <a:srgbClr val="000000"/>
                </a:solidFill>
                <a:latin typeface="Arial Unicode MS"/>
                <a:ea typeface="Microsoft YaHei"/>
              </a:rPr>
              <a:t>. 2. A palavra indenização abrange os valores relativos a danos emergentes e os concernentes a lucros cessantes. Os primeiros, correspondendo ao que efetivamente se perdeu, não incrementam o patrimônio de quem os recebe e, assim, </a:t>
            </a:r>
            <a:r>
              <a:rPr lang="pt-BR" b="1" strike="noStrike">
                <a:solidFill>
                  <a:srgbClr val="000000"/>
                </a:solidFill>
                <a:latin typeface="Arial Unicode MS"/>
                <a:ea typeface="Microsoft YaHei"/>
              </a:rPr>
              <a:t>não se amoldam ao conteúdo mínimo da </a:t>
            </a:r>
            <a:r>
              <a:rPr lang="pt-BR" b="1" u="sng" strike="noStrike">
                <a:solidFill>
                  <a:srgbClr val="000000"/>
                </a:solidFill>
                <a:latin typeface="Arial Unicode MS"/>
                <a:ea typeface="Microsoft YaHei"/>
              </a:rPr>
              <a:t>materialidade do imposto de renda prevista no art. 153, III, da Constituição Federal</a:t>
            </a:r>
            <a:r>
              <a:rPr lang="pt-BR" strike="noStrike">
                <a:solidFill>
                  <a:srgbClr val="000000"/>
                </a:solidFill>
                <a:latin typeface="Arial Unicode MS"/>
                <a:ea typeface="Microsoft YaHei"/>
              </a:rPr>
              <a:t>. Os segundos, desde que caracterizado o acréscimo patrimonial, podem, em tese, ser tributados pelo imposto de renda. 3. Os juros de mora devidos em razão do atraso no pagamento de remuneração por exercício de emprego, cargo ou função visam, precipuamente, a recompor efetivas perdas (danos emergentes). Esse atraso faz com que o credor busque meios alternativos ou mesmo heterodoxos, que atraem juros, multas e outros passivos ou outras despesas ou mesmo preços mais elevados, para atender a suas necessidades básicas e às de sua família. 4. Fixa-se a seguinte </a:t>
            </a:r>
            <a:r>
              <a:rPr lang="pt-BR" b="1" strike="noStrike">
                <a:solidFill>
                  <a:srgbClr val="000000"/>
                </a:solidFill>
                <a:latin typeface="Arial Unicode MS"/>
                <a:ea typeface="Microsoft YaHei"/>
              </a:rPr>
              <a:t>tese</a:t>
            </a:r>
            <a:r>
              <a:rPr lang="pt-BR" strike="noStrike">
                <a:solidFill>
                  <a:srgbClr val="000000"/>
                </a:solidFill>
                <a:latin typeface="Arial Unicode MS"/>
                <a:ea typeface="Microsoft YaHei"/>
              </a:rPr>
              <a:t> para o Tema nº 808 da Repercussão Geral: “</a:t>
            </a:r>
            <a:r>
              <a:rPr lang="pt-BR" b="1" strike="noStrike">
                <a:solidFill>
                  <a:srgbClr val="000000"/>
                </a:solidFill>
                <a:latin typeface="Arial Unicode MS"/>
                <a:ea typeface="Microsoft YaHei"/>
              </a:rPr>
              <a:t>Não incide imposto de renda sobre os juros de mora devidos pelo atraso no pagamento de remuneração por exercício de emprego, cargo ou função</a:t>
            </a:r>
            <a:r>
              <a:rPr lang="pt-BR" strike="noStrike">
                <a:solidFill>
                  <a:srgbClr val="000000"/>
                </a:solidFill>
                <a:latin typeface="Arial Unicode MS"/>
                <a:ea typeface="Microsoft YaHei"/>
              </a:rPr>
              <a:t>”. 5. Recurso extraordinário não provido.</a:t>
            </a:r>
            <a:endParaRPr/>
          </a:p>
        </p:txBody>
      </p:sp>
      <p:sp>
        <p:nvSpPr>
          <p:cNvPr id="131" name="CustomShape 5"/>
          <p:cNvSpPr/>
          <p:nvPr/>
        </p:nvSpPr>
        <p:spPr>
          <a:xfrm>
            <a:off x="565920" y="1015920"/>
            <a:ext cx="11059200" cy="524484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gn="just">
              <a:lnSpc>
                <a:spcPct val="100000"/>
              </a:lnSpc>
            </a:pPr>
            <a:r>
              <a:rPr lang="pt-BR" sz="800" b="1" strike="noStrike">
                <a:solidFill>
                  <a:srgbClr val="000000"/>
                </a:solidFill>
                <a:latin typeface="Arial"/>
                <a:ea typeface="Microsoft YaHei"/>
              </a:rPr>
              <a:t>			</a:t>
            </a:r>
            <a:endParaRPr/>
          </a:p>
          <a:p>
            <a:pPr algn="just">
              <a:lnSpc>
                <a:spcPct val="100000"/>
              </a:lnSpc>
            </a:pPr>
            <a:r>
              <a:rPr lang="pt-BR" sz="2800" strike="noStrike">
                <a:solidFill>
                  <a:srgbClr val="000000"/>
                </a:solidFill>
                <a:latin typeface="Arial"/>
                <a:ea typeface="Microsoft YaHei"/>
              </a:rPr>
              <a:t>			</a:t>
            </a:r>
            <a:endParaRPr/>
          </a:p>
          <a:p>
            <a:pPr algn="just">
              <a:lnSpc>
                <a:spcPct val="100000"/>
              </a:lnSpc>
            </a:pPr>
            <a:r>
              <a:rPr lang="pt-BR" sz="2400" strike="noStrike">
                <a:solidFill>
                  <a:srgbClr val="000000"/>
                </a:solidFill>
                <a:latin typeface="Arial"/>
                <a:ea typeface="Arial Unicode MS"/>
              </a:rPr>
              <a:t>			O </a:t>
            </a:r>
            <a:r>
              <a:rPr lang="pt-BR" sz="2400" b="1" strike="noStrike">
                <a:solidFill>
                  <a:srgbClr val="000000"/>
                </a:solidFill>
                <a:latin typeface="Arial"/>
                <a:ea typeface="Arial Unicode MS"/>
              </a:rPr>
              <a:t>Ministro Dias Toffoli (2021) </a:t>
            </a:r>
            <a:r>
              <a:rPr lang="pt-BR" sz="2400" strike="noStrike">
                <a:solidFill>
                  <a:srgbClr val="000000"/>
                </a:solidFill>
                <a:latin typeface="Arial"/>
                <a:ea typeface="Arial Unicode MS"/>
              </a:rPr>
              <a:t>alterou seu entendimento. Não mais alude ao que defendera o Ministro Jobim no RE 201465 e passa a adotar um conceito constitucional de renda. Em suas palavras:</a:t>
            </a:r>
            <a:endParaRPr/>
          </a:p>
          <a:p>
            <a:pPr algn="just">
              <a:lnSpc>
                <a:spcPct val="100000"/>
              </a:lnSpc>
            </a:pPr>
            <a:endParaRPr/>
          </a:p>
          <a:p>
            <a:pPr algn="just">
              <a:lnSpc>
                <a:spcPct val="100000"/>
              </a:lnSpc>
            </a:pPr>
            <a:r>
              <a:rPr lang="pt-BR" sz="2400" strike="noStrike">
                <a:solidFill>
                  <a:srgbClr val="000000"/>
                </a:solidFill>
                <a:latin typeface="Arial"/>
                <a:ea typeface="Arial Unicode MS"/>
              </a:rPr>
              <a:t>			</a:t>
            </a:r>
            <a:r>
              <a:rPr lang="pt-BR" sz="2000" strike="noStrike">
                <a:solidFill>
                  <a:srgbClr val="000000"/>
                </a:solidFill>
                <a:latin typeface="Arial"/>
                <a:ea typeface="Arial Unicode MS"/>
              </a:rPr>
              <a:t>“</a:t>
            </a:r>
            <a:r>
              <a:rPr lang="pt-BR" sz="2000" b="1" strike="noStrike">
                <a:solidFill>
                  <a:srgbClr val="000000"/>
                </a:solidFill>
                <a:latin typeface="Arial"/>
                <a:ea typeface="Arial Unicode MS"/>
              </a:rPr>
              <a:t>Nos termos do art. 153, III, da Constituição</a:t>
            </a:r>
            <a:r>
              <a:rPr lang="pt-BR" sz="2000" strike="noStrike">
                <a:solidFill>
                  <a:srgbClr val="000000"/>
                </a:solidFill>
                <a:latin typeface="Arial"/>
                <a:ea typeface="Arial Unicode MS"/>
              </a:rPr>
              <a:t> compete à União instituir </a:t>
            </a:r>
            <a:r>
              <a:rPr lang="pt-BR" sz="2000" b="1" strike="noStrike">
                <a:solidFill>
                  <a:srgbClr val="000000"/>
                </a:solidFill>
                <a:latin typeface="Arial"/>
                <a:ea typeface="Arial Unicode MS"/>
              </a:rPr>
              <a:t>imposto sobre renda e proventos de qualquer natureza</a:t>
            </a:r>
            <a:r>
              <a:rPr lang="pt-BR" sz="2000" strike="noStrike">
                <a:solidFill>
                  <a:srgbClr val="000000"/>
                </a:solidFill>
                <a:latin typeface="Arial"/>
                <a:ea typeface="Arial Unicode MS"/>
              </a:rPr>
              <a:t> (IR). A </a:t>
            </a:r>
            <a:r>
              <a:rPr lang="pt-BR" sz="2000" b="1" strike="noStrike">
                <a:solidFill>
                  <a:srgbClr val="000000"/>
                </a:solidFill>
                <a:latin typeface="Arial"/>
                <a:ea typeface="Arial Unicode MS"/>
              </a:rPr>
              <a:t>doutrina especializada e a jurisprudência da Corte</a:t>
            </a:r>
            <a:r>
              <a:rPr lang="pt-BR" sz="2000" strike="noStrike">
                <a:solidFill>
                  <a:srgbClr val="000000"/>
                </a:solidFill>
                <a:latin typeface="Arial"/>
                <a:ea typeface="Arial Unicode MS"/>
              </a:rPr>
              <a:t>, no que tange à interpretação do dispositivo, têm firme orientação de </a:t>
            </a:r>
            <a:r>
              <a:rPr lang="pt-BR" sz="2000" b="1" strike="noStrike">
                <a:solidFill>
                  <a:srgbClr val="000000"/>
                </a:solidFill>
                <a:latin typeface="Arial"/>
                <a:ea typeface="Arial Unicode MS"/>
              </a:rPr>
              <a:t>que a materialidade do tributo está relacionada à existência de acréscimo patrimonial</a:t>
            </a:r>
            <a:r>
              <a:rPr lang="pt-BR" sz="2000" strike="noStrike">
                <a:solidFill>
                  <a:srgbClr val="000000"/>
                </a:solidFill>
                <a:latin typeface="Arial"/>
                <a:ea typeface="Arial Unicode MS"/>
              </a:rPr>
              <a:t>, aspecto ligado às </a:t>
            </a:r>
            <a:r>
              <a:rPr lang="pt-BR" sz="2000" b="1" strike="noStrike">
                <a:solidFill>
                  <a:srgbClr val="000000"/>
                </a:solidFill>
                <a:latin typeface="Arial"/>
                <a:ea typeface="Arial Unicode MS"/>
              </a:rPr>
              <a:t>ideias de renda e de proventos de qualquer natureza</a:t>
            </a:r>
            <a:r>
              <a:rPr lang="pt-BR" sz="2000" strike="noStrike">
                <a:solidFill>
                  <a:srgbClr val="000000"/>
                </a:solidFill>
                <a:latin typeface="Arial"/>
                <a:ea typeface="Arial Unicode MS"/>
              </a:rPr>
              <a:t>, bem como ao </a:t>
            </a:r>
            <a:r>
              <a:rPr lang="pt-BR" sz="2000" b="1" strike="noStrike">
                <a:solidFill>
                  <a:srgbClr val="000000"/>
                </a:solidFill>
                <a:latin typeface="Arial"/>
                <a:ea typeface="Arial Unicode MS"/>
              </a:rPr>
              <a:t>princípio da capacidade contributiva</a:t>
            </a:r>
            <a:r>
              <a:rPr lang="pt-BR" sz="2000" strike="noStrike">
                <a:solidFill>
                  <a:srgbClr val="000000"/>
                </a:solidFill>
                <a:latin typeface="Arial"/>
                <a:ea typeface="Arial Unicode MS"/>
              </a:rPr>
              <a:t>.” (g.n.)</a:t>
            </a:r>
            <a:endParaRPr/>
          </a:p>
          <a:p>
            <a:pPr algn="just">
              <a:lnSpc>
                <a:spcPct val="100000"/>
              </a:lnSpc>
            </a:pPr>
            <a:endParaRPr/>
          </a:p>
          <a:p>
            <a:pPr algn="just">
              <a:lnSpc>
                <a:spcPct val="100000"/>
              </a:lnSpc>
            </a:pPr>
            <a:r>
              <a:rPr lang="pt-BR" sz="2400" strike="noStrike">
                <a:solidFill>
                  <a:srgbClr val="000000"/>
                </a:solidFill>
                <a:latin typeface="Arial"/>
                <a:ea typeface="Arial Unicode MS"/>
              </a:rPr>
              <a:t>			Observo que </a:t>
            </a:r>
            <a:r>
              <a:rPr lang="pt-BR" sz="2400" u="sng" strike="noStrike">
                <a:solidFill>
                  <a:srgbClr val="000000"/>
                </a:solidFill>
                <a:latin typeface="Arial"/>
                <a:ea typeface="Arial Unicode MS"/>
              </a:rPr>
              <a:t>não houve qualquer voto discordante no tocante à existência de um conceito constitucional de renda</a:t>
            </a:r>
            <a:r>
              <a:rPr lang="pt-BR" sz="2400" strike="noStrike">
                <a:solidFill>
                  <a:srgbClr val="000000"/>
                </a:solidFill>
                <a:latin typeface="Arial"/>
                <a:ea typeface="Arial Unicode MS"/>
              </a:rPr>
              <a:t>.</a:t>
            </a:r>
            <a:endParaRPr/>
          </a:p>
          <a:p>
            <a:pPr>
              <a:lnSpc>
                <a:spcPct val="100000"/>
              </a:lnSpc>
            </a:pPr>
            <a:r>
              <a:rPr lang="pt-BR" sz="2400" strike="noStrike">
                <a:solidFill>
                  <a:srgbClr val="000000"/>
                </a:solidFill>
                <a:latin typeface="Arial"/>
                <a:ea typeface="Arial Unicode MS"/>
              </a:rPr>
              <a:t>			</a:t>
            </a:r>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1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CustomShape 1"/>
          <p:cNvSpPr/>
          <p:nvPr/>
        </p:nvSpPr>
        <p:spPr>
          <a:xfrm>
            <a:off x="565920" y="1060920"/>
            <a:ext cx="11291400" cy="5005440"/>
          </a:xfrm>
          <a:prstGeom prst="rect">
            <a:avLst/>
          </a:prstGeom>
          <a:solidFill>
            <a:srgbClr val="FFFFFF">
              <a:alpha val="49000"/>
            </a:srgbClr>
          </a:solid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endParaRPr/>
          </a:p>
          <a:p>
            <a:pPr algn="just">
              <a:lnSpc>
                <a:spcPct val="100000"/>
              </a:lnSpc>
            </a:pPr>
            <a:endParaRPr/>
          </a:p>
          <a:p>
            <a:pPr algn="just">
              <a:lnSpc>
                <a:spcPct val="100000"/>
              </a:lnSpc>
            </a:pPr>
            <a:r>
              <a:rPr lang="pt-BR" sz="3600" b="1" strike="noStrike">
                <a:solidFill>
                  <a:srgbClr val="0C2342"/>
                </a:solidFill>
                <a:latin typeface="Calibri"/>
              </a:rPr>
              <a:t>    </a:t>
            </a:r>
            <a:r>
              <a:rPr lang="pt-BR" sz="2400" b="1" strike="noStrike">
                <a:solidFill>
                  <a:srgbClr val="0C2342"/>
                </a:solidFill>
                <a:latin typeface="Calibri Light"/>
              </a:rPr>
              <a:t>   </a:t>
            </a:r>
            <a:endParaRPr/>
          </a:p>
          <a:p>
            <a:pPr algn="just">
              <a:lnSpc>
                <a:spcPct val="100000"/>
              </a:lnSpc>
            </a:pPr>
            <a:endParaRPr/>
          </a:p>
        </p:txBody>
      </p:sp>
      <p:sp>
        <p:nvSpPr>
          <p:cNvPr id="133" name="CustomShape 2"/>
          <p:cNvSpPr/>
          <p:nvPr/>
        </p:nvSpPr>
        <p:spPr>
          <a:xfrm>
            <a:off x="4038480" y="6356520"/>
            <a:ext cx="41140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pt-BR" sz="1200" strike="noStrike">
                <a:solidFill>
                  <a:srgbClr val="8B8B8B"/>
                </a:solidFill>
                <a:latin typeface="Calibri"/>
              </a:rPr>
              <a:t>15</a:t>
            </a:r>
            <a:endParaRPr/>
          </a:p>
        </p:txBody>
      </p:sp>
      <p:sp>
        <p:nvSpPr>
          <p:cNvPr id="134" name="CustomShape 3"/>
          <p:cNvSpPr/>
          <p:nvPr/>
        </p:nvSpPr>
        <p:spPr>
          <a:xfrm>
            <a:off x="8610480" y="6356520"/>
            <a:ext cx="27424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68CE0E39-50BA-41B9-B298-354EAE374B3B}" type="slidenum">
              <a:rPr lang="pt-BR" sz="1200" strike="noStrike">
                <a:solidFill>
                  <a:srgbClr val="8B8B8B"/>
                </a:solidFill>
                <a:latin typeface="Calibri"/>
              </a:rPr>
              <a:t>11</a:t>
            </a:fld>
            <a:endParaRPr/>
          </a:p>
        </p:txBody>
      </p:sp>
      <p:sp>
        <p:nvSpPr>
          <p:cNvPr id="135" name="CustomShape 4"/>
          <p:cNvSpPr/>
          <p:nvPr/>
        </p:nvSpPr>
        <p:spPr>
          <a:xfrm>
            <a:off x="340560" y="861840"/>
            <a:ext cx="11493000" cy="567324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nSpc>
                <a:spcPct val="100000"/>
              </a:lnSpc>
            </a:pPr>
            <a:r>
              <a:rPr lang="pt-BR" sz="2600" b="1" strike="noStrike">
                <a:solidFill>
                  <a:srgbClr val="000000"/>
                </a:solidFill>
                <a:latin typeface="Arial"/>
                <a:ea typeface="Microsoft YaHei"/>
              </a:rPr>
              <a:t>8)									  	ADI 5583</a:t>
            </a:r>
            <a:endParaRPr/>
          </a:p>
          <a:p>
            <a:pPr algn="ctr">
              <a:lnSpc>
                <a:spcPct val="100000"/>
              </a:lnSpc>
            </a:pPr>
            <a:r>
              <a:rPr lang="pt-BR" sz="1600" strike="noStrike">
                <a:solidFill>
                  <a:srgbClr val="000000"/>
                </a:solidFill>
                <a:latin typeface="Arial"/>
                <a:ea typeface="Microsoft YaHei"/>
              </a:rPr>
              <a:t>Relator  Min. Marco Aurélio. Redator do acórdão Min. Roberto Barroso. Julgamento: 17/05/</a:t>
            </a:r>
            <a:r>
              <a:rPr lang="pt-BR" sz="1600" b="1" strike="noStrike">
                <a:solidFill>
                  <a:srgbClr val="000000"/>
                </a:solidFill>
                <a:latin typeface="Arial"/>
                <a:ea typeface="Microsoft YaHei"/>
              </a:rPr>
              <a:t>2021</a:t>
            </a:r>
            <a:r>
              <a:rPr lang="pt-BR" sz="1600" strike="noStrike">
                <a:solidFill>
                  <a:srgbClr val="000000"/>
                </a:solidFill>
                <a:latin typeface="Arial Unicode MS"/>
                <a:ea typeface="Microsoft YaHei"/>
              </a:rPr>
              <a:t>.</a:t>
            </a:r>
            <a:endParaRPr/>
          </a:p>
          <a:p>
            <a:pPr algn="just">
              <a:lnSpc>
                <a:spcPct val="100000"/>
              </a:lnSpc>
            </a:pPr>
            <a:r>
              <a:rPr lang="pt-BR" sz="1600" strike="noStrike">
                <a:solidFill>
                  <a:srgbClr val="000000"/>
                </a:solidFill>
                <a:latin typeface="Arial Unicode MS"/>
                <a:ea typeface="Microsoft YaHei"/>
              </a:rPr>
              <a:t>Direito constitucional e tributário. Ação direta de inconstitucionalidade. Dedução da base de cálculo do IRPF. Dependente com deficiência. </a:t>
            </a:r>
            <a:r>
              <a:rPr lang="pt-BR" sz="1600" b="1" strike="noStrike">
                <a:solidFill>
                  <a:srgbClr val="000000"/>
                </a:solidFill>
                <a:latin typeface="Arial Unicode MS"/>
                <a:ea typeface="Microsoft YaHei"/>
              </a:rPr>
              <a:t>1. Ação direta proposta pelo Conselho Federal da Ordem dos Advogados do Brasil contra o art. 35, III e V, da Lei nº 9.250/1995, que não qualifica como dependentes, para fins de apuração do imposto sobre a renda, as pessoas que superem o limite etário e que sejam capacitadas física e mentalmente para o trabalho. </a:t>
            </a:r>
            <a:r>
              <a:rPr lang="pt-BR" sz="600" strike="noStrike">
                <a:solidFill>
                  <a:srgbClr val="000000"/>
                </a:solidFill>
                <a:latin typeface="Arial Unicode MS"/>
                <a:ea typeface="Microsoft YaHei"/>
              </a:rPr>
              <a:t>Pedido de interpretação conforme a Constituição, para que as pessoas com deficiência sejam consideradas como dependentes mesmo quando superem o limite etário e tenham capacidade laboral. 2. O pleito formulado nesta ação põe em discussão os limites da atuação do Poder Judiciário para estender determinado tratamento legal a um grupo que não fora inicialmente contemplado pelo legislador. Esse debate se torna ainda mais sensível em matéria tributária, dados os efeitos sistêmicos que uma decisão judicial pode produzir nesse campo. 3. Todavia, o tema envolve a tutela de direitos fundamentais de um grupo de pessoas vulneráveis que recebem especial proteção constitucional, especialmente após a aprovação da Convenção Internacional sobre os Direitos das Pessoas com Deficiência – CDPD com status de emenda à Constituição (art. 5º, § 3º, da CF/1988). Por essa razão, esta Corte está autorizada a adotar uma conduta mais proativa, sem que incorra em ofensa ao princípio da separação de poderes (art. 2º da CF/1988). 4. Ofensa à igualdade material (art. 5º, caput, da CF/1988; arts. 2, 4, 5, 8 e 19 da CDPD). O art. 35, III e V, da Lei nº 9.250/1995 introduz uma discriminação indireta contra as pessoas com deficiência. A aparente neutralidade do critério da capacidade física ou mental para o trabalho oculta o efeito anti-isonômico produzido pela norma. Para a generalidade dos indivíduos, a aptidão laborativa pode ser o critério definidor da extinção da condição de dependente, tendo em vista que, sob essa circunstância, possuem chances de se alocarem no mercado de trabalho. Tal probabilidade se reduz de forma drástica quando se trata de pessoa com deficiência, cujas condições físicas ou mentais restringem intensamente as oportunidades profissionais. Portanto, não é legítimo que a lei adote o mesmo critério, ainda que objetivo, para disciplinar situações absolutamente distintas. 5. Afronta ao direito ao trabalho (art. 6º da CF/1988; art. 27 da CDPD). O dispositivo impugnado traz um desestímulo a que as pessoas com deficiência busquem alternativas para se inserir no mercado de trabalho, principalmente quando incorrem em elevadas despesas médicas – que não raro estão atreladas a deficiências mais graves. Nessa hipótese, seu genitor ou responsável deixaria de deduzir tais gastos da base de cálculo do imposto devido. E, dados os baixos salários comumente pagos a elas, tal dedução dificilmente seria possível na sua própria declaração de imposto sobre a renda. </a:t>
            </a:r>
            <a:r>
              <a:rPr lang="pt-BR" b="1" strike="noStrike">
                <a:solidFill>
                  <a:srgbClr val="0000FF"/>
                </a:solidFill>
                <a:latin typeface="Arial Unicode MS"/>
                <a:ea typeface="Microsoft YaHei"/>
              </a:rPr>
              <a:t>6.</a:t>
            </a:r>
            <a:r>
              <a:rPr lang="pt-BR" strike="noStrike">
                <a:solidFill>
                  <a:srgbClr val="0000FF"/>
                </a:solidFill>
                <a:latin typeface="Arial Unicode MS"/>
                <a:ea typeface="Microsoft YaHei"/>
              </a:rPr>
              <a:t> </a:t>
            </a:r>
            <a:r>
              <a:rPr lang="pt-BR" b="1" strike="noStrike">
                <a:solidFill>
                  <a:srgbClr val="0000FF"/>
                </a:solidFill>
                <a:latin typeface="Arial Unicode MS"/>
                <a:ea typeface="Microsoft YaHei"/>
              </a:rPr>
              <a:t>Violação do conceito constitucional de renda </a:t>
            </a:r>
            <a:r>
              <a:rPr lang="pt-BR" strike="noStrike">
                <a:solidFill>
                  <a:srgbClr val="0000FF"/>
                </a:solidFill>
                <a:latin typeface="Arial Unicode MS"/>
                <a:ea typeface="Microsoft YaHei"/>
              </a:rPr>
              <a:t>e da capacidade contributiva (</a:t>
            </a:r>
            <a:r>
              <a:rPr lang="pt-BR" b="1" strike="noStrike">
                <a:solidFill>
                  <a:srgbClr val="0000FF"/>
                </a:solidFill>
                <a:latin typeface="Arial Unicode MS"/>
                <a:ea typeface="Microsoft YaHei"/>
              </a:rPr>
              <a:t>arts. 153, III</a:t>
            </a:r>
            <a:r>
              <a:rPr lang="pt-BR" strike="noStrike">
                <a:solidFill>
                  <a:srgbClr val="0000FF"/>
                </a:solidFill>
                <a:latin typeface="Arial Unicode MS"/>
                <a:ea typeface="Microsoft YaHei"/>
              </a:rPr>
              <a:t>, e 145, § 1º, </a:t>
            </a:r>
            <a:r>
              <a:rPr lang="pt-BR" b="1" strike="noStrike">
                <a:solidFill>
                  <a:srgbClr val="0000FF"/>
                </a:solidFill>
                <a:latin typeface="Arial Unicode MS"/>
                <a:ea typeface="Microsoft YaHei"/>
              </a:rPr>
              <a:t>da CF/1988</a:t>
            </a:r>
            <a:r>
              <a:rPr lang="pt-BR" strike="noStrike">
                <a:solidFill>
                  <a:srgbClr val="0000FF"/>
                </a:solidFill>
                <a:latin typeface="Arial Unicode MS"/>
                <a:ea typeface="Microsoft YaHei"/>
              </a:rPr>
              <a:t>).</a:t>
            </a:r>
            <a:r>
              <a:rPr lang="pt-BR" strike="noStrike">
                <a:solidFill>
                  <a:srgbClr val="000000"/>
                </a:solidFill>
                <a:latin typeface="Arial Unicode MS"/>
                <a:ea typeface="Microsoft YaHei"/>
              </a:rPr>
              <a:t> Ao adotar como critério para a perda da dependência a capacidade para o trabalho, a norma questionada presume o que normalmente acontece: o então dependente passa a arcar com as suas próprias despesas, sem mais representar um ônus financeiro para os seus genitores ou responsáveis. Todavia, não é o que ocorre, como regra, com aqueles que possuem alguém com deficiência, sobretudo grave, na família. Nesse caso, </a:t>
            </a:r>
            <a:r>
              <a:rPr lang="pt-BR" b="1" strike="noStrike">
                <a:solidFill>
                  <a:srgbClr val="000000"/>
                </a:solidFill>
                <a:latin typeface="Arial Unicode MS"/>
                <a:ea typeface="Microsoft YaHei"/>
              </a:rPr>
              <a:t>justifica-se a diminuição da base de cálculo do imposto, para que não incida sobre valores que não representam </a:t>
            </a:r>
            <a:r>
              <a:rPr lang="pt-BR" b="1" u="sng" strike="noStrike">
                <a:solidFill>
                  <a:srgbClr val="000000"/>
                </a:solidFill>
                <a:latin typeface="Arial Unicode MS"/>
                <a:ea typeface="Microsoft YaHei"/>
              </a:rPr>
              <a:t>verdadeiro acréscimo patrimonial</a:t>
            </a:r>
            <a:r>
              <a:rPr lang="pt-BR" strike="noStrike">
                <a:solidFill>
                  <a:srgbClr val="000000"/>
                </a:solidFill>
                <a:latin typeface="Arial Unicode MS"/>
                <a:ea typeface="Microsoft YaHei"/>
              </a:rPr>
              <a:t>. </a:t>
            </a:r>
            <a:r>
              <a:rPr lang="pt-BR" sz="800" strike="noStrike">
                <a:solidFill>
                  <a:srgbClr val="000000"/>
                </a:solidFill>
                <a:latin typeface="Arial Unicode MS"/>
                <a:ea typeface="Microsoft YaHei"/>
              </a:rPr>
              <a:t>7. Procedência parcial do pedido, fixando-se interpretação conforme a Constituição do art. 35, III e V, da Lei nº 9.250/1995, para estabelecer que, na apuração do imposto sobre a renda de pessoa física, a pessoa com deficiência que supere o limite etário e seja capacitada para o trabalho pode ser considerada como dependente quando a sua remuneração não exceder as deduções autorizadas por lei. </a:t>
            </a:r>
            <a:r>
              <a:rPr lang="pt-BR" sz="1600" strike="noStrike">
                <a:solidFill>
                  <a:srgbClr val="000000"/>
                </a:solidFill>
                <a:latin typeface="Arial Unicode MS"/>
                <a:ea typeface="Microsoft YaHei"/>
              </a:rPr>
              <a:t>8. Fixação da seguinte </a:t>
            </a:r>
            <a:r>
              <a:rPr lang="pt-BR" sz="1600" b="1" strike="noStrike">
                <a:solidFill>
                  <a:srgbClr val="000000"/>
                </a:solidFill>
                <a:latin typeface="Arial Unicode MS"/>
                <a:ea typeface="Microsoft YaHei"/>
              </a:rPr>
              <a:t>tese </a:t>
            </a:r>
            <a:r>
              <a:rPr lang="pt-BR" sz="1600" strike="noStrike">
                <a:solidFill>
                  <a:srgbClr val="000000"/>
                </a:solidFill>
                <a:latin typeface="Arial Unicode MS"/>
                <a:ea typeface="Microsoft YaHei"/>
              </a:rPr>
              <a:t>de julgamento: “</a:t>
            </a:r>
            <a:r>
              <a:rPr lang="pt-BR" sz="1600" b="1" strike="noStrike">
                <a:solidFill>
                  <a:srgbClr val="000000"/>
                </a:solidFill>
                <a:latin typeface="Arial Unicode MS"/>
                <a:ea typeface="Microsoft YaHei"/>
              </a:rPr>
              <a:t>Na apuração do imposto sobre a renda de pessoa física, a pessoa com deficiência que supere o limite etário e seja capacitada para o trabalho pode ser considerada como dependente quando a sua remuneração não exceder as deduções autorizadas por lei</a:t>
            </a:r>
            <a:r>
              <a:rPr lang="pt-BR" sz="1600" strike="noStrike">
                <a:solidFill>
                  <a:srgbClr val="000000"/>
                </a:solidFill>
                <a:latin typeface="Arial Unicode MS"/>
                <a:ea typeface="Microsoft YaHei"/>
              </a:rPr>
              <a:t>”.</a:t>
            </a:r>
            <a:endParaRPr/>
          </a:p>
        </p:txBody>
      </p:sp>
      <p:sp>
        <p:nvSpPr>
          <p:cNvPr id="136" name="CustomShape 5"/>
          <p:cNvSpPr/>
          <p:nvPr/>
        </p:nvSpPr>
        <p:spPr>
          <a:xfrm>
            <a:off x="357840" y="868680"/>
            <a:ext cx="11475360" cy="567036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gn="just">
              <a:lnSpc>
                <a:spcPct val="100000"/>
              </a:lnSpc>
            </a:pPr>
            <a:r>
              <a:rPr lang="pt-BR" sz="800" b="1" strike="noStrike">
                <a:solidFill>
                  <a:srgbClr val="000000"/>
                </a:solidFill>
                <a:latin typeface="Arial"/>
                <a:ea typeface="Microsoft YaHei"/>
              </a:rPr>
              <a:t>			</a:t>
            </a:r>
            <a:endParaRPr/>
          </a:p>
          <a:p>
            <a:pPr algn="just">
              <a:lnSpc>
                <a:spcPct val="100000"/>
              </a:lnSpc>
            </a:pPr>
            <a:r>
              <a:rPr lang="pt-BR" sz="2400" strike="noStrike">
                <a:solidFill>
                  <a:srgbClr val="000000"/>
                </a:solidFill>
                <a:latin typeface="Arial"/>
                <a:ea typeface="Microsoft YaHei"/>
              </a:rPr>
              <a:t>			</a:t>
            </a:r>
            <a:endParaRPr/>
          </a:p>
          <a:p>
            <a:pPr algn="just">
              <a:lnSpc>
                <a:spcPct val="100000"/>
              </a:lnSpc>
            </a:pPr>
            <a:endParaRPr/>
          </a:p>
          <a:p>
            <a:pPr algn="just">
              <a:lnSpc>
                <a:spcPct val="100000"/>
              </a:lnSpc>
            </a:pPr>
            <a:r>
              <a:rPr lang="pt-BR" sz="2400" strike="noStrike">
                <a:solidFill>
                  <a:srgbClr val="000000"/>
                </a:solidFill>
                <a:latin typeface="Arial"/>
                <a:ea typeface="Arial Unicode MS"/>
              </a:rPr>
              <a:t>			O </a:t>
            </a:r>
            <a:r>
              <a:rPr lang="pt-BR" sz="2400" b="1" strike="noStrike">
                <a:solidFill>
                  <a:srgbClr val="000000"/>
                </a:solidFill>
                <a:latin typeface="Arial"/>
                <a:ea typeface="Arial Unicode MS"/>
              </a:rPr>
              <a:t>Ministro Roberto Barroso (2021)</a:t>
            </a:r>
            <a:r>
              <a:rPr lang="pt-BR" sz="2400" strike="noStrike">
                <a:solidFill>
                  <a:srgbClr val="000000"/>
                </a:solidFill>
                <a:latin typeface="Arial"/>
                <a:ea typeface="Arial Unicode MS"/>
              </a:rPr>
              <a:t>, em seu voto,</a:t>
            </a:r>
            <a:r>
              <a:rPr lang="pt-BR" sz="2400" b="1" strike="noStrike">
                <a:solidFill>
                  <a:srgbClr val="000000"/>
                </a:solidFill>
                <a:latin typeface="Arial"/>
                <a:ea typeface="Arial Unicode MS"/>
              </a:rPr>
              <a:t> </a:t>
            </a:r>
            <a:r>
              <a:rPr lang="pt-BR" sz="2400" strike="noStrike">
                <a:solidFill>
                  <a:srgbClr val="000000"/>
                </a:solidFill>
                <a:latin typeface="Arial"/>
                <a:ea typeface="Arial Unicode MS"/>
              </a:rPr>
              <a:t>ressaltou a existência de um conceito constitucional de renda:</a:t>
            </a:r>
            <a:endParaRPr/>
          </a:p>
          <a:p>
            <a:pPr algn="just">
              <a:lnSpc>
                <a:spcPct val="100000"/>
              </a:lnSpc>
            </a:pPr>
            <a:endParaRPr/>
          </a:p>
          <a:p>
            <a:pPr algn="just">
              <a:lnSpc>
                <a:spcPct val="100000"/>
              </a:lnSpc>
            </a:pPr>
            <a:endParaRPr/>
          </a:p>
          <a:p>
            <a:pPr algn="just">
              <a:lnSpc>
                <a:spcPct val="100000"/>
              </a:lnSpc>
            </a:pPr>
            <a:r>
              <a:rPr lang="pt-BR" sz="2400" strike="noStrike">
                <a:solidFill>
                  <a:srgbClr val="000000"/>
                </a:solidFill>
                <a:latin typeface="Arial"/>
                <a:ea typeface="Arial Unicode MS"/>
              </a:rPr>
              <a:t>			</a:t>
            </a:r>
            <a:r>
              <a:rPr lang="pt-BR" sz="2000" strike="noStrike">
                <a:solidFill>
                  <a:srgbClr val="000000"/>
                </a:solidFill>
                <a:latin typeface="Arial"/>
                <a:ea typeface="Arial Unicode MS"/>
              </a:rPr>
              <a:t>“</a:t>
            </a:r>
            <a:r>
              <a:rPr lang="pt-BR" sz="2400" strike="noStrike">
                <a:solidFill>
                  <a:srgbClr val="000000"/>
                </a:solidFill>
                <a:latin typeface="Times New Roman"/>
                <a:ea typeface="Microsoft YaHei"/>
              </a:rPr>
              <a:t>Nesse ponto, não sendo possível à pessoa com deficiência deduzir boa parte de 	suas despesas médicas da base de cálculo do imposto sobre a renda, </a:t>
            </a:r>
            <a:r>
              <a:rPr lang="pt-BR" sz="2400" b="1" strike="noStrike">
                <a:solidFill>
                  <a:srgbClr val="000000"/>
                </a:solidFill>
                <a:latin typeface="Times New Roman"/>
                <a:ea typeface="Microsoft YaHei"/>
              </a:rPr>
              <a:t>há uma clara afronta ao conceito constitucional de renda</a:t>
            </a:r>
            <a:r>
              <a:rPr lang="pt-BR" sz="2400" strike="noStrike">
                <a:solidFill>
                  <a:srgbClr val="000000"/>
                </a:solidFill>
                <a:latin typeface="Times New Roman"/>
                <a:ea typeface="Microsoft YaHei"/>
              </a:rPr>
              <a:t> e ao princípio da capacidade contributiva (arts. 153, II (</a:t>
            </a:r>
            <a:r>
              <a:rPr lang="pt-BR" sz="2400" i="1" strike="noStrike">
                <a:solidFill>
                  <a:srgbClr val="000000"/>
                </a:solidFill>
                <a:latin typeface="Times New Roman"/>
                <a:ea typeface="Microsoft YaHei"/>
              </a:rPr>
              <a:t>rectius</a:t>
            </a:r>
            <a:r>
              <a:rPr lang="pt-BR" sz="2400" strike="noStrike">
                <a:solidFill>
                  <a:srgbClr val="000000"/>
                </a:solidFill>
                <a:latin typeface="Times New Roman"/>
                <a:ea typeface="Microsoft YaHei"/>
              </a:rPr>
              <a:t>: III), e 145, § 1º, da CF/1988)</a:t>
            </a:r>
            <a:r>
              <a:rPr lang="pt-BR" sz="2000" strike="noStrike">
                <a:solidFill>
                  <a:srgbClr val="000000"/>
                </a:solidFill>
                <a:latin typeface="Arial"/>
                <a:ea typeface="Arial Unicode MS"/>
              </a:rPr>
              <a:t>.” (g.n.)</a:t>
            </a:r>
            <a:endParaRPr/>
          </a:p>
          <a:p>
            <a:pPr algn="just">
              <a:lnSpc>
                <a:spcPct val="100000"/>
              </a:lnSpc>
            </a:pPr>
            <a:endParaRPr/>
          </a:p>
          <a:p>
            <a:pPr algn="just">
              <a:lnSpc>
                <a:spcPct val="100000"/>
              </a:lnSpc>
            </a:pPr>
            <a:r>
              <a:rPr lang="pt-BR" sz="2400" strike="noStrike">
                <a:solidFill>
                  <a:srgbClr val="000000"/>
                </a:solidFill>
                <a:latin typeface="Arial"/>
                <a:ea typeface="Arial Unicode MS"/>
              </a:rPr>
              <a:t>			</a:t>
            </a:r>
            <a:r>
              <a:rPr lang="pt-BR" sz="2400" u="sng" strike="noStrike">
                <a:solidFill>
                  <a:srgbClr val="000000"/>
                </a:solidFill>
                <a:latin typeface="Arial"/>
                <a:ea typeface="Arial Unicode MS"/>
              </a:rPr>
              <a:t>Não houve qualquer voto discordante no tocante à existência de um conceito constitucional de renda</a:t>
            </a:r>
            <a:r>
              <a:rPr lang="pt-BR" sz="2400" strike="noStrike">
                <a:solidFill>
                  <a:srgbClr val="000000"/>
                </a:solidFill>
                <a:latin typeface="Arial"/>
                <a:ea typeface="Arial Unicode MS"/>
              </a:rPr>
              <a:t>.</a:t>
            </a:r>
            <a:endParaRPr/>
          </a:p>
          <a:p>
            <a:pPr algn="just">
              <a:lnSpc>
                <a:spcPct val="100000"/>
              </a:lnSpc>
            </a:pPr>
            <a:endParaRPr/>
          </a:p>
          <a:p>
            <a:pPr>
              <a:lnSpc>
                <a:spcPct val="100000"/>
              </a:lnSpc>
            </a:pPr>
            <a:r>
              <a:rPr lang="pt-BR" sz="2400" strike="noStrike">
                <a:solidFill>
                  <a:srgbClr val="000000"/>
                </a:solidFill>
                <a:latin typeface="Arial"/>
                <a:ea typeface="Arial Unicode MS"/>
              </a:rPr>
              <a:t>			</a:t>
            </a:r>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1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CustomShape 1"/>
          <p:cNvSpPr/>
          <p:nvPr/>
        </p:nvSpPr>
        <p:spPr>
          <a:xfrm>
            <a:off x="565920" y="1060920"/>
            <a:ext cx="11291400" cy="5005440"/>
          </a:xfrm>
          <a:prstGeom prst="rect">
            <a:avLst/>
          </a:prstGeom>
          <a:solidFill>
            <a:srgbClr val="FFFFFF">
              <a:alpha val="49000"/>
            </a:srgbClr>
          </a:solid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endParaRPr/>
          </a:p>
          <a:p>
            <a:pPr algn="just">
              <a:lnSpc>
                <a:spcPct val="100000"/>
              </a:lnSpc>
            </a:pPr>
            <a:endParaRPr/>
          </a:p>
          <a:p>
            <a:pPr algn="just">
              <a:lnSpc>
                <a:spcPct val="100000"/>
              </a:lnSpc>
            </a:pPr>
            <a:r>
              <a:rPr lang="pt-BR" sz="3600" b="1" strike="noStrike">
                <a:solidFill>
                  <a:srgbClr val="0C2342"/>
                </a:solidFill>
                <a:latin typeface="Calibri"/>
              </a:rPr>
              <a:t>    </a:t>
            </a:r>
            <a:r>
              <a:rPr lang="pt-BR" sz="2400" b="1" strike="noStrike">
                <a:solidFill>
                  <a:srgbClr val="0C2342"/>
                </a:solidFill>
                <a:latin typeface="Calibri Light"/>
              </a:rPr>
              <a:t>   </a:t>
            </a:r>
            <a:endParaRPr/>
          </a:p>
          <a:p>
            <a:pPr algn="just">
              <a:lnSpc>
                <a:spcPct val="100000"/>
              </a:lnSpc>
            </a:pPr>
            <a:endParaRPr/>
          </a:p>
        </p:txBody>
      </p:sp>
      <p:sp>
        <p:nvSpPr>
          <p:cNvPr id="138" name="CustomShape 2"/>
          <p:cNvSpPr/>
          <p:nvPr/>
        </p:nvSpPr>
        <p:spPr>
          <a:xfrm>
            <a:off x="4038480" y="6356520"/>
            <a:ext cx="41140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pt-BR" sz="1200" strike="noStrike">
                <a:solidFill>
                  <a:srgbClr val="8B8B8B"/>
                </a:solidFill>
                <a:latin typeface="Calibri"/>
              </a:rPr>
              <a:t>15</a:t>
            </a:r>
            <a:endParaRPr/>
          </a:p>
        </p:txBody>
      </p:sp>
      <p:sp>
        <p:nvSpPr>
          <p:cNvPr id="139" name="CustomShape 3"/>
          <p:cNvSpPr/>
          <p:nvPr/>
        </p:nvSpPr>
        <p:spPr>
          <a:xfrm>
            <a:off x="8610480" y="6356520"/>
            <a:ext cx="27424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C4EF4B0F-39DF-49B7-A42F-96BC6CE5BB19}" type="slidenum">
              <a:rPr lang="pt-BR" sz="1200" strike="noStrike">
                <a:solidFill>
                  <a:srgbClr val="8B8B8B"/>
                </a:solidFill>
                <a:latin typeface="Calibri"/>
              </a:rPr>
              <a:t>12</a:t>
            </a:fld>
            <a:endParaRPr/>
          </a:p>
        </p:txBody>
      </p:sp>
      <p:sp>
        <p:nvSpPr>
          <p:cNvPr id="140" name="CustomShape 4"/>
          <p:cNvSpPr/>
          <p:nvPr/>
        </p:nvSpPr>
        <p:spPr>
          <a:xfrm>
            <a:off x="430920" y="953280"/>
            <a:ext cx="11291400" cy="518976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nSpc>
                <a:spcPct val="100000"/>
              </a:lnSpc>
            </a:pPr>
            <a:r>
              <a:rPr lang="pt-BR" sz="2800" b="1" strike="noStrike">
                <a:solidFill>
                  <a:srgbClr val="000000"/>
                </a:solidFill>
                <a:latin typeface="Arial"/>
                <a:ea typeface="Microsoft YaHei"/>
              </a:rPr>
              <a:t>9)									  RE 1063187</a:t>
            </a:r>
            <a:endParaRPr/>
          </a:p>
          <a:p>
            <a:pPr algn="ctr">
              <a:lnSpc>
                <a:spcPct val="100000"/>
              </a:lnSpc>
            </a:pPr>
            <a:r>
              <a:rPr lang="pt-BR" strike="noStrike">
                <a:solidFill>
                  <a:srgbClr val="000000"/>
                </a:solidFill>
                <a:latin typeface="Arial"/>
                <a:ea typeface="Microsoft YaHei"/>
              </a:rPr>
              <a:t>Relator  Min. Dias Toffoli. Julgamento: </a:t>
            </a:r>
            <a:r>
              <a:rPr lang="pt-BR" strike="noStrike">
                <a:solidFill>
                  <a:srgbClr val="000000"/>
                </a:solidFill>
                <a:latin typeface="Arial"/>
                <a:ea typeface="Calibri"/>
              </a:rPr>
              <a:t>27/09/</a:t>
            </a:r>
            <a:r>
              <a:rPr lang="pt-BR" b="1" strike="noStrike">
                <a:solidFill>
                  <a:srgbClr val="000000"/>
                </a:solidFill>
                <a:latin typeface="Arial"/>
                <a:ea typeface="Calibri"/>
              </a:rPr>
              <a:t>2021</a:t>
            </a:r>
            <a:r>
              <a:rPr lang="pt-BR" strike="noStrike">
                <a:solidFill>
                  <a:srgbClr val="000000"/>
                </a:solidFill>
                <a:latin typeface="Arial Unicode MS"/>
                <a:ea typeface="Microsoft YaHei"/>
              </a:rPr>
              <a:t>.</a:t>
            </a:r>
            <a:endParaRPr/>
          </a:p>
          <a:p>
            <a:pPr algn="ctr">
              <a:lnSpc>
                <a:spcPct val="100000"/>
              </a:lnSpc>
            </a:pPr>
            <a:endParaRPr/>
          </a:p>
          <a:p>
            <a:pPr algn="just">
              <a:lnSpc>
                <a:spcPct val="100000"/>
              </a:lnSpc>
            </a:pPr>
            <a:r>
              <a:rPr lang="pt-BR" strike="noStrike">
                <a:solidFill>
                  <a:srgbClr val="000000"/>
                </a:solidFill>
                <a:latin typeface="Arial Unicode MS"/>
                <a:ea typeface="Microsoft YaHei"/>
              </a:rPr>
              <a:t>Recurso extraordinário. Repercussão geral. Direito Tributário. IRPJ e CSLL. Incidência sobre os valores atinentes à taxa Selic recebidos em razão de repetição de indébito tributário. Inconstitucionalidade. </a:t>
            </a:r>
            <a:r>
              <a:rPr lang="pt-BR" b="1" strike="noStrike">
                <a:solidFill>
                  <a:srgbClr val="000000"/>
                </a:solidFill>
                <a:latin typeface="Arial Unicode MS"/>
                <a:ea typeface="Microsoft YaHei"/>
              </a:rPr>
              <a:t>1. A materialidade do imposto de renda e a da CSLL estão relacionadas com a existência de acréscimo patrimonial. Precedentes. </a:t>
            </a:r>
            <a:r>
              <a:rPr lang="pt-BR" strike="noStrike">
                <a:solidFill>
                  <a:srgbClr val="000000"/>
                </a:solidFill>
                <a:latin typeface="Arial Unicode MS"/>
                <a:ea typeface="Microsoft YaHei"/>
              </a:rPr>
              <a:t>2. A palavra indenização abrange os valores relativos a danos emergentes e os concernentes a lucros cessantes. Os primeiros, que correspondem ao que efetivamente se perdeu, </a:t>
            </a:r>
            <a:r>
              <a:rPr lang="pt-BR" b="1" strike="noStrike">
                <a:solidFill>
                  <a:srgbClr val="000000"/>
                </a:solidFill>
                <a:latin typeface="Arial Unicode MS"/>
                <a:ea typeface="Microsoft YaHei"/>
              </a:rPr>
              <a:t>não incrementam o patrimônio de quem os recebe e, assim, não se amoldam ao conteúdo mínimo da </a:t>
            </a:r>
            <a:r>
              <a:rPr lang="pt-BR" b="1" u="sng" strike="noStrike">
                <a:solidFill>
                  <a:srgbClr val="000000"/>
                </a:solidFill>
                <a:latin typeface="Arial Unicode MS"/>
                <a:ea typeface="Microsoft YaHei"/>
              </a:rPr>
              <a:t>materialidade do imposto de renda</a:t>
            </a:r>
            <a:r>
              <a:rPr lang="pt-BR" b="1" strike="noStrike">
                <a:solidFill>
                  <a:srgbClr val="000000"/>
                </a:solidFill>
                <a:latin typeface="Arial Unicode MS"/>
                <a:ea typeface="Microsoft YaHei"/>
              </a:rPr>
              <a:t> prevista no </a:t>
            </a:r>
            <a:r>
              <a:rPr lang="pt-BR" b="1" u="sng" strike="noStrike">
                <a:solidFill>
                  <a:srgbClr val="000000"/>
                </a:solidFill>
                <a:latin typeface="Arial Unicode MS"/>
                <a:ea typeface="Microsoft YaHei"/>
              </a:rPr>
              <a:t>art. 153, III, da Constituição Federal</a:t>
            </a:r>
            <a:r>
              <a:rPr lang="pt-BR" b="1" strike="noStrike">
                <a:solidFill>
                  <a:srgbClr val="000000"/>
                </a:solidFill>
                <a:latin typeface="Arial Unicode MS"/>
                <a:ea typeface="Microsoft YaHei"/>
              </a:rPr>
              <a:t>.</a:t>
            </a:r>
            <a:r>
              <a:rPr lang="pt-BR" strike="noStrike">
                <a:solidFill>
                  <a:srgbClr val="000000"/>
                </a:solidFill>
                <a:latin typeface="Arial Unicode MS"/>
                <a:ea typeface="Microsoft YaHei"/>
              </a:rPr>
              <a:t> Os segundos, desde que caracterizado o acréscimo patrimonial, podem, em tese, ser tributados pelo imposto de renda. 3. Os valores atinentes à taxa Selic recebidos em razão de repetição de indébito tributário visam, precipuamente, a recompor efetivas perdas (danos emergentes). A demora na restituição do indébito tributário faz com que o credor busque meios alternativos ou mesmo heterodoxos para atender a suas necessidades, os quais atraem juros, multas, outros passivos, outras despesas ou mesmo preços mais elevados. 4. Foi fixada a seguinte </a:t>
            </a:r>
            <a:r>
              <a:rPr lang="pt-BR" b="1" strike="noStrike">
                <a:solidFill>
                  <a:srgbClr val="000000"/>
                </a:solidFill>
                <a:latin typeface="Arial Unicode MS"/>
                <a:ea typeface="Microsoft YaHei"/>
              </a:rPr>
              <a:t>tese</a:t>
            </a:r>
            <a:r>
              <a:rPr lang="pt-BR" strike="noStrike">
                <a:solidFill>
                  <a:srgbClr val="000000"/>
                </a:solidFill>
                <a:latin typeface="Arial Unicode MS"/>
                <a:ea typeface="Microsoft YaHei"/>
              </a:rPr>
              <a:t> para o Tema nº 962 de repercussão geral: </a:t>
            </a:r>
            <a:r>
              <a:rPr lang="pt-BR" b="1" strike="noStrike">
                <a:solidFill>
                  <a:srgbClr val="000000"/>
                </a:solidFill>
                <a:latin typeface="Arial Unicode MS"/>
                <a:ea typeface="Microsoft YaHei"/>
              </a:rPr>
              <a:t>“É inconstitucional a incidência do IRPJ e da CSLL sobre os valores atinentes à taxa Selic recebidos em razão de repetição de indébito tributário”.</a:t>
            </a:r>
            <a:r>
              <a:rPr lang="pt-BR" strike="noStrike">
                <a:solidFill>
                  <a:srgbClr val="000000"/>
                </a:solidFill>
                <a:latin typeface="Arial Unicode MS"/>
                <a:ea typeface="Microsoft YaHei"/>
              </a:rPr>
              <a:t> 5. Recurso extraordinário não provido.</a:t>
            </a:r>
            <a:endParaRPr/>
          </a:p>
        </p:txBody>
      </p:sp>
      <p:sp>
        <p:nvSpPr>
          <p:cNvPr id="141" name="CustomShape 5"/>
          <p:cNvSpPr/>
          <p:nvPr/>
        </p:nvSpPr>
        <p:spPr>
          <a:xfrm>
            <a:off x="430920" y="953280"/>
            <a:ext cx="11291400" cy="551808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gn="just">
              <a:lnSpc>
                <a:spcPct val="100000"/>
              </a:lnSpc>
            </a:pPr>
            <a:r>
              <a:rPr lang="pt-BR" sz="800" b="1" strike="noStrike">
                <a:solidFill>
                  <a:srgbClr val="000000"/>
                </a:solidFill>
                <a:latin typeface="Arial"/>
                <a:ea typeface="Microsoft YaHei"/>
              </a:rPr>
              <a:t>			</a:t>
            </a:r>
            <a:endParaRPr/>
          </a:p>
          <a:p>
            <a:pPr algn="just">
              <a:lnSpc>
                <a:spcPct val="100000"/>
              </a:lnSpc>
            </a:pPr>
            <a:r>
              <a:rPr lang="pt-BR" sz="2400" strike="noStrike">
                <a:solidFill>
                  <a:srgbClr val="000000"/>
                </a:solidFill>
                <a:latin typeface="Arial"/>
                <a:ea typeface="Microsoft YaHei"/>
              </a:rPr>
              <a:t>			</a:t>
            </a:r>
            <a:r>
              <a:rPr lang="pt-BR" sz="2800" strike="noStrike">
                <a:solidFill>
                  <a:srgbClr val="000000"/>
                </a:solidFill>
                <a:latin typeface="Arial"/>
                <a:ea typeface="Arial Unicode MS"/>
              </a:rPr>
              <a:t>O </a:t>
            </a:r>
            <a:r>
              <a:rPr lang="pt-BR" sz="2800" b="1" strike="noStrike">
                <a:solidFill>
                  <a:srgbClr val="000000"/>
                </a:solidFill>
                <a:latin typeface="Arial"/>
                <a:ea typeface="Arial Unicode MS"/>
              </a:rPr>
              <a:t>Ministro Dias Toffoli (2021) </a:t>
            </a:r>
            <a:r>
              <a:rPr lang="pt-BR" sz="2800" strike="noStrike">
                <a:solidFill>
                  <a:srgbClr val="000000"/>
                </a:solidFill>
                <a:latin typeface="Arial"/>
                <a:ea typeface="Arial Unicode MS"/>
              </a:rPr>
              <a:t>manteve seu novo entendimento, no qual adota um conceito constitucional de renda:</a:t>
            </a:r>
            <a:endParaRPr/>
          </a:p>
          <a:p>
            <a:pPr algn="just">
              <a:lnSpc>
                <a:spcPct val="100000"/>
              </a:lnSpc>
            </a:pPr>
            <a:endParaRPr/>
          </a:p>
          <a:p>
            <a:pPr algn="just">
              <a:lnSpc>
                <a:spcPct val="100000"/>
              </a:lnSpc>
            </a:pPr>
            <a:endParaRPr/>
          </a:p>
          <a:p>
            <a:pPr algn="just">
              <a:lnSpc>
                <a:spcPct val="100000"/>
              </a:lnSpc>
            </a:pPr>
            <a:r>
              <a:rPr lang="pt-BR" sz="2400" strike="noStrike">
                <a:solidFill>
                  <a:srgbClr val="000000"/>
                </a:solidFill>
                <a:latin typeface="Arial"/>
                <a:ea typeface="Arial Unicode MS"/>
              </a:rPr>
              <a:t>			“</a:t>
            </a:r>
            <a:r>
              <a:rPr lang="pt-BR" sz="2400" b="1" strike="noStrike">
                <a:solidFill>
                  <a:srgbClr val="000000"/>
                </a:solidFill>
                <a:latin typeface="Arial"/>
                <a:ea typeface="Microsoft YaHei"/>
              </a:rPr>
              <a:t>Nos termos do art. 153, III, da Constituição</a:t>
            </a:r>
            <a:r>
              <a:rPr lang="pt-BR" sz="2400" strike="noStrike">
                <a:solidFill>
                  <a:srgbClr val="000000"/>
                </a:solidFill>
                <a:latin typeface="Arial"/>
                <a:ea typeface="Microsoft YaHei"/>
              </a:rPr>
              <a:t> compete à União instituir </a:t>
            </a:r>
            <a:r>
              <a:rPr lang="pt-BR" sz="2400" b="1" strike="noStrike">
                <a:solidFill>
                  <a:srgbClr val="000000"/>
                </a:solidFill>
                <a:latin typeface="Arial"/>
                <a:ea typeface="Microsoft YaHei"/>
              </a:rPr>
              <a:t>imposto sobre renda e proventos de qualquer natureza</a:t>
            </a:r>
            <a:r>
              <a:rPr lang="pt-BR" sz="2400" strike="noStrike">
                <a:solidFill>
                  <a:srgbClr val="000000"/>
                </a:solidFill>
                <a:latin typeface="Arial"/>
                <a:ea typeface="Microsoft YaHei"/>
              </a:rPr>
              <a:t> (IR). A </a:t>
            </a:r>
            <a:r>
              <a:rPr lang="pt-BR" sz="2400" b="1" strike="noStrike">
                <a:solidFill>
                  <a:srgbClr val="000000"/>
                </a:solidFill>
                <a:latin typeface="Arial"/>
                <a:ea typeface="Microsoft YaHei"/>
              </a:rPr>
              <a:t>doutrina especializada e a jurisprudência da Corte</a:t>
            </a:r>
            <a:r>
              <a:rPr lang="pt-BR" sz="2400" strike="noStrike">
                <a:solidFill>
                  <a:srgbClr val="000000"/>
                </a:solidFill>
                <a:latin typeface="Arial"/>
                <a:ea typeface="Microsoft YaHei"/>
              </a:rPr>
              <a:t>, no que tange à interpretação do dispositivo, têm firme orientação de que a</a:t>
            </a:r>
            <a:r>
              <a:rPr lang="pt-BR" sz="2400" b="1" strike="noStrike">
                <a:solidFill>
                  <a:srgbClr val="000000"/>
                </a:solidFill>
                <a:latin typeface="Arial"/>
                <a:ea typeface="Microsoft YaHei"/>
              </a:rPr>
              <a:t> materialidade do tributo </a:t>
            </a:r>
            <a:r>
              <a:rPr lang="pt-BR" sz="2400" strike="noStrike">
                <a:solidFill>
                  <a:srgbClr val="000000"/>
                </a:solidFill>
                <a:latin typeface="Arial"/>
                <a:ea typeface="Microsoft YaHei"/>
              </a:rPr>
              <a:t>está relacionada à </a:t>
            </a:r>
            <a:r>
              <a:rPr lang="pt-BR" sz="2400" b="1" strike="noStrike">
                <a:solidFill>
                  <a:srgbClr val="000000"/>
                </a:solidFill>
                <a:latin typeface="Arial"/>
                <a:ea typeface="Microsoft YaHei"/>
              </a:rPr>
              <a:t>existência de acréscimo patrimonial</a:t>
            </a:r>
            <a:r>
              <a:rPr lang="pt-BR" sz="2400" strike="noStrike">
                <a:solidFill>
                  <a:srgbClr val="000000"/>
                </a:solidFill>
                <a:latin typeface="Arial"/>
                <a:ea typeface="Microsoft YaHei"/>
              </a:rPr>
              <a:t>, aspecto ligado às </a:t>
            </a:r>
            <a:r>
              <a:rPr lang="pt-BR" sz="2400" b="1" strike="noStrike">
                <a:solidFill>
                  <a:srgbClr val="000000"/>
                </a:solidFill>
                <a:latin typeface="Arial"/>
                <a:ea typeface="Microsoft YaHei"/>
              </a:rPr>
              <a:t>ideias de renda e de proventos de qualquer natureza</a:t>
            </a:r>
            <a:r>
              <a:rPr lang="pt-BR" sz="2400" strike="noStrike">
                <a:solidFill>
                  <a:srgbClr val="000000"/>
                </a:solidFill>
                <a:latin typeface="Arial"/>
                <a:ea typeface="Microsoft YaHei"/>
              </a:rPr>
              <a:t>, bem como ao </a:t>
            </a:r>
            <a:r>
              <a:rPr lang="pt-BR" sz="2400" b="1" strike="noStrike">
                <a:solidFill>
                  <a:srgbClr val="000000"/>
                </a:solidFill>
                <a:latin typeface="Arial"/>
                <a:ea typeface="Microsoft YaHei"/>
              </a:rPr>
              <a:t>princípio da capacidade contributiva</a:t>
            </a:r>
            <a:r>
              <a:rPr lang="pt-BR" sz="2400" strike="noStrike">
                <a:solidFill>
                  <a:srgbClr val="000000"/>
                </a:solidFill>
                <a:latin typeface="Arial"/>
                <a:ea typeface="Microsoft YaHei"/>
              </a:rPr>
              <a:t>.</a:t>
            </a:r>
            <a:r>
              <a:rPr lang="pt-BR" sz="2400" strike="noStrike">
                <a:solidFill>
                  <a:srgbClr val="000000"/>
                </a:solidFill>
                <a:latin typeface="Arial"/>
                <a:ea typeface="Arial Unicode MS"/>
              </a:rPr>
              <a:t>” (g.n.)	</a:t>
            </a:r>
            <a:endParaRPr/>
          </a:p>
          <a:p>
            <a:pPr algn="just">
              <a:lnSpc>
                <a:spcPct val="100000"/>
              </a:lnSpc>
            </a:pPr>
            <a:endParaRPr/>
          </a:p>
          <a:p>
            <a:pPr algn="just">
              <a:lnSpc>
                <a:spcPct val="100000"/>
              </a:lnSpc>
            </a:pPr>
            <a:r>
              <a:rPr lang="pt-BR" sz="2400" strike="noStrike">
                <a:solidFill>
                  <a:srgbClr val="000000"/>
                </a:solidFill>
                <a:latin typeface="Arial"/>
                <a:ea typeface="Arial Unicode MS"/>
              </a:rPr>
              <a:t>			</a:t>
            </a:r>
            <a:r>
              <a:rPr lang="pt-BR" sz="2800" u="sng" strike="noStrike">
                <a:solidFill>
                  <a:srgbClr val="000000"/>
                </a:solidFill>
                <a:latin typeface="Arial"/>
                <a:ea typeface="Arial Unicode MS"/>
              </a:rPr>
              <a:t>Não houve qualquer voto discordante no tocante à existência de um conceito constitucional de renda</a:t>
            </a:r>
            <a:r>
              <a:rPr lang="pt-BR" sz="2800" strike="noStrike">
                <a:solidFill>
                  <a:srgbClr val="000000"/>
                </a:solidFill>
                <a:latin typeface="Arial"/>
                <a:ea typeface="Arial Unicode MS"/>
              </a:rPr>
              <a:t>.</a:t>
            </a:r>
            <a:endParaRPr/>
          </a:p>
          <a:p>
            <a:pPr>
              <a:lnSpc>
                <a:spcPct val="100000"/>
              </a:lnSpc>
            </a:pPr>
            <a:r>
              <a:rPr lang="pt-BR" sz="2000" strike="noStrike">
                <a:solidFill>
                  <a:srgbClr val="000000"/>
                </a:solidFill>
                <a:latin typeface="Arial"/>
                <a:ea typeface="Arial Unicode MS"/>
              </a:rPr>
              <a:t>			</a:t>
            </a:r>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1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CustomShape 1"/>
          <p:cNvSpPr/>
          <p:nvPr/>
        </p:nvSpPr>
        <p:spPr>
          <a:xfrm>
            <a:off x="565920" y="1060920"/>
            <a:ext cx="11291400" cy="5005440"/>
          </a:xfrm>
          <a:prstGeom prst="rect">
            <a:avLst/>
          </a:prstGeom>
          <a:solidFill>
            <a:srgbClr val="FFFFFF">
              <a:alpha val="49000"/>
            </a:srgbClr>
          </a:solid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endParaRPr/>
          </a:p>
          <a:p>
            <a:pPr algn="just">
              <a:lnSpc>
                <a:spcPct val="100000"/>
              </a:lnSpc>
            </a:pPr>
            <a:endParaRPr/>
          </a:p>
          <a:p>
            <a:pPr algn="just">
              <a:lnSpc>
                <a:spcPct val="100000"/>
              </a:lnSpc>
            </a:pPr>
            <a:r>
              <a:rPr lang="pt-BR" sz="3600" b="1" strike="noStrike">
                <a:solidFill>
                  <a:srgbClr val="0C2342"/>
                </a:solidFill>
                <a:latin typeface="Calibri"/>
              </a:rPr>
              <a:t>    </a:t>
            </a:r>
            <a:r>
              <a:rPr lang="pt-BR" sz="2400" b="1" strike="noStrike">
                <a:solidFill>
                  <a:srgbClr val="0C2342"/>
                </a:solidFill>
                <a:latin typeface="Calibri Light"/>
              </a:rPr>
              <a:t>   </a:t>
            </a:r>
            <a:endParaRPr/>
          </a:p>
          <a:p>
            <a:pPr algn="just">
              <a:lnSpc>
                <a:spcPct val="100000"/>
              </a:lnSpc>
            </a:pPr>
            <a:endParaRPr/>
          </a:p>
        </p:txBody>
      </p:sp>
      <p:sp>
        <p:nvSpPr>
          <p:cNvPr id="143" name="CustomShape 2"/>
          <p:cNvSpPr/>
          <p:nvPr/>
        </p:nvSpPr>
        <p:spPr>
          <a:xfrm>
            <a:off x="4038480" y="6356520"/>
            <a:ext cx="41140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pt-BR" sz="1200" strike="noStrike">
                <a:solidFill>
                  <a:srgbClr val="8B8B8B"/>
                </a:solidFill>
                <a:latin typeface="Calibri"/>
              </a:rPr>
              <a:t>15</a:t>
            </a:r>
            <a:endParaRPr/>
          </a:p>
        </p:txBody>
      </p:sp>
      <p:sp>
        <p:nvSpPr>
          <p:cNvPr id="144" name="CustomShape 3"/>
          <p:cNvSpPr/>
          <p:nvPr/>
        </p:nvSpPr>
        <p:spPr>
          <a:xfrm>
            <a:off x="8610480" y="6356520"/>
            <a:ext cx="27424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B84A3D3D-F305-49A0-9C2B-3E8A6BFF86C1}" type="slidenum">
              <a:rPr lang="pt-BR" sz="1200" strike="noStrike">
                <a:solidFill>
                  <a:srgbClr val="8B8B8B"/>
                </a:solidFill>
                <a:latin typeface="Calibri"/>
              </a:rPr>
              <a:t>13</a:t>
            </a:fld>
            <a:endParaRPr/>
          </a:p>
        </p:txBody>
      </p:sp>
      <p:sp>
        <p:nvSpPr>
          <p:cNvPr id="145" name="CustomShape 4"/>
          <p:cNvSpPr/>
          <p:nvPr/>
        </p:nvSpPr>
        <p:spPr>
          <a:xfrm>
            <a:off x="333720" y="872280"/>
            <a:ext cx="11523600" cy="575964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nSpc>
                <a:spcPct val="100000"/>
              </a:lnSpc>
            </a:pPr>
            <a:r>
              <a:rPr lang="pt-BR" sz="2400" b="1" strike="noStrike">
                <a:solidFill>
                  <a:srgbClr val="000000"/>
                </a:solidFill>
                <a:latin typeface="Arial"/>
                <a:ea typeface="Microsoft YaHei"/>
              </a:rPr>
              <a:t>10)									  		ADI 5442</a:t>
            </a:r>
            <a:endParaRPr/>
          </a:p>
          <a:p>
            <a:pPr algn="ctr">
              <a:lnSpc>
                <a:spcPct val="100000"/>
              </a:lnSpc>
            </a:pPr>
            <a:r>
              <a:rPr lang="pt-BR" sz="1400" strike="noStrike">
                <a:solidFill>
                  <a:srgbClr val="000000"/>
                </a:solidFill>
                <a:latin typeface="Arial"/>
                <a:ea typeface="Microsoft YaHei"/>
              </a:rPr>
              <a:t>Relator  Min. Dias Toffoli. Julgamento: 06/06/</a:t>
            </a:r>
            <a:r>
              <a:rPr lang="pt-BR" sz="1400" b="1" strike="noStrike">
                <a:solidFill>
                  <a:srgbClr val="000000"/>
                </a:solidFill>
                <a:latin typeface="Arial"/>
                <a:ea typeface="Microsoft YaHei"/>
              </a:rPr>
              <a:t>2022</a:t>
            </a:r>
            <a:r>
              <a:rPr lang="pt-BR" sz="1400" strike="noStrike">
                <a:solidFill>
                  <a:srgbClr val="000000"/>
                </a:solidFill>
                <a:latin typeface="Arial Unicode MS"/>
                <a:ea typeface="Microsoft YaHei"/>
              </a:rPr>
              <a:t>.</a:t>
            </a:r>
            <a:endParaRPr/>
          </a:p>
          <a:p>
            <a:pPr algn="just">
              <a:lnSpc>
                <a:spcPct val="100000"/>
              </a:lnSpc>
            </a:pPr>
            <a:r>
              <a:rPr lang="pt-BR" sz="1200" strike="noStrike">
                <a:solidFill>
                  <a:srgbClr val="000000"/>
                </a:solidFill>
                <a:latin typeface="Arial Unicode MS"/>
                <a:ea typeface="Microsoft YaHei"/>
              </a:rPr>
              <a:t>Ação direta de inconstitucionalidade. Legitimidade ativa. Presença. Afastamento de questões preliminares. Conhecimento parcial da ação. Direito tributário e direito de família. Imposto de renda. </a:t>
            </a:r>
            <a:r>
              <a:rPr lang="pt-BR" sz="1200" b="1" strike="noStrike">
                <a:solidFill>
                  <a:srgbClr val="000000"/>
                </a:solidFill>
                <a:latin typeface="Arial Unicode MS"/>
                <a:ea typeface="Microsoft YaHei"/>
              </a:rPr>
              <a:t>Incidência sobre valores percebidos a título de alimentos ou de pensão alimentícia</a:t>
            </a:r>
            <a:r>
              <a:rPr lang="pt-BR" sz="1200" strike="noStrike">
                <a:solidFill>
                  <a:srgbClr val="000000"/>
                </a:solidFill>
                <a:latin typeface="Arial Unicode MS"/>
                <a:ea typeface="Microsoft YaHei"/>
              </a:rPr>
              <a:t>. Inconstitucionalidade. Ausência de acréscimo patrimonial. Igualdade de gênero. Mínimo existencial. 1. Consiste o IBDFAM em associação homogênea, só podendo a ele se associarem pessoas físicas ou jurídicas, profissionais, estudantes, órgãos ou entidades que tenham conexão com o direito de família. Está presente, portanto, a pertinência temática, em razão da correlação entre seus objetivos institucionais e o objeto da ação direta de inconstitucionalidade. 2. Afastamento de outras questões preliminares, em razão da presença de procuração com poderes específicos; da desnecessidade de se impugnar dispositivo que não integre o complexo normativo questionado e da possibilidade de se declarar, por arrastamento, a inconstitucionalidade de disposições regulamentares e de outras disposições legais que possuam os mesmos vícios das normas citadas na petição inicial, tendo com elas inequívoca ligação. 3. A inconstitucionalidade suscitada está limitada à incidência do imposto de renda sobre os valores percebidos a título de alimentos ou de pensões alimentícias oriundos do direito de família. Ação da qual se conhece parcialmente, de modo a se entender que os pedidos formulados alcançam os dispositivos questionados apenas nas partes que tratam da aludida tributação. </a:t>
            </a:r>
            <a:r>
              <a:rPr lang="pt-BR" sz="1400" b="1" strike="noStrike">
                <a:solidFill>
                  <a:srgbClr val="000000"/>
                </a:solidFill>
                <a:latin typeface="Arial Unicode MS"/>
                <a:ea typeface="Microsoft YaHei"/>
              </a:rPr>
              <a:t>4. A </a:t>
            </a:r>
            <a:r>
              <a:rPr lang="pt-BR" sz="1400" b="1" u="sng" strike="noStrike">
                <a:solidFill>
                  <a:srgbClr val="000000"/>
                </a:solidFill>
                <a:latin typeface="Arial Unicode MS"/>
                <a:ea typeface="Microsoft YaHei"/>
              </a:rPr>
              <a:t>materialidade</a:t>
            </a:r>
            <a:r>
              <a:rPr lang="pt-BR" sz="1400" b="1" strike="noStrike">
                <a:solidFill>
                  <a:srgbClr val="000000"/>
                </a:solidFill>
                <a:latin typeface="Arial Unicode MS"/>
                <a:ea typeface="Microsoft YaHei"/>
              </a:rPr>
              <a:t> do imposto de renda está conectada com a existência de </a:t>
            </a:r>
            <a:r>
              <a:rPr lang="pt-BR" sz="1400" b="1" u="sng" strike="noStrike">
                <a:solidFill>
                  <a:srgbClr val="000000"/>
                </a:solidFill>
                <a:latin typeface="Arial Unicode MS"/>
                <a:ea typeface="Microsoft YaHei"/>
              </a:rPr>
              <a:t>acréscimo patrimonial</a:t>
            </a:r>
            <a:r>
              <a:rPr lang="pt-BR" sz="1400" b="1" strike="noStrike">
                <a:solidFill>
                  <a:srgbClr val="000000"/>
                </a:solidFill>
                <a:latin typeface="Arial Unicode MS"/>
                <a:ea typeface="Microsoft YaHei"/>
              </a:rPr>
              <a:t>, aspecto presente nas </a:t>
            </a:r>
            <a:r>
              <a:rPr lang="pt-BR" sz="1400" b="1" u="sng" strike="noStrike">
                <a:solidFill>
                  <a:srgbClr val="000000"/>
                </a:solidFill>
                <a:latin typeface="Arial Unicode MS"/>
                <a:ea typeface="Microsoft YaHei"/>
              </a:rPr>
              <a:t>ideias</a:t>
            </a:r>
            <a:r>
              <a:rPr lang="pt-BR" sz="1400" b="1" strike="noStrike">
                <a:solidFill>
                  <a:srgbClr val="000000"/>
                </a:solidFill>
                <a:latin typeface="Arial Unicode MS"/>
                <a:ea typeface="Microsoft YaHei"/>
              </a:rPr>
              <a:t> de </a:t>
            </a:r>
            <a:r>
              <a:rPr lang="pt-BR" sz="1400" b="1" u="sng" strike="noStrike">
                <a:solidFill>
                  <a:srgbClr val="000000"/>
                </a:solidFill>
                <a:latin typeface="Arial Unicode MS"/>
                <a:ea typeface="Microsoft YaHei"/>
              </a:rPr>
              <a:t>renda e de proventos de qualquer natureza</a:t>
            </a:r>
            <a:r>
              <a:rPr lang="pt-BR" sz="1400" b="1" strike="noStrike">
                <a:solidFill>
                  <a:srgbClr val="000000"/>
                </a:solidFill>
                <a:latin typeface="Arial Unicode MS"/>
                <a:ea typeface="Microsoft YaHei"/>
              </a:rPr>
              <a:t>. 5. Alimentos ou pensão alimentícia oriundos do direito de família não se configuram como renda nem proventos de qualquer natureza do credor dos alimentos, mas montante retirado dos acréscimos patrimoniais recebidos pelo alimentante para ser dado ao alimentado. A percepção desses valores pelo alimentado não representa </a:t>
            </a:r>
            <a:r>
              <a:rPr lang="pt-BR" sz="1400" b="1" u="sng" strike="noStrike">
                <a:solidFill>
                  <a:srgbClr val="000000"/>
                </a:solidFill>
                <a:latin typeface="Arial Unicode MS"/>
                <a:ea typeface="Microsoft YaHei"/>
              </a:rPr>
              <a:t>riqueza nova</a:t>
            </a:r>
            <a:r>
              <a:rPr lang="pt-BR" sz="1400" b="1" strike="noStrike">
                <a:solidFill>
                  <a:srgbClr val="000000"/>
                </a:solidFill>
                <a:latin typeface="Arial Unicode MS"/>
                <a:ea typeface="Microsoft YaHei"/>
              </a:rPr>
              <a:t>, estando fora, portanto, da hipótese de incidência do imposto</a:t>
            </a:r>
            <a:r>
              <a:rPr lang="pt-BR" sz="1400" strike="noStrike">
                <a:solidFill>
                  <a:srgbClr val="000000"/>
                </a:solidFill>
                <a:latin typeface="Arial Unicode MS"/>
                <a:ea typeface="Microsoft YaHei"/>
              </a:rPr>
              <a:t>. </a:t>
            </a:r>
            <a:r>
              <a:rPr lang="pt-BR" sz="1200" strike="noStrike">
                <a:solidFill>
                  <a:srgbClr val="000000"/>
                </a:solidFill>
                <a:latin typeface="Arial Unicode MS"/>
                <a:ea typeface="Microsoft YaHei"/>
              </a:rPr>
              <a:t>6. Na esteira do voto-vista do Ministro Roberto Barroso, “[n]a maioria dos casos, após a dissolução do vínculo conjugal, a guarda dos filhos menores é concedida à mãe. A incidência do imposto de renda sobre pensão alimentícia acaba por afrontar a igualdade de gênero, visto que penaliza ainda mais as mulheres. Além de criar, assistir e educar os filhos, elas ainda devem arcar com ônus tributários dos valores recebidos a título de alimentos, os quais foram fixados justamente para atender às necessidades básicas da criança ou do adolescente”. 7. Consoante o voto-vista do Ministro Alexandre de Moraes, a tributação não pode obstar o exercício de direitos fundamentais, de modo que “os valores recebidos a título de pensão alimentícia decorrente das obrigações familiares de seu provedor não podem integrar a renda tributável do alimentando, sob pena de violar-se a garantia ao mínimo existencial”. 8. Vencidos parcialmente os Ministro Gilmar Mendes, Edson Fachin e Nunes Marques, que sustentavam que as pensões alimentícias decorrentes do direito de família deveriam ser somadas aos valores de seu responsável legal aplicando-se a tabela progressiva do imposto de renda para cada dependente, ressalvando a possibilidade de o alimentando realizar isoladamente a declaração de imposto de renda. 9. Ação direta da qual se conhece em parte, relativamente à qual ela é julgada procedente, de modo a dar ao art. 3º, § 1º, da Lei nº 7.713/88, ao arts. 4º e 46 do Anexo do Decreto nº 9.580/18 e aos arts. 3º, caput e § 1º; e 4º do Decreto-lei nº 1.301/73 interpretação conforme à Constituição Federal para se afastar a incidência do imposto de renda sobre valores decorrentes do direito de família percebidos pelos alimentados a título de alimentos ou de pensões alimentícias.</a:t>
            </a:r>
            <a:endParaRPr/>
          </a:p>
        </p:txBody>
      </p:sp>
      <p:sp>
        <p:nvSpPr>
          <p:cNvPr id="146" name="CustomShape 5"/>
          <p:cNvSpPr/>
          <p:nvPr/>
        </p:nvSpPr>
        <p:spPr>
          <a:xfrm>
            <a:off x="414000" y="981000"/>
            <a:ext cx="11256480" cy="545724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gn="just">
              <a:lnSpc>
                <a:spcPct val="100000"/>
              </a:lnSpc>
            </a:pPr>
            <a:r>
              <a:rPr lang="pt-BR" sz="800" b="1" strike="noStrike">
                <a:solidFill>
                  <a:srgbClr val="000000"/>
                </a:solidFill>
                <a:latin typeface="Arial"/>
                <a:ea typeface="Microsoft YaHei"/>
              </a:rPr>
              <a:t>			</a:t>
            </a:r>
            <a:endParaRPr/>
          </a:p>
          <a:p>
            <a:pPr algn="just">
              <a:lnSpc>
                <a:spcPct val="100000"/>
              </a:lnSpc>
            </a:pPr>
            <a:r>
              <a:rPr lang="pt-BR" sz="2400" strike="noStrike">
                <a:solidFill>
                  <a:srgbClr val="000000"/>
                </a:solidFill>
                <a:latin typeface="Arial"/>
                <a:ea typeface="Microsoft YaHei"/>
              </a:rPr>
              <a:t>			</a:t>
            </a:r>
            <a:endParaRPr/>
          </a:p>
          <a:p>
            <a:pPr algn="just">
              <a:lnSpc>
                <a:spcPct val="100000"/>
              </a:lnSpc>
            </a:pPr>
            <a:r>
              <a:rPr lang="pt-BR" sz="2400" strike="noStrike">
                <a:solidFill>
                  <a:srgbClr val="000000"/>
                </a:solidFill>
                <a:latin typeface="Arial"/>
                <a:ea typeface="Arial Unicode MS"/>
              </a:rPr>
              <a:t>			</a:t>
            </a:r>
            <a:r>
              <a:rPr lang="pt-BR" sz="2800" strike="noStrike">
                <a:solidFill>
                  <a:srgbClr val="000000"/>
                </a:solidFill>
                <a:latin typeface="Arial"/>
                <a:ea typeface="Arial Unicode MS"/>
              </a:rPr>
              <a:t>O </a:t>
            </a:r>
            <a:r>
              <a:rPr lang="pt-BR" sz="2800" b="1" strike="noStrike">
                <a:solidFill>
                  <a:srgbClr val="000000"/>
                </a:solidFill>
                <a:latin typeface="Arial"/>
                <a:ea typeface="Arial Unicode MS"/>
              </a:rPr>
              <a:t>Ministro Dias Toffoli (2022), mais uma vez, </a:t>
            </a:r>
            <a:r>
              <a:rPr lang="pt-BR" sz="2800" strike="noStrike">
                <a:solidFill>
                  <a:srgbClr val="000000"/>
                </a:solidFill>
                <a:latin typeface="Arial"/>
                <a:ea typeface="Arial Unicode MS"/>
              </a:rPr>
              <a:t>manteve seu novo entendimento, no qual adota um conceito constitucional de renda:</a:t>
            </a:r>
            <a:endParaRPr/>
          </a:p>
          <a:p>
            <a:pPr algn="just">
              <a:lnSpc>
                <a:spcPct val="100000"/>
              </a:lnSpc>
            </a:pPr>
            <a:endParaRPr/>
          </a:p>
          <a:p>
            <a:pPr algn="just">
              <a:lnSpc>
                <a:spcPct val="100000"/>
              </a:lnSpc>
            </a:pPr>
            <a:endParaRPr/>
          </a:p>
          <a:p>
            <a:pPr algn="just">
              <a:lnSpc>
                <a:spcPct val="100000"/>
              </a:lnSpc>
            </a:pPr>
            <a:r>
              <a:rPr lang="pt-BR" sz="2400" strike="noStrike">
                <a:solidFill>
                  <a:srgbClr val="000000"/>
                </a:solidFill>
                <a:latin typeface="Arial"/>
                <a:ea typeface="Arial Unicode MS"/>
              </a:rPr>
              <a:t>			“</a:t>
            </a:r>
            <a:r>
              <a:rPr lang="pt-BR" sz="2400" b="1" strike="noStrike">
                <a:solidFill>
                  <a:srgbClr val="000000"/>
                </a:solidFill>
                <a:latin typeface="Arial"/>
                <a:ea typeface="Microsoft YaHei"/>
              </a:rPr>
              <a:t>Tanto a jurisprudência da Corte quanto a doutrina especializada</a:t>
            </a:r>
            <a:r>
              <a:rPr lang="pt-BR" sz="2400" strike="noStrike">
                <a:solidFill>
                  <a:srgbClr val="000000"/>
                </a:solidFill>
                <a:latin typeface="Arial"/>
                <a:ea typeface="Microsoft YaHei"/>
              </a:rPr>
              <a:t>, quando tratam do </a:t>
            </a:r>
            <a:r>
              <a:rPr lang="pt-BR" sz="2400" b="1" strike="noStrike">
                <a:solidFill>
                  <a:srgbClr val="000000"/>
                </a:solidFill>
                <a:latin typeface="Arial"/>
                <a:ea typeface="Microsoft YaHei"/>
              </a:rPr>
              <a:t>art. 153, inciso III, do texto constitucional</a:t>
            </a:r>
            <a:r>
              <a:rPr lang="pt-BR" sz="2400" strike="noStrike">
                <a:solidFill>
                  <a:srgbClr val="000000"/>
                </a:solidFill>
                <a:latin typeface="Arial"/>
                <a:ea typeface="Microsoft YaHei"/>
              </a:rPr>
              <a:t>, em que se prevê a competência da União para instituir o tributo, preceituam estar sua </a:t>
            </a:r>
            <a:r>
              <a:rPr lang="pt-BR" sz="2400" b="1" strike="noStrike">
                <a:solidFill>
                  <a:srgbClr val="000000"/>
                </a:solidFill>
                <a:latin typeface="Arial"/>
                <a:ea typeface="Microsoft YaHei"/>
              </a:rPr>
              <a:t>materialidade </a:t>
            </a:r>
            <a:r>
              <a:rPr lang="pt-BR" sz="2400" strike="noStrike">
                <a:solidFill>
                  <a:srgbClr val="000000"/>
                </a:solidFill>
                <a:latin typeface="Arial"/>
                <a:ea typeface="Microsoft YaHei"/>
              </a:rPr>
              <a:t>necessariamente conectada com a </a:t>
            </a:r>
            <a:r>
              <a:rPr lang="pt-BR" sz="2400" b="1" strike="noStrike">
                <a:solidFill>
                  <a:srgbClr val="000000"/>
                </a:solidFill>
                <a:latin typeface="Arial"/>
                <a:ea typeface="Microsoft YaHei"/>
              </a:rPr>
              <a:t>existência de acréscimo patrimonial</a:t>
            </a:r>
            <a:r>
              <a:rPr lang="pt-BR" sz="2400" strike="noStrike">
                <a:solidFill>
                  <a:srgbClr val="000000"/>
                </a:solidFill>
                <a:latin typeface="Arial"/>
                <a:ea typeface="Microsoft YaHei"/>
              </a:rPr>
              <a:t>, aspecto presente nas </a:t>
            </a:r>
            <a:r>
              <a:rPr lang="pt-BR" sz="2400" b="1" strike="noStrike">
                <a:solidFill>
                  <a:srgbClr val="000000"/>
                </a:solidFill>
                <a:latin typeface="Arial"/>
                <a:ea typeface="Microsoft YaHei"/>
              </a:rPr>
              <a:t>ideias de renda e de proventos de qualquer natureza</a:t>
            </a:r>
            <a:r>
              <a:rPr lang="pt-BR" sz="2400" strike="noStrike">
                <a:solidFill>
                  <a:srgbClr val="000000"/>
                </a:solidFill>
                <a:latin typeface="Arial"/>
                <a:ea typeface="Microsoft YaHei"/>
              </a:rPr>
              <a:t>.</a:t>
            </a:r>
            <a:r>
              <a:rPr lang="pt-BR" sz="2400" strike="noStrike">
                <a:solidFill>
                  <a:srgbClr val="000000"/>
                </a:solidFill>
                <a:latin typeface="Arial"/>
                <a:ea typeface="Arial Unicode MS"/>
              </a:rPr>
              <a:t>” (g.n.)		</a:t>
            </a:r>
            <a:endParaRPr/>
          </a:p>
          <a:p>
            <a:pPr algn="just">
              <a:lnSpc>
                <a:spcPct val="100000"/>
              </a:lnSpc>
            </a:pPr>
            <a:r>
              <a:rPr lang="pt-BR" sz="2400" strike="noStrike">
                <a:solidFill>
                  <a:srgbClr val="000000"/>
                </a:solidFill>
                <a:latin typeface="Arial"/>
                <a:ea typeface="Arial Unicode MS"/>
              </a:rPr>
              <a:t>	</a:t>
            </a:r>
            <a:endParaRPr/>
          </a:p>
          <a:p>
            <a:pPr algn="just">
              <a:lnSpc>
                <a:spcPct val="100000"/>
              </a:lnSpc>
            </a:pPr>
            <a:endParaRPr/>
          </a:p>
          <a:p>
            <a:pPr>
              <a:lnSpc>
                <a:spcPct val="100000"/>
              </a:lnSpc>
            </a:pPr>
            <a:r>
              <a:rPr lang="pt-BR" sz="2000" strike="noStrike">
                <a:solidFill>
                  <a:srgbClr val="000000"/>
                </a:solidFill>
                <a:latin typeface="Arial"/>
                <a:ea typeface="Arial Unicode MS"/>
              </a:rPr>
              <a:t>			</a:t>
            </a:r>
            <a:endParaRPr/>
          </a:p>
        </p:txBody>
      </p:sp>
      <p:sp>
        <p:nvSpPr>
          <p:cNvPr id="147" name="CustomShape 6"/>
          <p:cNvSpPr/>
          <p:nvPr/>
        </p:nvSpPr>
        <p:spPr>
          <a:xfrm>
            <a:off x="368280" y="936000"/>
            <a:ext cx="11475360" cy="554904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gn="just">
              <a:lnSpc>
                <a:spcPct val="100000"/>
              </a:lnSpc>
            </a:pPr>
            <a:r>
              <a:rPr lang="pt-BR" sz="800" b="1" strike="noStrike">
                <a:solidFill>
                  <a:srgbClr val="000000"/>
                </a:solidFill>
                <a:latin typeface="Arial"/>
                <a:ea typeface="Microsoft YaHei"/>
              </a:rPr>
              <a:t>			</a:t>
            </a:r>
            <a:endParaRPr/>
          </a:p>
          <a:p>
            <a:pPr algn="just">
              <a:lnSpc>
                <a:spcPct val="100000"/>
              </a:lnSpc>
            </a:pPr>
            <a:r>
              <a:rPr lang="pt-BR" sz="800" strike="noStrike">
                <a:solidFill>
                  <a:srgbClr val="000000"/>
                </a:solidFill>
                <a:latin typeface="Arial"/>
                <a:ea typeface="Microsoft YaHei"/>
              </a:rPr>
              <a:t>			</a:t>
            </a:r>
            <a:endParaRPr/>
          </a:p>
          <a:p>
            <a:pPr algn="just">
              <a:lnSpc>
                <a:spcPct val="100000"/>
              </a:lnSpc>
            </a:pPr>
            <a:endParaRPr/>
          </a:p>
          <a:p>
            <a:pPr algn="just">
              <a:lnSpc>
                <a:spcPct val="100000"/>
              </a:lnSpc>
            </a:pPr>
            <a:r>
              <a:rPr lang="pt-BR" sz="2400" strike="noStrike">
                <a:solidFill>
                  <a:srgbClr val="000000"/>
                </a:solidFill>
                <a:latin typeface="Arial"/>
                <a:ea typeface="Arial Unicode MS"/>
              </a:rPr>
              <a:t>			O </a:t>
            </a:r>
            <a:r>
              <a:rPr lang="pt-BR" sz="2400" b="1" strike="noStrike">
                <a:solidFill>
                  <a:srgbClr val="000000"/>
                </a:solidFill>
                <a:latin typeface="Arial"/>
                <a:ea typeface="Arial Unicode MS"/>
              </a:rPr>
              <a:t>Ministro Roberto Barroso (2022) </a:t>
            </a:r>
            <a:r>
              <a:rPr lang="pt-BR" sz="2400" strike="noStrike">
                <a:solidFill>
                  <a:srgbClr val="000000"/>
                </a:solidFill>
                <a:latin typeface="Arial"/>
                <a:ea typeface="Arial Unicode MS"/>
              </a:rPr>
              <a:t>ressaltou a existência de um conceito constitucional de renda:</a:t>
            </a:r>
            <a:endParaRPr/>
          </a:p>
          <a:p>
            <a:pPr algn="just">
              <a:lnSpc>
                <a:spcPct val="100000"/>
              </a:lnSpc>
            </a:pPr>
            <a:endParaRPr/>
          </a:p>
          <a:p>
            <a:pPr algn="just">
              <a:lnSpc>
                <a:spcPct val="100000"/>
              </a:lnSpc>
            </a:pPr>
            <a:r>
              <a:rPr lang="pt-BR" sz="2400" strike="noStrike">
                <a:solidFill>
                  <a:srgbClr val="000000"/>
                </a:solidFill>
                <a:latin typeface="Arial"/>
                <a:ea typeface="Arial Unicode MS"/>
              </a:rPr>
              <a:t>			</a:t>
            </a:r>
            <a:r>
              <a:rPr lang="pt-BR" sz="2000" strike="noStrike">
                <a:solidFill>
                  <a:srgbClr val="000000"/>
                </a:solidFill>
                <a:latin typeface="Arial"/>
                <a:ea typeface="Arial Unicode MS"/>
              </a:rPr>
              <a:t>“</a:t>
            </a:r>
            <a:r>
              <a:rPr lang="pt-BR" sz="2400" strike="noStrike">
                <a:solidFill>
                  <a:srgbClr val="000000"/>
                </a:solidFill>
                <a:latin typeface="Arial"/>
                <a:ea typeface="Microsoft YaHei"/>
              </a:rPr>
              <a:t>A Constituição de 1998, em seu art. 153, III, afirma que compete à União instituir imposto sobre renda e proventos de qualquer natureza. </a:t>
            </a:r>
            <a:r>
              <a:rPr lang="pt-BR" sz="2400" b="1" strike="noStrike">
                <a:solidFill>
                  <a:srgbClr val="000000"/>
                </a:solidFill>
                <a:latin typeface="Arial"/>
                <a:ea typeface="Microsoft YaHei"/>
              </a:rPr>
              <a:t>Apesar de o texto constitucional não apresentar um </a:t>
            </a:r>
            <a:r>
              <a:rPr lang="pt-BR" sz="2400" b="1" u="sng" strike="noStrike">
                <a:solidFill>
                  <a:srgbClr val="000000"/>
                </a:solidFill>
                <a:latin typeface="Arial"/>
                <a:ea typeface="Microsoft YaHei"/>
              </a:rPr>
              <a:t>conceito esmiuçado de renda e proventos de qualquer natureza</a:t>
            </a:r>
            <a:r>
              <a:rPr lang="pt-BR" sz="2400" b="1" strike="noStrike">
                <a:solidFill>
                  <a:srgbClr val="000000"/>
                </a:solidFill>
                <a:latin typeface="Arial"/>
                <a:ea typeface="Microsoft YaHei"/>
              </a:rPr>
              <a:t>, decorre da própria </a:t>
            </a:r>
            <a:r>
              <a:rPr lang="pt-BR" sz="2400" b="1" u="sng" strike="noStrike">
                <a:solidFill>
                  <a:srgbClr val="000000"/>
                </a:solidFill>
                <a:latin typeface="Arial"/>
                <a:ea typeface="Microsoft YaHei"/>
              </a:rPr>
              <a:t>materialidade eleita pelo constituinte</a:t>
            </a:r>
            <a:r>
              <a:rPr lang="pt-BR" sz="2400" b="1" strike="noStrike">
                <a:solidFill>
                  <a:srgbClr val="000000"/>
                </a:solidFill>
                <a:latin typeface="Arial"/>
                <a:ea typeface="Microsoft YaHei"/>
              </a:rPr>
              <a:t>, bem como da aplicação do princípio da capacidade contributiva (art. 145, §1º), que sua intenção é a tributação de valores que configurem manifestação de riqueza de seu detentor</a:t>
            </a:r>
            <a:r>
              <a:rPr lang="pt-BR" sz="2400" strike="noStrike">
                <a:solidFill>
                  <a:srgbClr val="000000"/>
                </a:solidFill>
                <a:latin typeface="Arial"/>
                <a:ea typeface="Microsoft YaHei"/>
              </a:rPr>
              <a:t>. O </a:t>
            </a:r>
            <a:r>
              <a:rPr lang="pt-BR" sz="2400" b="1" strike="noStrike">
                <a:solidFill>
                  <a:srgbClr val="000000"/>
                </a:solidFill>
                <a:latin typeface="Arial"/>
                <a:ea typeface="Microsoft YaHei"/>
              </a:rPr>
              <a:t>imposto de renda</a:t>
            </a:r>
            <a:r>
              <a:rPr lang="pt-BR" sz="2400" strike="noStrike">
                <a:solidFill>
                  <a:srgbClr val="000000"/>
                </a:solidFill>
                <a:latin typeface="Arial"/>
                <a:ea typeface="Microsoft YaHei"/>
              </a:rPr>
              <a:t>, assim, não deve incidir sobre verbas indenizatórias ou sobre verbas utilizadas para garantir o acesso ao mínimo existencial, mas sobre </a:t>
            </a:r>
            <a:r>
              <a:rPr lang="pt-BR" sz="2400" b="1" strike="noStrike">
                <a:solidFill>
                  <a:srgbClr val="000000"/>
                </a:solidFill>
                <a:latin typeface="Arial"/>
                <a:ea typeface="Microsoft YaHei"/>
              </a:rPr>
              <a:t>valores que se caracterizem como </a:t>
            </a:r>
            <a:r>
              <a:rPr lang="pt-BR" sz="2400" b="1" u="sng" strike="noStrike">
                <a:solidFill>
                  <a:srgbClr val="000000"/>
                </a:solidFill>
                <a:latin typeface="Arial"/>
                <a:ea typeface="Microsoft YaHei"/>
              </a:rPr>
              <a:t>aumento patrimonial</a:t>
            </a:r>
            <a:r>
              <a:rPr lang="pt-BR" sz="2000" strike="noStrike">
                <a:solidFill>
                  <a:srgbClr val="000000"/>
                </a:solidFill>
                <a:latin typeface="Arial"/>
                <a:ea typeface="Arial Unicode MS"/>
              </a:rPr>
              <a:t>” (g.n.)</a:t>
            </a:r>
            <a:endParaRPr/>
          </a:p>
          <a:p>
            <a:pPr algn="just">
              <a:lnSpc>
                <a:spcPct val="100000"/>
              </a:lnSpc>
            </a:pPr>
            <a:r>
              <a:rPr lang="pt-BR" sz="1000" strike="noStrike">
                <a:solidFill>
                  <a:srgbClr val="000000"/>
                </a:solidFill>
                <a:latin typeface="Arial"/>
                <a:ea typeface="Arial Unicode MS"/>
              </a:rPr>
              <a:t>			</a:t>
            </a:r>
            <a:endParaRPr/>
          </a:p>
        </p:txBody>
      </p:sp>
      <p:sp>
        <p:nvSpPr>
          <p:cNvPr id="148" name="CustomShape 7"/>
          <p:cNvSpPr/>
          <p:nvPr/>
        </p:nvSpPr>
        <p:spPr>
          <a:xfrm>
            <a:off x="332280" y="936000"/>
            <a:ext cx="11475360" cy="545760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gn="just">
              <a:lnSpc>
                <a:spcPct val="100000"/>
              </a:lnSpc>
            </a:pPr>
            <a:r>
              <a:rPr lang="pt-BR" sz="800" b="1" strike="noStrike">
                <a:solidFill>
                  <a:srgbClr val="000000"/>
                </a:solidFill>
                <a:latin typeface="Arial"/>
                <a:ea typeface="Microsoft YaHei"/>
              </a:rPr>
              <a:t>			</a:t>
            </a:r>
            <a:endParaRPr/>
          </a:p>
          <a:p>
            <a:pPr algn="just">
              <a:lnSpc>
                <a:spcPct val="100000"/>
              </a:lnSpc>
            </a:pPr>
            <a:r>
              <a:rPr lang="pt-BR" sz="800" strike="noStrike">
                <a:solidFill>
                  <a:srgbClr val="000000"/>
                </a:solidFill>
                <a:latin typeface="Arial"/>
                <a:ea typeface="Microsoft YaHei"/>
              </a:rPr>
              <a:t>			</a:t>
            </a:r>
            <a:endParaRPr/>
          </a:p>
          <a:p>
            <a:pPr algn="just">
              <a:lnSpc>
                <a:spcPct val="100000"/>
              </a:lnSpc>
            </a:pPr>
            <a:endParaRPr/>
          </a:p>
          <a:p>
            <a:pPr algn="just">
              <a:lnSpc>
                <a:spcPct val="100000"/>
              </a:lnSpc>
            </a:pPr>
            <a:r>
              <a:rPr lang="pt-BR" sz="2400" strike="noStrike">
                <a:solidFill>
                  <a:srgbClr val="000000"/>
                </a:solidFill>
                <a:latin typeface="Arial"/>
                <a:ea typeface="Arial Unicode MS"/>
              </a:rPr>
              <a:t>				O </a:t>
            </a:r>
            <a:r>
              <a:rPr lang="pt-BR" sz="2400" b="1" strike="noStrike">
                <a:solidFill>
                  <a:srgbClr val="000000"/>
                </a:solidFill>
                <a:latin typeface="Arial"/>
                <a:ea typeface="Arial Unicode MS"/>
              </a:rPr>
              <a:t>Ministro Alexandre de Moraes</a:t>
            </a:r>
            <a:r>
              <a:rPr lang="pt-BR" sz="2400" strike="noStrike">
                <a:solidFill>
                  <a:srgbClr val="000000"/>
                </a:solidFill>
                <a:latin typeface="Arial"/>
                <a:ea typeface="Arial Unicode MS"/>
              </a:rPr>
              <a:t>, apesar de ter dito que “</a:t>
            </a:r>
            <a:r>
              <a:rPr lang="pt-BR" sz="2400" b="1" strike="noStrike">
                <a:solidFill>
                  <a:srgbClr val="000000"/>
                </a:solidFill>
                <a:latin typeface="Arial"/>
                <a:ea typeface="Arial Unicode MS"/>
              </a:rPr>
              <a:t>A Constituição de 1988</a:t>
            </a:r>
            <a:r>
              <a:rPr lang="pt-BR" sz="2400" strike="noStrike">
                <a:solidFill>
                  <a:srgbClr val="000000"/>
                </a:solidFill>
                <a:latin typeface="Arial"/>
                <a:ea typeface="Arial Unicode MS"/>
              </a:rPr>
              <a:t>, ao permitir a tributação de “renda e proventos de qualquer natureza” (art. 153, III), </a:t>
            </a:r>
            <a:r>
              <a:rPr lang="pt-BR" sz="2400" b="1" strike="noStrike">
                <a:solidFill>
                  <a:srgbClr val="000000"/>
                </a:solidFill>
                <a:latin typeface="Arial"/>
                <a:ea typeface="Arial Unicode MS"/>
              </a:rPr>
              <a:t>não especifica expressamente o que significam tais conceitos constitucionais</a:t>
            </a:r>
            <a:r>
              <a:rPr lang="pt-BR" sz="2400" strike="noStrike">
                <a:solidFill>
                  <a:srgbClr val="000000"/>
                </a:solidFill>
                <a:latin typeface="Arial"/>
                <a:ea typeface="Arial Unicode MS"/>
              </a:rPr>
              <a:t> nem os fatos econômicos que a ele se adequam, reservando à lei complementar, no âmbito de normas gerais em matéria de legislação tributária, a definição dos rendimentos passíveis de incidência do tributo”,</a:t>
            </a:r>
            <a:endParaRPr/>
          </a:p>
          <a:p>
            <a:pPr algn="just">
              <a:lnSpc>
                <a:spcPct val="100000"/>
              </a:lnSpc>
            </a:pPr>
            <a:r>
              <a:rPr lang="pt-BR" sz="2400" strike="noStrike">
                <a:solidFill>
                  <a:srgbClr val="000000"/>
                </a:solidFill>
                <a:latin typeface="Arial"/>
                <a:ea typeface="Arial Unicode MS"/>
              </a:rPr>
              <a:t>sobressaltou que </a:t>
            </a:r>
            <a:endParaRPr/>
          </a:p>
          <a:p>
            <a:pPr algn="just">
              <a:lnSpc>
                <a:spcPct val="100000"/>
              </a:lnSpc>
            </a:pPr>
            <a:r>
              <a:rPr lang="pt-BR" sz="2400" strike="noStrike">
                <a:solidFill>
                  <a:srgbClr val="000000"/>
                </a:solidFill>
                <a:latin typeface="Arial"/>
                <a:ea typeface="Arial Unicode MS"/>
              </a:rPr>
              <a:t>“em que pese </a:t>
            </a:r>
            <a:r>
              <a:rPr lang="pt-BR" sz="2400" u="sng" strike="noStrike">
                <a:solidFill>
                  <a:srgbClr val="000000"/>
                </a:solidFill>
                <a:latin typeface="Arial"/>
                <a:ea typeface="Arial Unicode MS"/>
              </a:rPr>
              <a:t>competir ao legislador a definição dos fatos que ensejarão o nascimento dessa obrigação tributária</a:t>
            </a:r>
            <a:r>
              <a:rPr lang="pt-BR" sz="2400" strike="noStrike">
                <a:solidFill>
                  <a:srgbClr val="000000"/>
                </a:solidFill>
                <a:latin typeface="Arial"/>
                <a:ea typeface="Arial Unicode MS"/>
              </a:rPr>
              <a:t>, a </a:t>
            </a:r>
            <a:r>
              <a:rPr lang="pt-BR" sz="2400" b="1" strike="noStrike">
                <a:solidFill>
                  <a:srgbClr val="000000"/>
                </a:solidFill>
                <a:latin typeface="Arial"/>
                <a:ea typeface="Arial Unicode MS"/>
              </a:rPr>
              <a:t>sua discricionariedade fica condicionada aos pressupostos e limites estabelecidos pela própria Constituição</a:t>
            </a:r>
            <a:r>
              <a:rPr lang="pt-BR" sz="2400" strike="noStrike">
                <a:solidFill>
                  <a:srgbClr val="000000"/>
                </a:solidFill>
                <a:latin typeface="Arial"/>
                <a:ea typeface="Arial Unicode MS"/>
              </a:rPr>
              <a:t>”.    (g.n.)</a:t>
            </a:r>
            <a:endParaRPr/>
          </a:p>
          <a:p>
            <a:pPr algn="just">
              <a:lnSpc>
                <a:spcPct val="100000"/>
              </a:lnSpc>
            </a:pPr>
            <a:r>
              <a:rPr lang="pt-BR" sz="2400" strike="noStrike">
                <a:solidFill>
                  <a:srgbClr val="000000"/>
                </a:solidFill>
                <a:latin typeface="Arial"/>
                <a:ea typeface="Arial Unicode MS"/>
              </a:rPr>
              <a:t>			</a:t>
            </a:r>
            <a:endParaRPr/>
          </a:p>
        </p:txBody>
      </p:sp>
      <p:sp>
        <p:nvSpPr>
          <p:cNvPr id="149" name="CustomShape 8"/>
          <p:cNvSpPr/>
          <p:nvPr/>
        </p:nvSpPr>
        <p:spPr>
          <a:xfrm>
            <a:off x="329760" y="989640"/>
            <a:ext cx="11475360" cy="551700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gn="just">
              <a:lnSpc>
                <a:spcPct val="100000"/>
              </a:lnSpc>
            </a:pPr>
            <a:r>
              <a:rPr lang="pt-BR" sz="800" b="1" strike="noStrike">
                <a:solidFill>
                  <a:srgbClr val="000000"/>
                </a:solidFill>
                <a:latin typeface="Arial"/>
                <a:ea typeface="Microsoft YaHei"/>
              </a:rPr>
              <a:t>			</a:t>
            </a:r>
            <a:endParaRPr/>
          </a:p>
          <a:p>
            <a:pPr algn="just">
              <a:lnSpc>
                <a:spcPct val="100000"/>
              </a:lnSpc>
            </a:pPr>
            <a:endParaRPr/>
          </a:p>
          <a:p>
            <a:pPr algn="just">
              <a:lnSpc>
                <a:spcPct val="100000"/>
              </a:lnSpc>
            </a:pPr>
            <a:endParaRPr/>
          </a:p>
          <a:p>
            <a:pPr algn="just">
              <a:lnSpc>
                <a:spcPct val="100000"/>
              </a:lnSpc>
            </a:pPr>
            <a:r>
              <a:rPr lang="pt-BR" sz="2400" strike="noStrike">
                <a:solidFill>
                  <a:srgbClr val="000000"/>
                </a:solidFill>
                <a:latin typeface="Arial"/>
                <a:ea typeface="Arial Unicode MS"/>
              </a:rPr>
              <a:t>				</a:t>
            </a:r>
            <a:r>
              <a:rPr lang="pt-BR" sz="2800" strike="noStrike">
                <a:solidFill>
                  <a:srgbClr val="000000"/>
                </a:solidFill>
                <a:latin typeface="Arial"/>
                <a:ea typeface="Arial Unicode MS"/>
              </a:rPr>
              <a:t>O </a:t>
            </a:r>
            <a:r>
              <a:rPr lang="pt-BR" sz="2800" b="1" strike="noStrike">
                <a:solidFill>
                  <a:srgbClr val="000000"/>
                </a:solidFill>
                <a:latin typeface="Arial"/>
                <a:ea typeface="Arial Unicode MS"/>
              </a:rPr>
              <a:t>Ministro Gilmar Mendes</a:t>
            </a:r>
            <a:r>
              <a:rPr lang="pt-BR" sz="2800" strike="noStrike">
                <a:solidFill>
                  <a:srgbClr val="000000"/>
                </a:solidFill>
                <a:latin typeface="Arial"/>
                <a:ea typeface="Arial Unicode MS"/>
              </a:rPr>
              <a:t> </a:t>
            </a:r>
            <a:r>
              <a:rPr lang="pt-BR" sz="2800" b="1" strike="noStrike">
                <a:solidFill>
                  <a:srgbClr val="000000"/>
                </a:solidFill>
                <a:latin typeface="Arial"/>
                <a:ea typeface="Arial Unicode MS"/>
              </a:rPr>
              <a:t>(2022) </a:t>
            </a:r>
            <a:r>
              <a:rPr lang="pt-BR" sz="2800" strike="noStrike">
                <a:solidFill>
                  <a:srgbClr val="000000"/>
                </a:solidFill>
                <a:latin typeface="Arial"/>
                <a:ea typeface="Arial Unicode MS"/>
              </a:rPr>
              <a:t>observou que                    “A Constituição Federal de 1988 é consideravelmente comedida na disciplina do imposto sobre a renda e proventos de qualquer natureza, limitando-se a situar o tributo entre as competências da União”. 					Advertiu que o alcance abrangente do </a:t>
            </a:r>
            <a:r>
              <a:rPr lang="pt-BR" sz="2800" b="1" strike="noStrike">
                <a:solidFill>
                  <a:srgbClr val="000000"/>
                </a:solidFill>
                <a:latin typeface="Arial"/>
                <a:ea typeface="Arial Unicode MS"/>
              </a:rPr>
              <a:t>conceito de renda</a:t>
            </a:r>
            <a:r>
              <a:rPr lang="pt-BR" sz="2800" strike="noStrike">
                <a:solidFill>
                  <a:srgbClr val="000000"/>
                </a:solidFill>
                <a:latin typeface="Arial"/>
                <a:ea typeface="Arial Unicode MS"/>
              </a:rPr>
              <a:t> decorre de uma “</a:t>
            </a:r>
            <a:r>
              <a:rPr lang="pt-BR" sz="2800" b="1" strike="noStrike">
                <a:solidFill>
                  <a:srgbClr val="000000"/>
                </a:solidFill>
                <a:latin typeface="Arial"/>
                <a:ea typeface="Arial Unicode MS"/>
              </a:rPr>
              <a:t>interpretação sistemática do texto constitucional, temperada por ricos aportes doutrinários e sedimentada em sólida construção jurisprudencial</a:t>
            </a:r>
            <a:r>
              <a:rPr lang="pt-BR" sz="2800" strike="noStrike">
                <a:solidFill>
                  <a:srgbClr val="000000"/>
                </a:solidFill>
                <a:latin typeface="Arial"/>
                <a:ea typeface="Arial Unicode MS"/>
              </a:rPr>
              <a:t>”. </a:t>
            </a:r>
            <a:endParaRPr/>
          </a:p>
          <a:p>
            <a:pPr algn="just">
              <a:lnSpc>
                <a:spcPct val="100000"/>
              </a:lnSpc>
            </a:pPr>
            <a:r>
              <a:rPr lang="pt-BR" sz="2800" strike="noStrike">
                <a:solidFill>
                  <a:srgbClr val="000000"/>
                </a:solidFill>
                <a:latin typeface="Arial"/>
                <a:ea typeface="Arial Unicode MS"/>
              </a:rPr>
              <a:t>				Concluiu, ao reconhecer que “</a:t>
            </a:r>
            <a:r>
              <a:rPr lang="pt-BR" sz="2800" b="1" strike="noStrike">
                <a:solidFill>
                  <a:srgbClr val="000000"/>
                </a:solidFill>
                <a:latin typeface="Arial"/>
                <a:ea typeface="Arial Unicode MS"/>
              </a:rPr>
              <a:t>o </a:t>
            </a:r>
            <a:r>
              <a:rPr lang="pt-BR" sz="2800" b="1" u="sng" strike="noStrike">
                <a:solidFill>
                  <a:srgbClr val="000000"/>
                </a:solidFill>
                <a:latin typeface="Arial"/>
                <a:ea typeface="Arial Unicode MS"/>
              </a:rPr>
              <a:t>conceito de renda</a:t>
            </a:r>
            <a:r>
              <a:rPr lang="pt-BR" sz="2800" b="1" strike="noStrike">
                <a:solidFill>
                  <a:srgbClr val="000000"/>
                </a:solidFill>
                <a:latin typeface="Arial"/>
                <a:ea typeface="Arial Unicode MS"/>
              </a:rPr>
              <a:t>, </a:t>
            </a:r>
            <a:r>
              <a:rPr lang="pt-BR" sz="2800" strike="noStrike">
                <a:solidFill>
                  <a:srgbClr val="000000"/>
                </a:solidFill>
                <a:latin typeface="Arial"/>
                <a:ea typeface="Arial Unicode MS"/>
              </a:rPr>
              <a:t>dito</a:t>
            </a:r>
            <a:r>
              <a:rPr lang="pt-BR" sz="2800" b="1" strike="noStrike">
                <a:solidFill>
                  <a:srgbClr val="000000"/>
                </a:solidFill>
                <a:latin typeface="Arial"/>
                <a:ea typeface="Arial Unicode MS"/>
              </a:rPr>
              <a:t> </a:t>
            </a:r>
            <a:r>
              <a:rPr lang="pt-BR" sz="2800" b="1" u="sng" strike="noStrike">
                <a:solidFill>
                  <a:srgbClr val="000000"/>
                </a:solidFill>
                <a:latin typeface="Arial"/>
                <a:ea typeface="Arial Unicode MS"/>
              </a:rPr>
              <a:t>constitucional</a:t>
            </a:r>
            <a:r>
              <a:rPr lang="pt-BR" sz="2800" b="1" strike="noStrike">
                <a:solidFill>
                  <a:srgbClr val="000000"/>
                </a:solidFill>
                <a:latin typeface="Arial"/>
                <a:ea typeface="Arial Unicode MS"/>
              </a:rPr>
              <a:t>, recebe múltiplos aportes em sua construção</a:t>
            </a:r>
            <a:r>
              <a:rPr lang="pt-BR" sz="2800" strike="noStrike">
                <a:solidFill>
                  <a:srgbClr val="000000"/>
                </a:solidFill>
                <a:latin typeface="Arial"/>
                <a:ea typeface="Arial Unicode MS"/>
              </a:rPr>
              <a:t>.”  (g.n.)</a:t>
            </a:r>
            <a:endParaRPr/>
          </a:p>
          <a:p>
            <a:pPr algn="just">
              <a:lnSpc>
                <a:spcPct val="100000"/>
              </a:lnSpc>
            </a:pPr>
            <a:r>
              <a:rPr lang="pt-BR" sz="2400" strike="noStrike">
                <a:solidFill>
                  <a:srgbClr val="000000"/>
                </a:solidFill>
                <a:latin typeface="Arial"/>
                <a:ea typeface="Arial Unicode MS"/>
              </a:rPr>
              <a:t>			</a:t>
            </a:r>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1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14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p:cTn id="14" dur="1" fill="hold">
                                          <p:stCondLst>
                                            <p:cond delay="0"/>
                                          </p:stCondLst>
                                        </p:cTn>
                                        <p:tgtEl>
                                          <p:spTgt spid="1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fill="hold" nodeType="clickEffect">
                                  <p:stCondLst>
                                    <p:cond delay="0"/>
                                  </p:stCondLst>
                                  <p:childTnLst>
                                    <p:set>
                                      <p:cBhvr>
                                        <p:cTn id="18" dur="1" fill="hold">
                                          <p:stCondLst>
                                            <p:cond delay="0"/>
                                          </p:stCondLst>
                                        </p:cTn>
                                        <p:tgtEl>
                                          <p:spTgt spid="1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CustomShape 1"/>
          <p:cNvSpPr/>
          <p:nvPr/>
        </p:nvSpPr>
        <p:spPr>
          <a:xfrm>
            <a:off x="646200" y="1912680"/>
            <a:ext cx="11291400" cy="705240"/>
          </a:xfrm>
          <a:prstGeom prst="rect">
            <a:avLst/>
          </a:prstGeom>
          <a:solidFill>
            <a:srgbClr val="FFFFFF">
              <a:alpha val="49000"/>
            </a:srgbClr>
          </a:solid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pt-BR" sz="3600" b="1" strike="noStrike">
                <a:solidFill>
                  <a:srgbClr val="0C2342"/>
                </a:solidFill>
                <a:latin typeface="Calibri"/>
              </a:rPr>
              <a:t>	</a:t>
            </a:r>
            <a:r>
              <a:rPr lang="pt-BR" sz="4000" b="1" strike="noStrike">
                <a:solidFill>
                  <a:srgbClr val="0C2342"/>
                </a:solidFill>
                <a:latin typeface="Calibri"/>
              </a:rPr>
              <a:t>Conclusão</a:t>
            </a:r>
            <a:endParaRPr/>
          </a:p>
          <a:p>
            <a:pPr algn="just">
              <a:lnSpc>
                <a:spcPct val="100000"/>
              </a:lnSpc>
            </a:pPr>
            <a:endParaRPr/>
          </a:p>
          <a:p>
            <a:pPr algn="just">
              <a:lnSpc>
                <a:spcPct val="100000"/>
              </a:lnSpc>
            </a:pPr>
            <a:endParaRPr/>
          </a:p>
        </p:txBody>
      </p:sp>
      <p:sp>
        <p:nvSpPr>
          <p:cNvPr id="151" name="CustomShape 2"/>
          <p:cNvSpPr/>
          <p:nvPr/>
        </p:nvSpPr>
        <p:spPr>
          <a:xfrm>
            <a:off x="4038480" y="6356520"/>
            <a:ext cx="41140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pt-BR" sz="1200" strike="noStrike">
                <a:solidFill>
                  <a:srgbClr val="8B8B8B"/>
                </a:solidFill>
                <a:latin typeface="Calibri"/>
              </a:rPr>
              <a:t>15</a:t>
            </a:r>
            <a:endParaRPr/>
          </a:p>
        </p:txBody>
      </p:sp>
      <p:sp>
        <p:nvSpPr>
          <p:cNvPr id="152" name="CustomShape 3"/>
          <p:cNvSpPr/>
          <p:nvPr/>
        </p:nvSpPr>
        <p:spPr>
          <a:xfrm>
            <a:off x="8610480" y="6356520"/>
            <a:ext cx="27424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0CA7E8C6-3D80-4130-97E8-9B8A94122034}" type="slidenum">
              <a:rPr lang="pt-BR" sz="1200" strike="noStrike">
                <a:solidFill>
                  <a:srgbClr val="8B8B8B"/>
                </a:solidFill>
                <a:latin typeface="Calibri"/>
              </a:rPr>
              <a:t>14</a:t>
            </a:fld>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CustomShape 1"/>
          <p:cNvSpPr/>
          <p:nvPr/>
        </p:nvSpPr>
        <p:spPr>
          <a:xfrm>
            <a:off x="580680" y="1060920"/>
            <a:ext cx="11277000" cy="5005440"/>
          </a:xfrm>
          <a:prstGeom prst="rect">
            <a:avLst/>
          </a:prstGeom>
          <a:solidFill>
            <a:srgbClr val="FFFFFF">
              <a:alpha val="49000"/>
            </a:srgbClr>
          </a:solid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pt-BR" sz="3600" b="1" strike="noStrike">
                <a:solidFill>
                  <a:srgbClr val="0C2342"/>
                </a:solidFill>
                <a:latin typeface="Calibri"/>
              </a:rPr>
              <a:t>   O centenário Imposto sobre a Renda</a:t>
            </a:r>
            <a:endParaRPr/>
          </a:p>
          <a:p>
            <a:pPr algn="just">
              <a:lnSpc>
                <a:spcPct val="100000"/>
              </a:lnSpc>
            </a:pPr>
            <a:endParaRPr/>
          </a:p>
          <a:p>
            <a:pPr algn="just">
              <a:lnSpc>
                <a:spcPct val="100000"/>
              </a:lnSpc>
              <a:buFont typeface="Arial"/>
              <a:buChar char="-"/>
            </a:pPr>
            <a:r>
              <a:rPr lang="pt-BR" sz="2400" b="1" strike="noStrike">
                <a:solidFill>
                  <a:srgbClr val="0C2342"/>
                </a:solidFill>
                <a:latin typeface="Calibri Light"/>
              </a:rPr>
              <a:t>O Imposto sobre a renda no Império - um imposto progressivo sobre os vencimentos percebidos pelos cofres públicos  ( Lei nº 317, de 21 de outubro de 1843,  artigo 23 ) </a:t>
            </a:r>
            <a:endParaRPr/>
          </a:p>
          <a:p>
            <a:pPr algn="just">
              <a:lnSpc>
                <a:spcPct val="100000"/>
              </a:lnSpc>
            </a:pPr>
            <a:endParaRPr/>
          </a:p>
          <a:p>
            <a:pPr algn="just">
              <a:lnSpc>
                <a:spcPct val="100000"/>
              </a:lnSpc>
              <a:buFont typeface="Arial"/>
              <a:buChar char="-"/>
            </a:pPr>
            <a:r>
              <a:rPr lang="pt-BR" sz="2400" b="1" strike="noStrike">
                <a:solidFill>
                  <a:srgbClr val="0C2342"/>
                </a:solidFill>
                <a:latin typeface="Calibri Light"/>
              </a:rPr>
              <a:t>Primeiro imposto geral sobre a renda - Lei n. 4.625, de 31 de dezembro de 1922</a:t>
            </a:r>
            <a:endParaRPr/>
          </a:p>
          <a:p>
            <a:pPr algn="just">
              <a:lnSpc>
                <a:spcPct val="100000"/>
              </a:lnSpc>
              <a:buFont typeface="Arial"/>
              <a:buChar char="-"/>
            </a:pPr>
            <a:r>
              <a:rPr lang="pt-BR" sz="2400" b="1" strike="noStrike">
                <a:solidFill>
                  <a:srgbClr val="0C2342"/>
                </a:solidFill>
                <a:latin typeface="Calibri Light"/>
              </a:rPr>
              <a:t>Materialidade</a:t>
            </a:r>
            <a:r>
              <a:rPr lang="pt-BR" sz="2400" strike="noStrike">
                <a:solidFill>
                  <a:srgbClr val="0C2342"/>
                </a:solidFill>
                <a:latin typeface="Calibri Light"/>
              </a:rPr>
              <a:t> - o conjunto liquido dos rendimentos de qualquer origem</a:t>
            </a:r>
            <a:endParaRPr/>
          </a:p>
          <a:p>
            <a:pPr algn="just">
              <a:lnSpc>
                <a:spcPct val="100000"/>
              </a:lnSpc>
              <a:buFont typeface="Arial"/>
              <a:buChar char="-"/>
            </a:pPr>
            <a:r>
              <a:rPr lang="pt-BR" sz="2400" b="1" strike="noStrike">
                <a:solidFill>
                  <a:srgbClr val="0C2342"/>
                </a:solidFill>
                <a:latin typeface="Calibri Light"/>
              </a:rPr>
              <a:t>Contribuintes</a:t>
            </a:r>
            <a:r>
              <a:rPr lang="pt-BR" sz="2400" strike="noStrike">
                <a:solidFill>
                  <a:srgbClr val="0C2342"/>
                </a:solidFill>
                <a:latin typeface="Calibri Light"/>
              </a:rPr>
              <a:t> – as pessoas físicas e jurídicas residentes no país</a:t>
            </a:r>
            <a:endParaRPr/>
          </a:p>
          <a:p>
            <a:pPr algn="just">
              <a:lnSpc>
                <a:spcPct val="100000"/>
              </a:lnSpc>
            </a:pPr>
            <a:endParaRPr/>
          </a:p>
          <a:p>
            <a:pPr algn="just">
              <a:lnSpc>
                <a:spcPct val="100000"/>
              </a:lnSpc>
              <a:buFont typeface="Arial"/>
              <a:buChar char="-"/>
            </a:pPr>
            <a:r>
              <a:rPr lang="pt-BR" sz="2400" b="1" strike="noStrike">
                <a:solidFill>
                  <a:srgbClr val="0C2342"/>
                </a:solidFill>
                <a:latin typeface="Calibri Light"/>
              </a:rPr>
              <a:t>Primeira previsão constitucional – </a:t>
            </a:r>
            <a:r>
              <a:rPr lang="pt-BR" sz="2400" strike="noStrike">
                <a:solidFill>
                  <a:srgbClr val="0C2342"/>
                </a:solidFill>
                <a:latin typeface="Calibri Light"/>
              </a:rPr>
              <a:t>1934 – o uso da expressão “renda e proventos de qualquer natureza”  até os dias atuais e as Teorias Mundiais</a:t>
            </a:r>
            <a:endParaRPr/>
          </a:p>
        </p:txBody>
      </p:sp>
      <p:sp>
        <p:nvSpPr>
          <p:cNvPr id="84" name="CustomShape 2"/>
          <p:cNvSpPr/>
          <p:nvPr/>
        </p:nvSpPr>
        <p:spPr>
          <a:xfrm>
            <a:off x="4038480" y="6356520"/>
            <a:ext cx="41140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pt-BR" sz="1200" strike="noStrike">
                <a:solidFill>
                  <a:srgbClr val="8B8B8B"/>
                </a:solidFill>
                <a:latin typeface="Calibri"/>
              </a:rPr>
              <a:t>15</a:t>
            </a:r>
            <a:endParaRPr/>
          </a:p>
        </p:txBody>
      </p:sp>
      <p:sp>
        <p:nvSpPr>
          <p:cNvPr id="85" name="CustomShape 3"/>
          <p:cNvSpPr/>
          <p:nvPr/>
        </p:nvSpPr>
        <p:spPr>
          <a:xfrm>
            <a:off x="8610480" y="6356520"/>
            <a:ext cx="27424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9FD854A9-8BFA-4493-A7B1-4214C795875F}" type="slidenum">
              <a:rPr lang="pt-BR" sz="1200" strike="noStrike">
                <a:solidFill>
                  <a:srgbClr val="8B8B8B"/>
                </a:solidFill>
                <a:latin typeface="Calibri"/>
              </a:rPr>
              <a:t>2</a:t>
            </a:fld>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CustomShape 1"/>
          <p:cNvSpPr/>
          <p:nvPr/>
        </p:nvSpPr>
        <p:spPr>
          <a:xfrm>
            <a:off x="565920" y="1060920"/>
            <a:ext cx="11291400" cy="5005440"/>
          </a:xfrm>
          <a:prstGeom prst="rect">
            <a:avLst/>
          </a:prstGeom>
          <a:solidFill>
            <a:srgbClr val="FFFFFF">
              <a:alpha val="49000"/>
            </a:srgbClr>
          </a:solid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pt-BR" sz="3600" b="1" strike="noStrike">
                <a:solidFill>
                  <a:srgbClr val="0C2342"/>
                </a:solidFill>
                <a:latin typeface="Calibri"/>
              </a:rPr>
              <a:t>   Questão Nuclear</a:t>
            </a:r>
            <a:endParaRPr/>
          </a:p>
          <a:p>
            <a:pPr algn="just">
              <a:lnSpc>
                <a:spcPct val="100000"/>
              </a:lnSpc>
            </a:pPr>
            <a:endParaRPr/>
          </a:p>
          <a:p>
            <a:pPr algn="just">
              <a:lnSpc>
                <a:spcPct val="100000"/>
              </a:lnSpc>
              <a:buFont typeface="Arial"/>
              <a:buChar char="-"/>
            </a:pPr>
            <a:r>
              <a:rPr lang="pt-BR" sz="2800" b="1" strike="noStrike">
                <a:solidFill>
                  <a:srgbClr val="0C2342"/>
                </a:solidFill>
                <a:latin typeface="Calibri Light"/>
              </a:rPr>
              <a:t>Existe</a:t>
            </a:r>
            <a:r>
              <a:rPr lang="pt-BR" sz="2800" strike="noStrike">
                <a:solidFill>
                  <a:srgbClr val="0C2342"/>
                </a:solidFill>
                <a:latin typeface="Calibri Light"/>
              </a:rPr>
              <a:t> um </a:t>
            </a:r>
            <a:r>
              <a:rPr lang="pt-BR" sz="2800" b="1" i="1" strike="noStrike">
                <a:solidFill>
                  <a:srgbClr val="0C2342"/>
                </a:solidFill>
                <a:latin typeface="Calibri Light"/>
              </a:rPr>
              <a:t>conceito constitucional de renda </a:t>
            </a:r>
            <a:r>
              <a:rPr lang="pt-BR" sz="2800" strike="noStrike">
                <a:solidFill>
                  <a:srgbClr val="0C2342"/>
                </a:solidFill>
                <a:latin typeface="Calibri Light"/>
              </a:rPr>
              <a:t>a informar a atividade legislativa infraconstitucional e, por consequência, a validade das normas infraconstitucionais</a:t>
            </a:r>
            <a:r>
              <a:rPr lang="pt-BR" sz="2800" b="1" strike="noStrike">
                <a:solidFill>
                  <a:srgbClr val="0C2342"/>
                </a:solidFill>
                <a:latin typeface="Calibri Light"/>
              </a:rPr>
              <a:t>?</a:t>
            </a:r>
            <a:endParaRPr/>
          </a:p>
          <a:p>
            <a:pPr algn="just">
              <a:lnSpc>
                <a:spcPct val="100000"/>
              </a:lnSpc>
            </a:pPr>
            <a:endParaRPr/>
          </a:p>
          <a:p>
            <a:pPr algn="just">
              <a:lnSpc>
                <a:spcPct val="100000"/>
              </a:lnSpc>
            </a:pPr>
            <a:r>
              <a:rPr lang="pt-BR" sz="3600" b="1" strike="noStrike">
                <a:solidFill>
                  <a:srgbClr val="0C2342"/>
                </a:solidFill>
                <a:latin typeface="Calibri"/>
              </a:rPr>
              <a:t>    Questão Preliminar</a:t>
            </a:r>
            <a:endParaRPr/>
          </a:p>
          <a:p>
            <a:pPr algn="just">
              <a:lnSpc>
                <a:spcPct val="100000"/>
              </a:lnSpc>
              <a:buFont typeface="Arial"/>
              <a:buChar char="-"/>
            </a:pPr>
            <a:r>
              <a:rPr lang="pt-BR" sz="2800" strike="noStrike">
                <a:solidFill>
                  <a:srgbClr val="0C2342"/>
                </a:solidFill>
                <a:latin typeface="Calibri Light"/>
              </a:rPr>
              <a:t>O que significa falar em </a:t>
            </a:r>
            <a:r>
              <a:rPr lang="pt-BR" sz="2800" b="1" i="1" strike="noStrike">
                <a:solidFill>
                  <a:srgbClr val="0C2342"/>
                </a:solidFill>
                <a:latin typeface="Calibri Light"/>
              </a:rPr>
              <a:t>conceito constitucional de renda</a:t>
            </a:r>
            <a:r>
              <a:rPr lang="pt-BR" sz="2800" b="1" strike="noStrike">
                <a:solidFill>
                  <a:srgbClr val="0C2342"/>
                </a:solidFill>
                <a:latin typeface="Calibri Light"/>
              </a:rPr>
              <a:t>?</a:t>
            </a:r>
            <a:endParaRPr/>
          </a:p>
          <a:p>
            <a:pPr algn="just">
              <a:lnSpc>
                <a:spcPct val="100000"/>
              </a:lnSpc>
              <a:buFont typeface="Arial"/>
              <a:buChar char="-"/>
            </a:pPr>
            <a:r>
              <a:rPr lang="pt-BR" sz="2800" b="1" strike="noStrike">
                <a:solidFill>
                  <a:srgbClr val="0C2342"/>
                </a:solidFill>
                <a:latin typeface="Calibri Light"/>
              </a:rPr>
              <a:t>Conceito </a:t>
            </a:r>
            <a:r>
              <a:rPr lang="pt-BR" sz="2800" i="1" strike="noStrike">
                <a:solidFill>
                  <a:srgbClr val="0C2342"/>
                </a:solidFill>
                <a:latin typeface="Calibri Light"/>
              </a:rPr>
              <a:t>versus</a:t>
            </a:r>
            <a:r>
              <a:rPr lang="pt-BR" sz="2800" b="1" strike="noStrike">
                <a:solidFill>
                  <a:srgbClr val="0C2342"/>
                </a:solidFill>
                <a:latin typeface="Calibri Light"/>
              </a:rPr>
              <a:t> Tipo?</a:t>
            </a:r>
            <a:endParaRPr/>
          </a:p>
          <a:p>
            <a:pPr algn="just">
              <a:lnSpc>
                <a:spcPct val="100000"/>
              </a:lnSpc>
              <a:buFont typeface="Arial"/>
              <a:buChar char="-"/>
            </a:pPr>
            <a:r>
              <a:rPr lang="pt-BR" sz="2800" b="1" strike="noStrike">
                <a:solidFill>
                  <a:srgbClr val="0C2342"/>
                </a:solidFill>
                <a:latin typeface="Calibri Light"/>
              </a:rPr>
              <a:t>Conceito </a:t>
            </a:r>
            <a:r>
              <a:rPr lang="pt-BR" sz="2800" strike="noStrike">
                <a:solidFill>
                  <a:srgbClr val="0C2342"/>
                </a:solidFill>
                <a:latin typeface="Calibri Light"/>
              </a:rPr>
              <a:t>versus</a:t>
            </a:r>
            <a:r>
              <a:rPr lang="pt-BR" sz="2800" b="1" strike="noStrike">
                <a:solidFill>
                  <a:srgbClr val="0C2342"/>
                </a:solidFill>
                <a:latin typeface="Calibri Light"/>
              </a:rPr>
              <a:t> Definição.</a:t>
            </a:r>
            <a:endParaRPr/>
          </a:p>
        </p:txBody>
      </p:sp>
      <p:sp>
        <p:nvSpPr>
          <p:cNvPr id="87" name="CustomShape 2"/>
          <p:cNvSpPr/>
          <p:nvPr/>
        </p:nvSpPr>
        <p:spPr>
          <a:xfrm>
            <a:off x="4038480" y="6356520"/>
            <a:ext cx="41140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pt-BR" sz="1200" strike="noStrike">
                <a:solidFill>
                  <a:srgbClr val="8B8B8B"/>
                </a:solidFill>
                <a:latin typeface="Calibri"/>
              </a:rPr>
              <a:t>15</a:t>
            </a:r>
            <a:endParaRPr/>
          </a:p>
        </p:txBody>
      </p:sp>
      <p:sp>
        <p:nvSpPr>
          <p:cNvPr id="88" name="CustomShape 3"/>
          <p:cNvSpPr/>
          <p:nvPr/>
        </p:nvSpPr>
        <p:spPr>
          <a:xfrm>
            <a:off x="8610480" y="6356520"/>
            <a:ext cx="27424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B0D6C715-F44E-485A-A6F4-78B577A6CCD0}" type="slidenum">
              <a:rPr lang="pt-BR" sz="1200" strike="noStrike">
                <a:solidFill>
                  <a:srgbClr val="8B8B8B"/>
                </a:solidFill>
                <a:latin typeface="Calibri"/>
              </a:rPr>
              <a:t>3</a:t>
            </a:fld>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CustomShape 1"/>
          <p:cNvSpPr/>
          <p:nvPr/>
        </p:nvSpPr>
        <p:spPr>
          <a:xfrm>
            <a:off x="565920" y="1060920"/>
            <a:ext cx="11291400" cy="5005440"/>
          </a:xfrm>
          <a:prstGeom prst="rect">
            <a:avLst/>
          </a:prstGeom>
          <a:solidFill>
            <a:srgbClr val="FFFFFF">
              <a:alpha val="49000"/>
            </a:srgbClr>
          </a:solid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pt-BR" sz="3600" b="1" strike="noStrike">
                <a:solidFill>
                  <a:srgbClr val="0C2342"/>
                </a:solidFill>
                <a:latin typeface="Calibri"/>
              </a:rPr>
              <a:t>   	    O STF e o conceito constitucional de renda</a:t>
            </a:r>
            <a:endParaRPr/>
          </a:p>
          <a:p>
            <a:pPr algn="just">
              <a:lnSpc>
                <a:spcPct val="100000"/>
              </a:lnSpc>
            </a:pPr>
            <a:endParaRPr/>
          </a:p>
          <a:p>
            <a:pPr algn="just">
              <a:lnSpc>
                <a:spcPct val="100000"/>
              </a:lnSpc>
            </a:pPr>
            <a:r>
              <a:rPr lang="pt-BR" sz="3600" strike="noStrike">
                <a:solidFill>
                  <a:srgbClr val="0C2342"/>
                </a:solidFill>
                <a:latin typeface="Calibri"/>
              </a:rPr>
              <a:t>		- Análise de 10 decisões do Pleno – de 1988 a 2022</a:t>
            </a:r>
            <a:endParaRPr/>
          </a:p>
          <a:p>
            <a:pPr algn="just">
              <a:lnSpc>
                <a:spcPct val="100000"/>
              </a:lnSpc>
            </a:pPr>
            <a:r>
              <a:rPr lang="pt-BR" sz="3600" b="1" strike="noStrike">
                <a:solidFill>
                  <a:srgbClr val="0C2342"/>
                </a:solidFill>
                <a:latin typeface="Calibri"/>
              </a:rPr>
              <a:t>    </a:t>
            </a:r>
            <a:r>
              <a:rPr lang="pt-BR" sz="2400" b="1" strike="noStrike">
                <a:solidFill>
                  <a:srgbClr val="0C2342"/>
                </a:solidFill>
                <a:latin typeface="Calibri Light"/>
              </a:rPr>
              <a:t>   </a:t>
            </a:r>
            <a:endParaRPr/>
          </a:p>
          <a:p>
            <a:pPr algn="just">
              <a:lnSpc>
                <a:spcPct val="100000"/>
              </a:lnSpc>
            </a:pPr>
            <a:endParaRPr/>
          </a:p>
        </p:txBody>
      </p:sp>
      <p:sp>
        <p:nvSpPr>
          <p:cNvPr id="90" name="CustomShape 2"/>
          <p:cNvSpPr/>
          <p:nvPr/>
        </p:nvSpPr>
        <p:spPr>
          <a:xfrm>
            <a:off x="4038480" y="6356520"/>
            <a:ext cx="41140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pt-BR" sz="1200" strike="noStrike">
                <a:solidFill>
                  <a:srgbClr val="8B8B8B"/>
                </a:solidFill>
                <a:latin typeface="Calibri"/>
              </a:rPr>
              <a:t>15</a:t>
            </a:r>
            <a:endParaRPr/>
          </a:p>
        </p:txBody>
      </p:sp>
      <p:sp>
        <p:nvSpPr>
          <p:cNvPr id="91" name="CustomShape 3"/>
          <p:cNvSpPr/>
          <p:nvPr/>
        </p:nvSpPr>
        <p:spPr>
          <a:xfrm>
            <a:off x="8610480" y="6356520"/>
            <a:ext cx="27424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60BA54EB-427C-4A9A-A536-1B7896F6CD0D}" type="slidenum">
              <a:rPr lang="pt-BR" sz="1200" strike="noStrike">
                <a:solidFill>
                  <a:srgbClr val="8B8B8B"/>
                </a:solidFill>
                <a:latin typeface="Calibri"/>
              </a:rPr>
              <a:t>4</a:t>
            </a:fld>
            <a:endParaRPr/>
          </a:p>
        </p:txBody>
      </p:sp>
      <p:sp>
        <p:nvSpPr>
          <p:cNvPr id="92" name="CustomShape 4"/>
          <p:cNvSpPr/>
          <p:nvPr/>
        </p:nvSpPr>
        <p:spPr>
          <a:xfrm>
            <a:off x="1224000" y="2052000"/>
            <a:ext cx="9865080" cy="357516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nSpc>
                <a:spcPct val="100000"/>
              </a:lnSpc>
            </a:pPr>
            <a:r>
              <a:rPr lang="pt-BR" sz="3200" b="1" strike="noStrike">
                <a:solidFill>
                  <a:srgbClr val="000000"/>
                </a:solidFill>
                <a:latin typeface="Arial"/>
                <a:ea typeface="Microsoft YaHei"/>
              </a:rPr>
              <a:t>1)							RE 117887</a:t>
            </a:r>
            <a:endParaRPr/>
          </a:p>
          <a:p>
            <a:pPr algn="ctr">
              <a:lnSpc>
                <a:spcPct val="100000"/>
              </a:lnSpc>
            </a:pPr>
            <a:r>
              <a:rPr lang="pt-BR" strike="noStrike">
                <a:solidFill>
                  <a:srgbClr val="000000"/>
                </a:solidFill>
                <a:latin typeface="Arial"/>
                <a:ea typeface="Microsoft YaHei"/>
              </a:rPr>
              <a:t>Relator  Min. </a:t>
            </a:r>
            <a:r>
              <a:rPr lang="pt-BR" strike="noStrike">
                <a:solidFill>
                  <a:srgbClr val="000000"/>
                </a:solidFill>
                <a:latin typeface="Arial"/>
                <a:ea typeface="Calibri"/>
              </a:rPr>
              <a:t>Carlos Velloso</a:t>
            </a:r>
            <a:r>
              <a:rPr lang="pt-BR" strike="noStrike">
                <a:solidFill>
                  <a:srgbClr val="000000"/>
                </a:solidFill>
                <a:latin typeface="Arial"/>
                <a:ea typeface="Microsoft YaHei"/>
              </a:rPr>
              <a:t>. Julgamento: 11/02/</a:t>
            </a:r>
            <a:r>
              <a:rPr lang="pt-BR" b="1" strike="noStrike">
                <a:solidFill>
                  <a:srgbClr val="000000"/>
                </a:solidFill>
                <a:latin typeface="Arial"/>
                <a:ea typeface="Microsoft YaHei"/>
              </a:rPr>
              <a:t>1993</a:t>
            </a:r>
            <a:r>
              <a:rPr lang="pt-BR" strike="noStrike">
                <a:solidFill>
                  <a:srgbClr val="000000"/>
                </a:solidFill>
                <a:latin typeface="Arial Unicode MS"/>
                <a:ea typeface="Microsoft YaHei"/>
              </a:rPr>
              <a:t>.</a:t>
            </a:r>
            <a:endParaRPr/>
          </a:p>
          <a:p>
            <a:pPr algn="ctr">
              <a:lnSpc>
                <a:spcPct val="100000"/>
              </a:lnSpc>
            </a:pPr>
            <a:endParaRPr/>
          </a:p>
          <a:p>
            <a:pPr algn="just">
              <a:lnSpc>
                <a:spcPct val="100000"/>
              </a:lnSpc>
            </a:pPr>
            <a:r>
              <a:rPr lang="pt-BR" sz="2000" strike="noStrike">
                <a:solidFill>
                  <a:srgbClr val="000000"/>
                </a:solidFill>
                <a:latin typeface="Arial Unicode MS"/>
                <a:ea typeface="Microsoft YaHei"/>
              </a:rPr>
              <a:t>CONSTITUCIONAL. TRIBUTÁRIO. IMPOSTO DE RENDA. </a:t>
            </a:r>
            <a:r>
              <a:rPr lang="pt-BR" sz="2000" b="1" u="sng" strike="noStrike">
                <a:solidFill>
                  <a:srgbClr val="000000"/>
                </a:solidFill>
                <a:latin typeface="Arial Unicode MS"/>
                <a:ea typeface="Microsoft YaHei"/>
              </a:rPr>
              <a:t>RENDA -  CONCEITO</a:t>
            </a:r>
            <a:r>
              <a:rPr lang="pt-BR" sz="2000" strike="noStrike">
                <a:solidFill>
                  <a:srgbClr val="000000"/>
                </a:solidFill>
                <a:latin typeface="Arial Unicode MS"/>
                <a:ea typeface="Microsoft YaHei"/>
              </a:rPr>
              <a:t>. Lei n. 4.506, de 30.XI.64, art. 38, C.F./46, art. 15, IV; CF/67, art. 22, IV; EC 1/69, art. 21, IV. CTN, art. 43. </a:t>
            </a:r>
            <a:r>
              <a:rPr lang="pt-BR" sz="2000" b="1" strike="noStrike">
                <a:solidFill>
                  <a:srgbClr val="000000"/>
                </a:solidFill>
                <a:latin typeface="Arial Unicode MS"/>
                <a:ea typeface="Microsoft YaHei"/>
              </a:rPr>
              <a:t>I. - Rendas e proventos de qualquer natureza: o conceito implica reconhecer a existência de receita, lucro, proveito, ganho, acréscimo patrimonial que ocorrem mediante o ingresso ou o auferimento de algo, a título oneroso. C.F., 1946, art. 15, IV; CF/67, art. 22, IV; EC 1/69, art. 21, IV. CTN, art. 43. </a:t>
            </a:r>
            <a:r>
              <a:rPr lang="pt-BR" sz="2000" strike="noStrike">
                <a:solidFill>
                  <a:srgbClr val="000000"/>
                </a:solidFill>
                <a:latin typeface="Arial Unicode MS"/>
                <a:ea typeface="Microsoft YaHei"/>
              </a:rPr>
              <a:t>II. - Inconstitucionalidade do art. 38 da Lei 4.506/64, que institui adicional de 7% de imposto de renda sobre lucros distribuídos. III. - R.E. conhecido e provido.</a:t>
            </a:r>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92"/>
                                        </p:tgtEl>
                                        <p:attrNameLst>
                                          <p:attrName>style.visibility</p:attrName>
                                        </p:attrNameLst>
                                      </p:cBhvr>
                                      <p:to>
                                        <p:strVal val="visible"/>
                                      </p:to>
                                    </p:set>
                                    <p:anim calcmode="lin" valueType="num">
                                      <p:cBhvr additive="repl">
                                        <p:cTn id="7" dur="500" fill="hold"/>
                                        <p:tgtEl>
                                          <p:spTgt spid="92"/>
                                        </p:tgtEl>
                                        <p:attrNameLst>
                                          <p:attrName>ppt_x</p:attrName>
                                        </p:attrNameLst>
                                      </p:cBhvr>
                                      <p:tavLst>
                                        <p:tav tm="100000">
                                          <p:val>
                                            <p:strVal val="0-#ppt_w/2"/>
                                          </p:val>
                                        </p:tav>
                                        <p:tav tm="0">
                                          <p:val>
                                            <p:strVal val="#ppt_x"/>
                                          </p:val>
                                        </p:tav>
                                      </p:tavLst>
                                    </p:anim>
                                    <p:anim calcmode="lin" valueType="num">
                                      <p:cBhvr additive="repl">
                                        <p:cTn id="8" dur="500" fill="hold"/>
                                        <p:tgtEl>
                                          <p:spTgt spid="92"/>
                                        </p:tgtEl>
                                        <p:attrNameLst>
                                          <p:attrName>ppt_y</p:attrName>
                                        </p:attrNameLst>
                                      </p:cBhvr>
                                      <p:tavLst>
                                        <p:tav tm="100000">
                                          <p:val>
                                            <p:strVal val="#ppt_y"/>
                                          </p:val>
                                        </p:tav>
                                        <p:tav tm="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CustomShape 1"/>
          <p:cNvSpPr/>
          <p:nvPr/>
        </p:nvSpPr>
        <p:spPr>
          <a:xfrm>
            <a:off x="565920" y="1060920"/>
            <a:ext cx="11291400" cy="5005440"/>
          </a:xfrm>
          <a:prstGeom prst="rect">
            <a:avLst/>
          </a:prstGeom>
          <a:solidFill>
            <a:srgbClr val="FFFFFF">
              <a:alpha val="49000"/>
            </a:srgbClr>
          </a:solid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endParaRPr/>
          </a:p>
          <a:p>
            <a:pPr algn="just">
              <a:lnSpc>
                <a:spcPct val="100000"/>
              </a:lnSpc>
            </a:pPr>
            <a:endParaRPr/>
          </a:p>
          <a:p>
            <a:pPr algn="just">
              <a:lnSpc>
                <a:spcPct val="100000"/>
              </a:lnSpc>
            </a:pPr>
            <a:r>
              <a:rPr lang="pt-BR" sz="3600" b="1" strike="noStrike">
                <a:solidFill>
                  <a:srgbClr val="0C2342"/>
                </a:solidFill>
                <a:latin typeface="Calibri"/>
              </a:rPr>
              <a:t>    </a:t>
            </a:r>
            <a:r>
              <a:rPr lang="pt-BR" sz="2400" b="1" strike="noStrike">
                <a:solidFill>
                  <a:srgbClr val="0C2342"/>
                </a:solidFill>
                <a:latin typeface="Calibri Light"/>
              </a:rPr>
              <a:t>   </a:t>
            </a:r>
            <a:endParaRPr/>
          </a:p>
          <a:p>
            <a:pPr algn="just">
              <a:lnSpc>
                <a:spcPct val="100000"/>
              </a:lnSpc>
            </a:pPr>
            <a:endParaRPr/>
          </a:p>
        </p:txBody>
      </p:sp>
      <p:sp>
        <p:nvSpPr>
          <p:cNvPr id="94" name="CustomShape 2"/>
          <p:cNvSpPr/>
          <p:nvPr/>
        </p:nvSpPr>
        <p:spPr>
          <a:xfrm>
            <a:off x="4038480" y="6356520"/>
            <a:ext cx="41140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pt-BR" sz="1200" strike="noStrike">
                <a:solidFill>
                  <a:srgbClr val="8B8B8B"/>
                </a:solidFill>
                <a:latin typeface="Calibri"/>
              </a:rPr>
              <a:t>15</a:t>
            </a:r>
            <a:endParaRPr/>
          </a:p>
        </p:txBody>
      </p:sp>
      <p:sp>
        <p:nvSpPr>
          <p:cNvPr id="95" name="CustomShape 3"/>
          <p:cNvSpPr/>
          <p:nvPr/>
        </p:nvSpPr>
        <p:spPr>
          <a:xfrm>
            <a:off x="8610480" y="6356520"/>
            <a:ext cx="27424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B2FB12DA-4E08-4A0B-823E-B02C20EC48F7}" type="slidenum">
              <a:rPr lang="pt-BR" sz="1200" strike="noStrike">
                <a:solidFill>
                  <a:srgbClr val="8B8B8B"/>
                </a:solidFill>
                <a:latin typeface="Calibri"/>
              </a:rPr>
              <a:t>5</a:t>
            </a:fld>
            <a:endParaRPr/>
          </a:p>
        </p:txBody>
      </p:sp>
      <p:sp>
        <p:nvSpPr>
          <p:cNvPr id="96" name="CustomShape 4"/>
          <p:cNvSpPr/>
          <p:nvPr/>
        </p:nvSpPr>
        <p:spPr>
          <a:xfrm>
            <a:off x="333720" y="872280"/>
            <a:ext cx="11523600" cy="536724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nSpc>
                <a:spcPct val="100000"/>
              </a:lnSpc>
            </a:pPr>
            <a:r>
              <a:rPr lang="pt-BR" sz="2800" b="1" strike="noStrike">
                <a:solidFill>
                  <a:srgbClr val="000000"/>
                </a:solidFill>
                <a:latin typeface="Arial"/>
                <a:ea typeface="Microsoft YaHei"/>
              </a:rPr>
              <a:t>2)									  RE 172058</a:t>
            </a:r>
            <a:endParaRPr/>
          </a:p>
          <a:p>
            <a:pPr algn="ctr">
              <a:lnSpc>
                <a:spcPct val="100000"/>
              </a:lnSpc>
            </a:pPr>
            <a:r>
              <a:rPr lang="pt-BR" strike="noStrike">
                <a:solidFill>
                  <a:srgbClr val="000000"/>
                </a:solidFill>
                <a:latin typeface="Arial"/>
                <a:ea typeface="Microsoft YaHei"/>
              </a:rPr>
              <a:t>Relator  Min. Marco Aurélio. Julgamento: 30/06/</a:t>
            </a:r>
            <a:r>
              <a:rPr lang="pt-BR" b="1" strike="noStrike">
                <a:solidFill>
                  <a:srgbClr val="000000"/>
                </a:solidFill>
                <a:latin typeface="Arial"/>
                <a:ea typeface="Microsoft YaHei"/>
              </a:rPr>
              <a:t>1995</a:t>
            </a:r>
            <a:r>
              <a:rPr lang="pt-BR" strike="noStrike">
                <a:solidFill>
                  <a:srgbClr val="000000"/>
                </a:solidFill>
                <a:latin typeface="Arial Unicode MS"/>
                <a:ea typeface="Microsoft YaHei"/>
              </a:rPr>
              <a:t>.</a:t>
            </a:r>
            <a:endParaRPr/>
          </a:p>
          <a:p>
            <a:pPr algn="ctr">
              <a:lnSpc>
                <a:spcPct val="100000"/>
              </a:lnSpc>
            </a:pPr>
            <a:endParaRPr/>
          </a:p>
          <a:p>
            <a:pPr algn="just">
              <a:lnSpc>
                <a:spcPct val="100000"/>
              </a:lnSpc>
            </a:pPr>
            <a:r>
              <a:rPr lang="pt-BR" sz="1000" strike="noStrike">
                <a:solidFill>
                  <a:srgbClr val="000000"/>
                </a:solidFill>
                <a:latin typeface="Arial Unicode MS"/>
                <a:ea typeface="Microsoft YaHei"/>
              </a:rPr>
              <a:t>RECURSO EXTRAORDINÁRIO - ATO NORMATIVO DECLARADO INCONSTITUCIONAL - LIMITES. Alicerçado o extraordinário na alínea b do inciso III do artigo 102 da Constituição Federal, a atuação do Supremo Tribunal Federal faz-se na extensão do provimento judicial atacado. Os limites da lide não a balizam, no que verificada declaração de inconstitucionalidade que os excederam. Alcance da atividade precípua do Supremo Tribunal Federal - de guarda maior da Carta Política da República. </a:t>
            </a:r>
            <a:r>
              <a:rPr lang="pt-BR" sz="1200" strike="noStrike">
                <a:solidFill>
                  <a:srgbClr val="000000"/>
                </a:solidFill>
                <a:latin typeface="Arial Unicode MS"/>
                <a:ea typeface="Microsoft YaHei"/>
              </a:rPr>
              <a:t>TRIBUTO - RELAÇÃO JURÍDICA ESTADO/CONTRIBUINTE - PEDRA DE TOQUE. No embate diário Estado/contribuinte, a Carta Política da República exsurge com insuplantável valia, no que, em prol do segundo, impõe parâmetros a serem respeitados pelo primeiro. Dentre as garantias constitucionais explícitas, e a constatação não excluí o reconhecimento de outras decorrentes do próprio sistema adotado, exsurge a de que somente a lei complementar cabe "a definição de tributos e de suas espécies, bem como, em relação aos impostos discriminados nesta Constituição, a dos respectivos fatos geradores, bases de cálculo e contribuintes" - alínea "a" do inciso III do artigo 146 do Diploma Maior de 1988. </a:t>
            </a:r>
            <a:r>
              <a:rPr lang="pt-BR" sz="1300" b="1" strike="noStrike">
                <a:solidFill>
                  <a:srgbClr val="000000"/>
                </a:solidFill>
                <a:latin typeface="Arial Unicode MS"/>
                <a:ea typeface="Microsoft YaHei"/>
              </a:rPr>
              <a:t>IMPOSTO DE RENDA - RETENÇÃO NA FONTE - </a:t>
            </a:r>
            <a:r>
              <a:rPr lang="pt-BR" sz="1300" b="1" u="sng" strike="noStrike">
                <a:solidFill>
                  <a:srgbClr val="FF3300"/>
                </a:solidFill>
                <a:latin typeface="Arial Unicode MS"/>
                <a:ea typeface="Microsoft YaHei"/>
              </a:rPr>
              <a:t>SÓCIO COTISTA</a:t>
            </a:r>
            <a:r>
              <a:rPr lang="pt-BR" sz="1300" b="1" strike="noStrike">
                <a:solidFill>
                  <a:srgbClr val="000000"/>
                </a:solidFill>
                <a:latin typeface="Arial Unicode MS"/>
                <a:ea typeface="Microsoft YaHei"/>
              </a:rPr>
              <a:t>. A norma insculpida no artigo 35 da Lei nº 7.713/88 mostra-se harmônica com a Constituição Federal quando o </a:t>
            </a:r>
            <a:r>
              <a:rPr lang="pt-BR" sz="1300" b="1" u="sng" strike="noStrike">
                <a:solidFill>
                  <a:srgbClr val="000000"/>
                </a:solidFill>
                <a:latin typeface="Arial Unicode MS"/>
                <a:ea typeface="Microsoft YaHei"/>
              </a:rPr>
              <a:t>contrato social prevê</a:t>
            </a:r>
            <a:r>
              <a:rPr lang="pt-BR" sz="1300" b="1" strike="noStrike">
                <a:solidFill>
                  <a:srgbClr val="000000"/>
                </a:solidFill>
                <a:latin typeface="Arial Unicode MS"/>
                <a:ea typeface="Microsoft YaHei"/>
              </a:rPr>
              <a:t> a </a:t>
            </a:r>
            <a:r>
              <a:rPr lang="pt-BR" sz="1300" b="1" u="sng" strike="noStrike">
                <a:solidFill>
                  <a:srgbClr val="000000"/>
                </a:solidFill>
                <a:latin typeface="Arial Unicode MS"/>
                <a:ea typeface="Microsoft YaHei"/>
              </a:rPr>
              <a:t>disponibilidade econômica</a:t>
            </a:r>
            <a:r>
              <a:rPr lang="pt-BR" sz="1300" b="1" strike="noStrike">
                <a:solidFill>
                  <a:srgbClr val="000000"/>
                </a:solidFill>
                <a:latin typeface="Arial Unicode MS"/>
                <a:ea typeface="Microsoft YaHei"/>
              </a:rPr>
              <a:t> ou </a:t>
            </a:r>
            <a:r>
              <a:rPr lang="pt-BR" sz="1300" b="1" u="sng" strike="noStrike">
                <a:solidFill>
                  <a:srgbClr val="000000"/>
                </a:solidFill>
                <a:latin typeface="Arial Unicode MS"/>
                <a:ea typeface="Microsoft YaHei"/>
              </a:rPr>
              <a:t>jurídica</a:t>
            </a:r>
            <a:r>
              <a:rPr lang="pt-BR" sz="1300" b="1" strike="noStrike">
                <a:solidFill>
                  <a:srgbClr val="000000"/>
                </a:solidFill>
                <a:latin typeface="Arial Unicode MS"/>
                <a:ea typeface="Microsoft YaHei"/>
              </a:rPr>
              <a:t> </a:t>
            </a:r>
            <a:r>
              <a:rPr lang="pt-BR" sz="1300" b="1" u="sng" strike="noStrike">
                <a:solidFill>
                  <a:srgbClr val="000000"/>
                </a:solidFill>
                <a:latin typeface="Arial Unicode MS"/>
                <a:ea typeface="Microsoft YaHei"/>
              </a:rPr>
              <a:t>imediata, pelos sócios, do lucro líquido apurado, na data do encerramento do período-base</a:t>
            </a:r>
            <a:r>
              <a:rPr lang="pt-BR" sz="1200" b="1" strike="noStrike">
                <a:solidFill>
                  <a:srgbClr val="000000"/>
                </a:solidFill>
                <a:latin typeface="Arial Unicode MS"/>
                <a:ea typeface="Microsoft YaHei"/>
              </a:rPr>
              <a:t>. Nesse caso, o citado artigo exsurge como explicitação do fato gerador estabelecido no artigo 43 do Código Tributário Nacional, não cabendo dizer da disciplina, de tal elemento do tributo, via legislação ordinária. Interpretação da norma conforme o Texto Maior</a:t>
            </a:r>
            <a:r>
              <a:rPr lang="pt-BR" sz="1200" strike="noStrike">
                <a:solidFill>
                  <a:srgbClr val="000000"/>
                </a:solidFill>
                <a:latin typeface="Arial Unicode MS"/>
                <a:ea typeface="Microsoft YaHei"/>
              </a:rPr>
              <a:t>. IMPOSTO DE RENDA - RETENÇÃO NA FONTE - </a:t>
            </a:r>
            <a:r>
              <a:rPr lang="pt-BR" sz="1300" b="1" u="sng" strike="noStrike">
                <a:solidFill>
                  <a:srgbClr val="FF3300"/>
                </a:solidFill>
                <a:latin typeface="Arial Unicode MS"/>
                <a:ea typeface="Microsoft YaHei"/>
              </a:rPr>
              <a:t>ACIONISTA</a:t>
            </a:r>
            <a:r>
              <a:rPr lang="pt-BR" sz="1200" b="1" strike="noStrike">
                <a:solidFill>
                  <a:srgbClr val="000000"/>
                </a:solidFill>
                <a:latin typeface="Arial Unicode MS"/>
                <a:ea typeface="Microsoft YaHei"/>
              </a:rPr>
              <a:t>. O artigo 35 da Lei nº 7.713/88 e inconstitucional, ao revelar como fato gerador do imposto de renda na modalidade "desconto na fonte", relativamente aos acionistas, a </a:t>
            </a:r>
            <a:r>
              <a:rPr lang="pt-BR" sz="1300" b="1" u="sng" strike="noStrike">
                <a:solidFill>
                  <a:srgbClr val="000000"/>
                </a:solidFill>
                <a:latin typeface="Arial Unicode MS"/>
                <a:ea typeface="Microsoft YaHei"/>
              </a:rPr>
              <a:t>simples apuração, pela sociedade e na data do encerramento do período-base, do lucro líquido, já que o fenômeno não implica qualquer das espécies de disponibilidade versadas no artigo 43 do Código Tributário Nacional</a:t>
            </a:r>
            <a:r>
              <a:rPr lang="pt-BR" sz="1200" b="1" strike="noStrike">
                <a:solidFill>
                  <a:srgbClr val="000000"/>
                </a:solidFill>
                <a:latin typeface="Arial Unicode MS"/>
                <a:ea typeface="Microsoft YaHei"/>
              </a:rPr>
              <a:t>, isto diante da Lei nº 6.404/76</a:t>
            </a:r>
            <a:r>
              <a:rPr lang="pt-BR" sz="1200" strike="noStrike">
                <a:solidFill>
                  <a:srgbClr val="000000"/>
                </a:solidFill>
                <a:latin typeface="Arial Unicode MS"/>
                <a:ea typeface="Microsoft YaHei"/>
              </a:rPr>
              <a:t>. IMPOSTO DE RENDA - RETENÇÃO NA FONTE - </a:t>
            </a:r>
            <a:r>
              <a:rPr lang="pt-BR" sz="1300" b="1" u="sng" strike="noStrike">
                <a:solidFill>
                  <a:srgbClr val="FF3300"/>
                </a:solidFill>
                <a:latin typeface="Arial Unicode MS"/>
                <a:ea typeface="Microsoft YaHei"/>
              </a:rPr>
              <a:t>TITULAR DE EMPRESA INDIVIDUAL</a:t>
            </a:r>
            <a:r>
              <a:rPr lang="pt-BR" sz="1200" b="1" strike="noStrike">
                <a:solidFill>
                  <a:srgbClr val="000000"/>
                </a:solidFill>
                <a:latin typeface="Arial Unicode MS"/>
                <a:ea typeface="Microsoft YaHei"/>
              </a:rPr>
              <a:t>. O artigo 35 da Lei nº 7.713/88 encerra explicitação do fato gerador, alusivo ao imposto de renda, fixado no artigo 43 do Código Tributário Nacional, mostrando-se harmônico, no particular, com a Constituição Federal. </a:t>
            </a:r>
            <a:r>
              <a:rPr lang="pt-BR" sz="1300" b="1" u="sng" strike="noStrike">
                <a:solidFill>
                  <a:srgbClr val="000000"/>
                </a:solidFill>
                <a:latin typeface="Arial Unicode MS"/>
                <a:ea typeface="Microsoft YaHei"/>
              </a:rPr>
              <a:t>Apurado o lucro líquido da empresa, a destinação fica ao sabor de manifestação de vontade única, ou seja, do titular, fato a demonstrar</a:t>
            </a:r>
            <a:r>
              <a:rPr lang="pt-BR" sz="1300" b="1" strike="noStrike">
                <a:solidFill>
                  <a:srgbClr val="000000"/>
                </a:solidFill>
                <a:latin typeface="Arial Unicode MS"/>
                <a:ea typeface="Microsoft YaHei"/>
              </a:rPr>
              <a:t> a </a:t>
            </a:r>
            <a:r>
              <a:rPr lang="pt-BR" sz="1300" b="1" u="sng" strike="noStrike">
                <a:solidFill>
                  <a:srgbClr val="000000"/>
                </a:solidFill>
                <a:latin typeface="Arial Unicode MS"/>
                <a:ea typeface="Microsoft YaHei"/>
              </a:rPr>
              <a:t>disponibilidade jurídica</a:t>
            </a:r>
            <a:r>
              <a:rPr lang="pt-BR" sz="1300" b="1" strike="noStrike">
                <a:solidFill>
                  <a:srgbClr val="000000"/>
                </a:solidFill>
                <a:latin typeface="Arial Unicode MS"/>
                <a:ea typeface="Microsoft YaHei"/>
              </a:rPr>
              <a:t>. </a:t>
            </a:r>
            <a:r>
              <a:rPr lang="pt-BR" sz="1300" b="1" u="sng" strike="noStrike">
                <a:solidFill>
                  <a:srgbClr val="000000"/>
                </a:solidFill>
                <a:latin typeface="Arial Unicode MS"/>
                <a:ea typeface="Microsoft YaHei"/>
              </a:rPr>
              <a:t>Situação fática a conduzir a pertinência do princípio da despersonalização</a:t>
            </a:r>
            <a:r>
              <a:rPr lang="pt-BR" sz="1200" b="1" strike="noStrike">
                <a:solidFill>
                  <a:srgbClr val="000000"/>
                </a:solidFill>
                <a:latin typeface="Arial Unicode MS"/>
                <a:ea typeface="Microsoft YaHei"/>
              </a:rPr>
              <a:t>.</a:t>
            </a:r>
            <a:r>
              <a:rPr lang="pt-BR" sz="1200" strike="noStrike">
                <a:solidFill>
                  <a:srgbClr val="000000"/>
                </a:solidFill>
                <a:latin typeface="Arial Unicode MS"/>
                <a:ea typeface="Microsoft YaHei"/>
              </a:rPr>
              <a:t> RECURSO EXTRAORDINÁRIO - CONHECIMENTO - JULGAMENTO DA CAUSA. A observância da jurisprudência sedimentada no sentido de que o Supremo Tribunal Federal, conhecendo do recurso extraordinário, julgara a causa aplicando o direito a espécie (verbete nº 456 da Súmula), pressupõe decisão formalizada, a respeito, na instância de origem. Declarada a inconstitucionalidade linear de um certo artigo, uma vez restringida a pecha a uma das normas nele insertas ou a um enfoque determinado, impõe-se a baixa dos autos para que, na origem, seja julgada a lide com apreciação das peculiaridades. Inteligência da ordem constitucional, no que homenageante do devido processo legal, avesso, a mais não poder, as soluções que, embora práticas, resultem no desprezo a organicidade do Direito.</a:t>
            </a:r>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CustomShape 1"/>
          <p:cNvSpPr/>
          <p:nvPr/>
        </p:nvSpPr>
        <p:spPr>
          <a:xfrm>
            <a:off x="565920" y="1060920"/>
            <a:ext cx="11291400" cy="5005440"/>
          </a:xfrm>
          <a:prstGeom prst="rect">
            <a:avLst/>
          </a:prstGeom>
          <a:solidFill>
            <a:srgbClr val="FFFFFF">
              <a:alpha val="49000"/>
            </a:srgbClr>
          </a:solid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endParaRPr/>
          </a:p>
          <a:p>
            <a:pPr algn="just">
              <a:lnSpc>
                <a:spcPct val="100000"/>
              </a:lnSpc>
            </a:pPr>
            <a:endParaRPr/>
          </a:p>
          <a:p>
            <a:pPr algn="just">
              <a:lnSpc>
                <a:spcPct val="100000"/>
              </a:lnSpc>
            </a:pPr>
            <a:r>
              <a:rPr lang="pt-BR" sz="3600" b="1" strike="noStrike">
                <a:solidFill>
                  <a:srgbClr val="0C2342"/>
                </a:solidFill>
                <a:latin typeface="Calibri"/>
              </a:rPr>
              <a:t>    </a:t>
            </a:r>
            <a:r>
              <a:rPr lang="pt-BR" sz="2400" b="1" strike="noStrike">
                <a:solidFill>
                  <a:srgbClr val="0C2342"/>
                </a:solidFill>
                <a:latin typeface="Calibri Light"/>
              </a:rPr>
              <a:t>   </a:t>
            </a:r>
            <a:endParaRPr/>
          </a:p>
          <a:p>
            <a:pPr algn="just">
              <a:lnSpc>
                <a:spcPct val="100000"/>
              </a:lnSpc>
            </a:pPr>
            <a:endParaRPr/>
          </a:p>
        </p:txBody>
      </p:sp>
      <p:sp>
        <p:nvSpPr>
          <p:cNvPr id="98" name="CustomShape 2"/>
          <p:cNvSpPr/>
          <p:nvPr/>
        </p:nvSpPr>
        <p:spPr>
          <a:xfrm>
            <a:off x="4038480" y="6356520"/>
            <a:ext cx="41140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pt-BR" sz="1200" strike="noStrike">
                <a:solidFill>
                  <a:srgbClr val="8B8B8B"/>
                </a:solidFill>
                <a:latin typeface="Calibri"/>
              </a:rPr>
              <a:t>15</a:t>
            </a:r>
            <a:endParaRPr/>
          </a:p>
        </p:txBody>
      </p:sp>
      <p:sp>
        <p:nvSpPr>
          <p:cNvPr id="99" name="CustomShape 3"/>
          <p:cNvSpPr/>
          <p:nvPr/>
        </p:nvSpPr>
        <p:spPr>
          <a:xfrm>
            <a:off x="8610480" y="6356520"/>
            <a:ext cx="27424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E6981A06-A1DE-43BA-881F-B71BBE14E8AB}" type="slidenum">
              <a:rPr lang="pt-BR" sz="1200" strike="noStrike">
                <a:solidFill>
                  <a:srgbClr val="8B8B8B"/>
                </a:solidFill>
                <a:latin typeface="Calibri"/>
              </a:rPr>
              <a:t>6</a:t>
            </a:fld>
            <a:endParaRPr/>
          </a:p>
        </p:txBody>
      </p:sp>
      <p:sp>
        <p:nvSpPr>
          <p:cNvPr id="100" name="CustomShape 4"/>
          <p:cNvSpPr/>
          <p:nvPr/>
        </p:nvSpPr>
        <p:spPr>
          <a:xfrm>
            <a:off x="1008000" y="1296000"/>
            <a:ext cx="10351440" cy="464868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nSpc>
                <a:spcPct val="100000"/>
              </a:lnSpc>
            </a:pPr>
            <a:r>
              <a:rPr lang="pt-BR" sz="3200" b="1" strike="noStrike">
                <a:solidFill>
                  <a:srgbClr val="000000"/>
                </a:solidFill>
                <a:latin typeface="Arial"/>
                <a:ea typeface="Microsoft YaHei"/>
              </a:rPr>
              <a:t>3)							RE 201465 (2 correntes)</a:t>
            </a:r>
            <a:endParaRPr/>
          </a:p>
          <a:p>
            <a:pPr algn="ctr">
              <a:lnSpc>
                <a:spcPct val="100000"/>
              </a:lnSpc>
            </a:pPr>
            <a:r>
              <a:rPr lang="pt-BR" strike="noStrike">
                <a:solidFill>
                  <a:srgbClr val="000000"/>
                </a:solidFill>
                <a:latin typeface="Arial"/>
                <a:ea typeface="Microsoft YaHei"/>
              </a:rPr>
              <a:t>Relator  Min. Marco Aurélio. Redator do acórdão: Min. Nelson Jobim. Julgamento: </a:t>
            </a:r>
            <a:r>
              <a:rPr lang="pt-BR" b="1" strike="noStrike">
                <a:solidFill>
                  <a:srgbClr val="000000"/>
                </a:solidFill>
                <a:latin typeface="Arial"/>
                <a:ea typeface="Microsoft YaHei"/>
              </a:rPr>
              <a:t>02/05/2002</a:t>
            </a:r>
            <a:r>
              <a:rPr lang="pt-BR" strike="noStrike">
                <a:solidFill>
                  <a:srgbClr val="000000"/>
                </a:solidFill>
                <a:latin typeface="Arial Unicode MS"/>
                <a:ea typeface="Microsoft YaHei"/>
              </a:rPr>
              <a:t>.</a:t>
            </a:r>
            <a:endParaRPr/>
          </a:p>
          <a:p>
            <a:pPr algn="ctr">
              <a:lnSpc>
                <a:spcPct val="100000"/>
              </a:lnSpc>
            </a:pPr>
            <a:endParaRPr/>
          </a:p>
          <a:p>
            <a:pPr algn="just">
              <a:lnSpc>
                <a:spcPct val="100000"/>
              </a:lnSpc>
            </a:pPr>
            <a:r>
              <a:rPr lang="pt-BR" sz="2000" strike="noStrike">
                <a:solidFill>
                  <a:srgbClr val="000000"/>
                </a:solidFill>
                <a:latin typeface="Arial"/>
                <a:ea typeface="Arial Unicode MS"/>
              </a:rPr>
              <a:t>CONSTITUCIONAL. TRIBUTÁRIO. IMPOSTO DE RENDA. DEMONSTRAÇÕES FINANCEIRAS. CORREÇÃO MONETÁRIA. LEI 8.200/91 (ART. 3º, I, COM A REDAÇÃO DADA PELA LEI 8.682/93). CONSTITUCIONALIDADE. A Lei 8.200/91, (1) em nenhum momento, modificou a disciplina da base de cálculo do imposto de renda referente ao balanço de 1990, (2) nem determinou a aplicação, ao período-base de 1990, da variação do IPC; (3) tão somente reconheceu os efeitos econômicos decorrentes da metodologia de cálculo da correção monetária. O art. 3º, I (L. 8.200/91), prevendo hipótese nova de dedução na determinação do lucro real, constituiu-se como favor fiscal ditado por opção política legislativa. Inocorrência, no caso, de empréstimo compulsório. Recurso conhecido e provido.</a:t>
            </a:r>
            <a:endParaRPr/>
          </a:p>
          <a:p>
            <a:pPr algn="just">
              <a:lnSpc>
                <a:spcPct val="100000"/>
              </a:lnSpc>
            </a:pPr>
            <a:endParaRPr/>
          </a:p>
        </p:txBody>
      </p:sp>
      <p:sp>
        <p:nvSpPr>
          <p:cNvPr id="101" name="CustomShape 5"/>
          <p:cNvSpPr/>
          <p:nvPr/>
        </p:nvSpPr>
        <p:spPr>
          <a:xfrm>
            <a:off x="972000" y="1152000"/>
            <a:ext cx="10351440" cy="500868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gn="just">
              <a:lnSpc>
                <a:spcPct val="100000"/>
              </a:lnSpc>
            </a:pPr>
            <a:r>
              <a:rPr lang="pt-BR" sz="2400" b="1" strike="noStrike">
                <a:solidFill>
                  <a:srgbClr val="000000"/>
                </a:solidFill>
                <a:latin typeface="Arial"/>
                <a:ea typeface="Microsoft YaHei"/>
              </a:rPr>
              <a:t>			</a:t>
            </a:r>
            <a:r>
              <a:rPr lang="pt-BR" sz="2400" strike="noStrike">
                <a:solidFill>
                  <a:srgbClr val="000000"/>
                </a:solidFill>
                <a:latin typeface="Arial"/>
                <a:ea typeface="Microsoft YaHei"/>
              </a:rPr>
              <a:t>O </a:t>
            </a:r>
            <a:r>
              <a:rPr lang="pt-BR" sz="2400" b="1" strike="noStrike">
                <a:solidFill>
                  <a:srgbClr val="000000"/>
                </a:solidFill>
                <a:latin typeface="Arial"/>
                <a:ea typeface="Microsoft YaHei"/>
              </a:rPr>
              <a:t>Ministro Nelson Jobim</a:t>
            </a:r>
            <a:r>
              <a:rPr lang="pt-BR" sz="2400" strike="noStrike">
                <a:solidFill>
                  <a:srgbClr val="000000"/>
                </a:solidFill>
                <a:latin typeface="Arial"/>
                <a:ea typeface="Microsoft YaHei"/>
              </a:rPr>
              <a:t>, ao proferir seu voto, afirmou o seguinte:</a:t>
            </a:r>
            <a:endParaRPr/>
          </a:p>
          <a:p>
            <a:pPr>
              <a:lnSpc>
                <a:spcPct val="100000"/>
              </a:lnSpc>
            </a:pPr>
            <a:endParaRPr/>
          </a:p>
          <a:p>
            <a:pPr algn="just">
              <a:lnSpc>
                <a:spcPct val="100000"/>
              </a:lnSpc>
            </a:pPr>
            <a:r>
              <a:rPr lang="pt-BR" sz="2000" strike="noStrike">
                <a:solidFill>
                  <a:srgbClr val="000000"/>
                </a:solidFill>
                <a:latin typeface="Arial"/>
                <a:ea typeface="Microsoft YaHei"/>
              </a:rPr>
              <a:t>			“Isso tudo demonstra que o </a:t>
            </a:r>
            <a:r>
              <a:rPr lang="pt-BR" sz="2000" b="1" strike="noStrike">
                <a:solidFill>
                  <a:srgbClr val="000000"/>
                </a:solidFill>
                <a:latin typeface="Arial"/>
                <a:ea typeface="Microsoft YaHei"/>
              </a:rPr>
              <a:t>conceito de LUCRO REAL TRIBUTÁVEL é um conceito decorrente da lei</a:t>
            </a:r>
            <a:r>
              <a:rPr lang="pt-BR" sz="2000" strike="noStrike">
                <a:solidFill>
                  <a:srgbClr val="000000"/>
                </a:solidFill>
                <a:latin typeface="Arial"/>
                <a:ea typeface="Microsoft YaHei"/>
              </a:rPr>
              <a:t>.</a:t>
            </a:r>
            <a:endParaRPr/>
          </a:p>
          <a:p>
            <a:pPr algn="just">
              <a:lnSpc>
                <a:spcPct val="100000"/>
              </a:lnSpc>
            </a:pPr>
            <a:r>
              <a:rPr lang="pt-BR" sz="2000" strike="noStrike">
                <a:solidFill>
                  <a:srgbClr val="000000"/>
                </a:solidFill>
                <a:latin typeface="Arial"/>
                <a:ea typeface="Microsoft YaHei"/>
              </a:rPr>
              <a:t>			</a:t>
            </a:r>
            <a:r>
              <a:rPr lang="pt-BR" sz="2000" b="1" strike="noStrike">
                <a:solidFill>
                  <a:srgbClr val="000000"/>
                </a:solidFill>
                <a:latin typeface="Arial"/>
                <a:ea typeface="Microsoft YaHei"/>
              </a:rPr>
              <a:t>Não é um conceito ontológico</a:t>
            </a:r>
            <a:r>
              <a:rPr lang="pt-BR" sz="2000" strike="noStrike">
                <a:solidFill>
                  <a:srgbClr val="000000"/>
                </a:solidFill>
                <a:latin typeface="Arial"/>
                <a:ea typeface="Microsoft YaHei"/>
              </a:rPr>
              <a:t>, como se existisse, nos fatos, uma entidade concreta, denominada de "LUCRO REAL".</a:t>
            </a:r>
            <a:endParaRPr/>
          </a:p>
          <a:p>
            <a:pPr algn="just">
              <a:lnSpc>
                <a:spcPct val="100000"/>
              </a:lnSpc>
            </a:pPr>
            <a:r>
              <a:rPr lang="pt-BR" sz="2000" strike="noStrike">
                <a:solidFill>
                  <a:srgbClr val="000000"/>
                </a:solidFill>
                <a:latin typeface="Arial"/>
                <a:ea typeface="Microsoft YaHei"/>
              </a:rPr>
              <a:t>			</a:t>
            </a:r>
            <a:r>
              <a:rPr lang="pt-BR" sz="2000" b="1" strike="noStrike">
                <a:solidFill>
                  <a:srgbClr val="000000"/>
                </a:solidFill>
                <a:latin typeface="Arial"/>
                <a:ea typeface="Microsoft YaHei"/>
              </a:rPr>
              <a:t>Não tem nada de material ou essencialista</a:t>
            </a:r>
            <a:r>
              <a:rPr lang="pt-BR" sz="2000" strike="noStrike">
                <a:solidFill>
                  <a:srgbClr val="000000"/>
                </a:solidFill>
                <a:latin typeface="Arial"/>
                <a:ea typeface="Microsoft YaHei"/>
              </a:rPr>
              <a:t>.</a:t>
            </a:r>
            <a:endParaRPr/>
          </a:p>
          <a:p>
            <a:pPr algn="just">
              <a:lnSpc>
                <a:spcPct val="100000"/>
              </a:lnSpc>
            </a:pPr>
            <a:r>
              <a:rPr lang="pt-BR" sz="2000" strike="noStrike">
                <a:solidFill>
                  <a:srgbClr val="000000"/>
                </a:solidFill>
                <a:latin typeface="Arial"/>
                <a:ea typeface="Microsoft YaHei"/>
              </a:rPr>
              <a:t>			É um </a:t>
            </a:r>
            <a:r>
              <a:rPr lang="pt-BR" sz="2000" b="1" strike="noStrike">
                <a:solidFill>
                  <a:srgbClr val="000000"/>
                </a:solidFill>
                <a:latin typeface="Arial"/>
                <a:ea typeface="Microsoft YaHei"/>
              </a:rPr>
              <a:t>conceito legal</a:t>
            </a:r>
            <a:r>
              <a:rPr lang="pt-BR" sz="2000" strike="noStrike">
                <a:solidFill>
                  <a:srgbClr val="000000"/>
                </a:solidFill>
                <a:latin typeface="Arial"/>
                <a:ea typeface="Microsoft YaHei"/>
              </a:rPr>
              <a:t>.</a:t>
            </a:r>
            <a:endParaRPr/>
          </a:p>
          <a:p>
            <a:pPr algn="just">
              <a:lnSpc>
                <a:spcPct val="100000"/>
              </a:lnSpc>
            </a:pPr>
            <a:r>
              <a:rPr lang="pt-BR" sz="2000" strike="noStrike">
                <a:solidFill>
                  <a:srgbClr val="000000"/>
                </a:solidFill>
                <a:latin typeface="Arial"/>
                <a:ea typeface="Microsoft YaHei"/>
              </a:rPr>
              <a:t>			</a:t>
            </a:r>
            <a:r>
              <a:rPr lang="pt-BR" sz="2000" b="1" strike="noStrike">
                <a:solidFill>
                  <a:srgbClr val="000000"/>
                </a:solidFill>
                <a:latin typeface="Arial"/>
                <a:ea typeface="Microsoft YaHei"/>
              </a:rPr>
              <a:t>Não há um LUCRO REAL que seja ínsito ao conceito de RENDA</a:t>
            </a:r>
            <a:r>
              <a:rPr lang="pt-BR" sz="2000" strike="noStrike">
                <a:solidFill>
                  <a:srgbClr val="000000"/>
                </a:solidFill>
                <a:latin typeface="Arial"/>
                <a:ea typeface="Microsoft YaHei"/>
              </a:rPr>
              <a:t>, como quer o MINISTRO RELATOR ao afirmar que</a:t>
            </a:r>
            <a:endParaRPr/>
          </a:p>
          <a:p>
            <a:pPr algn="just">
              <a:lnSpc>
                <a:spcPct val="100000"/>
              </a:lnSpc>
            </a:pPr>
            <a:r>
              <a:rPr lang="pt-BR" sz="2000" i="1" strike="noStrike">
                <a:solidFill>
                  <a:srgbClr val="000000"/>
                </a:solidFill>
                <a:latin typeface="Arial"/>
                <a:ea typeface="Microsoft YaHei"/>
              </a:rPr>
              <a:t>			desconsiderar-se, agride, ... , o conceito de renda.... , a inflação do período n </a:t>
            </a:r>
            <a:r>
              <a:rPr lang="pt-BR" sz="2000" strike="noStrike">
                <a:solidFill>
                  <a:srgbClr val="000000"/>
                </a:solidFill>
                <a:latin typeface="Arial"/>
                <a:ea typeface="Microsoft YaHei"/>
              </a:rPr>
              <a:t>(VOTO, fls. 08)</a:t>
            </a:r>
            <a:endParaRPr/>
          </a:p>
          <a:p>
            <a:pPr algn="just">
              <a:lnSpc>
                <a:spcPct val="100000"/>
              </a:lnSpc>
            </a:pPr>
            <a:r>
              <a:rPr lang="pt-BR" sz="2000" strike="noStrike">
                <a:solidFill>
                  <a:srgbClr val="000000"/>
                </a:solidFill>
                <a:latin typeface="Arial"/>
                <a:ea typeface="Microsoft YaHei"/>
              </a:rPr>
              <a:t>			</a:t>
            </a:r>
            <a:r>
              <a:rPr lang="pt-BR" sz="2000" b="1" strike="noStrike">
                <a:solidFill>
                  <a:srgbClr val="000000"/>
                </a:solidFill>
                <a:latin typeface="Arial"/>
                <a:ea typeface="Microsoft YaHei"/>
              </a:rPr>
              <a:t>O conceito de RENDA, para efeitos tributários, é o legal</a:t>
            </a:r>
            <a:r>
              <a:rPr lang="pt-BR" sz="2000" strike="noStrike">
                <a:solidFill>
                  <a:srgbClr val="000000"/>
                </a:solidFill>
                <a:latin typeface="Arial"/>
                <a:ea typeface="Microsoft YaHei"/>
              </a:rPr>
              <a:t>.” (g.n.)</a:t>
            </a:r>
            <a:endParaRPr/>
          </a:p>
          <a:p>
            <a:pPr algn="just">
              <a:lnSpc>
                <a:spcPct val="100000"/>
              </a:lnSpc>
            </a:pPr>
            <a:endParaRPr/>
          </a:p>
        </p:txBody>
      </p:sp>
      <p:sp>
        <p:nvSpPr>
          <p:cNvPr id="102" name="CustomShape 6"/>
          <p:cNvSpPr/>
          <p:nvPr/>
        </p:nvSpPr>
        <p:spPr>
          <a:xfrm>
            <a:off x="1008000" y="1800000"/>
            <a:ext cx="10351440" cy="426528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nSpc>
                <a:spcPct val="100000"/>
              </a:lnSpc>
            </a:pPr>
            <a:r>
              <a:rPr lang="pt-BR" sz="2400" b="1" strike="noStrike">
                <a:solidFill>
                  <a:srgbClr val="000000"/>
                </a:solidFill>
                <a:latin typeface="Arial"/>
                <a:ea typeface="Microsoft YaHei"/>
              </a:rPr>
              <a:t>			</a:t>
            </a:r>
            <a:endParaRPr/>
          </a:p>
          <a:p>
            <a:pPr>
              <a:lnSpc>
                <a:spcPct val="100000"/>
              </a:lnSpc>
            </a:pPr>
            <a:r>
              <a:rPr lang="pt-BR" sz="2400" b="1" strike="noStrike">
                <a:solidFill>
                  <a:srgbClr val="000000"/>
                </a:solidFill>
                <a:latin typeface="Arial"/>
                <a:ea typeface="Microsoft YaHei"/>
              </a:rPr>
              <a:t>			</a:t>
            </a:r>
            <a:r>
              <a:rPr lang="pt-BR" sz="2400" strike="noStrike">
                <a:solidFill>
                  <a:srgbClr val="000000"/>
                </a:solidFill>
                <a:latin typeface="Arial"/>
                <a:ea typeface="Microsoft YaHei"/>
              </a:rPr>
              <a:t>Em linha semelhante, o </a:t>
            </a:r>
            <a:r>
              <a:rPr lang="pt-BR" sz="2400" b="1" strike="noStrike">
                <a:solidFill>
                  <a:srgbClr val="000000"/>
                </a:solidFill>
                <a:latin typeface="Arial"/>
                <a:ea typeface="Microsoft YaHei"/>
              </a:rPr>
              <a:t>Ministro Moreira Alves</a:t>
            </a:r>
            <a:r>
              <a:rPr lang="pt-BR" sz="2400" strike="noStrike">
                <a:solidFill>
                  <a:srgbClr val="000000"/>
                </a:solidFill>
                <a:latin typeface="Arial"/>
                <a:ea typeface="Microsoft YaHei"/>
              </a:rPr>
              <a:t>, assentou que:</a:t>
            </a:r>
            <a:endParaRPr/>
          </a:p>
          <a:p>
            <a:pPr>
              <a:lnSpc>
                <a:spcPct val="100000"/>
              </a:lnSpc>
            </a:pPr>
            <a:endParaRPr/>
          </a:p>
          <a:p>
            <a:pPr algn="just">
              <a:lnSpc>
                <a:spcPct val="100000"/>
              </a:lnSpc>
            </a:pPr>
            <a:r>
              <a:rPr lang="pt-BR" sz="2000" strike="noStrike">
                <a:solidFill>
                  <a:srgbClr val="000000"/>
                </a:solidFill>
                <a:latin typeface="Arial"/>
                <a:ea typeface="Microsoft YaHei"/>
              </a:rPr>
              <a:t>			“Por outro lado, </a:t>
            </a:r>
            <a:r>
              <a:rPr lang="pt-BR" sz="2000" b="1" strike="noStrike">
                <a:solidFill>
                  <a:srgbClr val="000000"/>
                </a:solidFill>
                <a:latin typeface="Arial"/>
                <a:ea typeface="Microsoft YaHei"/>
              </a:rPr>
              <a:t>com relação à definição de "renda, o próprio conceito de "lucro real" é de natureza legal</a:t>
            </a:r>
            <a:r>
              <a:rPr lang="pt-BR" sz="2000" strike="noStrike">
                <a:solidFill>
                  <a:srgbClr val="000000"/>
                </a:solidFill>
                <a:latin typeface="Arial"/>
                <a:ea typeface="Microsoft YaHei"/>
              </a:rPr>
              <a:t>. A </a:t>
            </a:r>
            <a:r>
              <a:rPr lang="pt-BR" sz="2000" b="1" strike="noStrike">
                <a:solidFill>
                  <a:srgbClr val="000000"/>
                </a:solidFill>
                <a:latin typeface="Arial"/>
                <a:ea typeface="Microsoft YaHei"/>
              </a:rPr>
              <a:t>Constituição Federal prevê apenas "renda" e "proventos"</a:t>
            </a:r>
            <a:r>
              <a:rPr lang="pt-BR" sz="2000" strike="noStrike">
                <a:solidFill>
                  <a:srgbClr val="000000"/>
                </a:solidFill>
                <a:latin typeface="Arial"/>
                <a:ea typeface="Microsoft YaHei"/>
              </a:rPr>
              <a:t>, mas isso </a:t>
            </a:r>
            <a:r>
              <a:rPr lang="pt-BR" sz="2000" b="1" strike="noStrike">
                <a:solidFill>
                  <a:srgbClr val="000000"/>
                </a:solidFill>
                <a:latin typeface="Arial"/>
                <a:ea typeface="Microsoft YaHei"/>
              </a:rPr>
              <a:t>não impede que a lei, desde que não seja desarrazoada, possa examinar o conceito de "renda"</a:t>
            </a:r>
            <a:r>
              <a:rPr lang="pt-BR" sz="2000" strike="noStrike">
                <a:solidFill>
                  <a:srgbClr val="000000"/>
                </a:solidFill>
                <a:latin typeface="Arial"/>
                <a:ea typeface="Microsoft YaHei"/>
              </a:rPr>
              <a:t>. ” (g.n.)</a:t>
            </a:r>
            <a:endParaRPr/>
          </a:p>
          <a:p>
            <a:pPr algn="just">
              <a:lnSpc>
                <a:spcPct val="100000"/>
              </a:lnSpc>
            </a:pPr>
            <a:endParaRPr/>
          </a:p>
          <a:p>
            <a:pPr algn="just">
              <a:lnSpc>
                <a:spcPct val="100000"/>
              </a:lnSpc>
            </a:pPr>
            <a:endParaRPr/>
          </a:p>
          <a:p>
            <a:pPr algn="just">
              <a:lnSpc>
                <a:spcPct val="100000"/>
              </a:lnSpc>
            </a:pPr>
            <a:endParaRPr/>
          </a:p>
          <a:p>
            <a:pPr algn="just">
              <a:lnSpc>
                <a:spcPct val="100000"/>
              </a:lnSpc>
            </a:pPr>
            <a:endParaRPr/>
          </a:p>
        </p:txBody>
      </p:sp>
      <p:sp>
        <p:nvSpPr>
          <p:cNvPr id="103" name="CustomShape 7"/>
          <p:cNvSpPr/>
          <p:nvPr/>
        </p:nvSpPr>
        <p:spPr>
          <a:xfrm>
            <a:off x="432000" y="1080000"/>
            <a:ext cx="11454840" cy="538956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gn="just">
              <a:lnSpc>
                <a:spcPct val="100000"/>
              </a:lnSpc>
            </a:pPr>
            <a:r>
              <a:rPr lang="pt-BR" sz="2400" b="1" strike="noStrike">
                <a:solidFill>
                  <a:srgbClr val="000000"/>
                </a:solidFill>
                <a:latin typeface="Arial"/>
                <a:ea typeface="Microsoft YaHei"/>
              </a:rPr>
              <a:t>			</a:t>
            </a:r>
            <a:r>
              <a:rPr lang="pt-BR" sz="2000" strike="noStrike">
                <a:solidFill>
                  <a:srgbClr val="000000"/>
                </a:solidFill>
                <a:latin typeface="Arial"/>
                <a:ea typeface="Microsoft YaHei"/>
              </a:rPr>
              <a:t>Por sua vez, o </a:t>
            </a:r>
            <a:r>
              <a:rPr lang="pt-BR" sz="2000" b="1" strike="noStrike">
                <a:solidFill>
                  <a:srgbClr val="000000"/>
                </a:solidFill>
                <a:latin typeface="Arial"/>
                <a:ea typeface="Microsoft YaHei"/>
              </a:rPr>
              <a:t>Ministro Carlos Velloso</a:t>
            </a:r>
            <a:r>
              <a:rPr lang="pt-BR" sz="2000" strike="noStrike">
                <a:solidFill>
                  <a:srgbClr val="000000"/>
                </a:solidFill>
                <a:latin typeface="Arial"/>
                <a:ea typeface="Microsoft YaHei"/>
              </a:rPr>
              <a:t>, reiterou o posicionamento que adotara no julgamento do RE 117887 acerca da existência de um conceito de renda na Constituição e aduziu que a situação é a mesma sob a égide da Constituição de 1988:</a:t>
            </a:r>
            <a:endParaRPr/>
          </a:p>
          <a:p>
            <a:pPr algn="just">
              <a:lnSpc>
                <a:spcPct val="100000"/>
              </a:lnSpc>
            </a:pPr>
            <a:endParaRPr/>
          </a:p>
          <a:p>
            <a:pPr algn="just">
              <a:lnSpc>
                <a:spcPct val="100000"/>
              </a:lnSpc>
            </a:pPr>
            <a:r>
              <a:rPr lang="pt-BR" sz="2000" strike="noStrike">
                <a:solidFill>
                  <a:srgbClr val="000000"/>
                </a:solidFill>
                <a:latin typeface="Arial"/>
                <a:ea typeface="Microsoft YaHei"/>
              </a:rPr>
              <a:t>			</a:t>
            </a:r>
            <a:r>
              <a:rPr lang="pt-BR" sz="1600" strike="noStrike">
                <a:solidFill>
                  <a:srgbClr val="000000"/>
                </a:solidFill>
                <a:latin typeface="Arial"/>
                <a:ea typeface="Microsoft YaHei"/>
              </a:rPr>
              <a:t>“Decidiu o Supremo Tribunal Federal, em sessão plenária, no RE 117.887-SP, por mim relatado:</a:t>
            </a:r>
            <a:endParaRPr/>
          </a:p>
          <a:p>
            <a:pPr algn="just">
              <a:lnSpc>
                <a:spcPct val="100000"/>
              </a:lnSpc>
            </a:pPr>
            <a:r>
              <a:rPr lang="pt-BR" sz="1600" strike="noStrike">
                <a:solidFill>
                  <a:srgbClr val="000000"/>
                </a:solidFill>
                <a:latin typeface="Arial"/>
                <a:ea typeface="Microsoft YaHei"/>
              </a:rPr>
              <a:t>				"Constitucional. Tributário. Imposto de Renda. Renda: conceito. Lei 4.506/64, art. 38; CF/46, art. 15, IV; 					CF/67, art. 22, IV; EC 01/6~), art. 21, IV; CTN, art. 43.</a:t>
            </a:r>
            <a:endParaRPr/>
          </a:p>
          <a:p>
            <a:pPr algn="just">
              <a:lnSpc>
                <a:spcPct val="100000"/>
              </a:lnSpc>
            </a:pPr>
            <a:r>
              <a:rPr lang="pt-BR" sz="1600" strike="noStrike">
                <a:solidFill>
                  <a:srgbClr val="000000"/>
                </a:solidFill>
                <a:latin typeface="Arial"/>
                <a:ea typeface="Microsoft YaHei"/>
              </a:rPr>
              <a:t>				I - Rendas e proventos de qualquer natureza: o conceito implica reconhecer a existência de receita, lucro, proveito, ganho, acréscimo patrimonial que ocorrem mediante o ingresso ou o auferimento de algo, a título oneroso. CF, 1946, art. 15, IV; CF/67, art. 22, IV; EC 01/69, art. 21, IV; CTN, art. 43.</a:t>
            </a:r>
            <a:endParaRPr/>
          </a:p>
          <a:p>
            <a:pPr algn="just">
              <a:lnSpc>
                <a:spcPct val="100000"/>
              </a:lnSpc>
            </a:pPr>
            <a:r>
              <a:rPr lang="pt-BR" sz="1600" strike="noStrike">
                <a:solidFill>
                  <a:srgbClr val="000000"/>
                </a:solidFill>
                <a:latin typeface="Arial"/>
                <a:ea typeface="Microsoft YaHei"/>
              </a:rPr>
              <a:t>				II - Inconstitucionalidade do art. 38 da Lei 4.506/64, que institui adicional de 7% de imposto de renda sobre lucros distribuídos.</a:t>
            </a:r>
            <a:endParaRPr/>
          </a:p>
          <a:p>
            <a:pPr algn="just">
              <a:lnSpc>
                <a:spcPct val="100000"/>
              </a:lnSpc>
            </a:pPr>
            <a:r>
              <a:rPr lang="pt-BR" sz="1600" strike="noStrike">
                <a:solidFill>
                  <a:srgbClr val="000000"/>
                </a:solidFill>
                <a:latin typeface="Arial"/>
                <a:ea typeface="Microsoft YaHei"/>
              </a:rPr>
              <a:t>				III - RE conhecido e provido.” (RTJ 150/578).</a:t>
            </a:r>
            <a:endParaRPr/>
          </a:p>
          <a:p>
            <a:pPr algn="just">
              <a:lnSpc>
                <a:spcPct val="100000"/>
              </a:lnSpc>
            </a:pPr>
            <a:r>
              <a:rPr lang="pt-BR" sz="1600" strike="noStrike">
                <a:solidFill>
                  <a:srgbClr val="000000"/>
                </a:solidFill>
                <a:latin typeface="Arial"/>
                <a:ea typeface="Microsoft YaHei"/>
              </a:rPr>
              <a:t>			No voto que proferi por ocasião do citado julgamento, asseverei que não seria "possível a afirmativa no sentido de que possa existir renda ou provento sem que haja acréscimo patrimonial, acréscimo patrimonial que ocorre 	mediante o ingresso ou o auferimento de algo, a título oneroso. Não me parece, pois, que poderia o legislador, 		anteriormente ao C'I'N, diante do que dispunha o art. 15, IV, da CF/46, estabelecer, como renda, uma ficção legal." (RTJ 150/585).</a:t>
            </a:r>
            <a:endParaRPr/>
          </a:p>
          <a:p>
            <a:pPr algn="just">
              <a:lnSpc>
                <a:spcPct val="100000"/>
              </a:lnSpc>
            </a:pPr>
            <a:r>
              <a:rPr lang="pt-BR" sz="1600" b="1" strike="noStrike">
                <a:solidFill>
                  <a:srgbClr val="000000"/>
                </a:solidFill>
                <a:latin typeface="Arial"/>
                <a:ea typeface="Microsoft YaHei"/>
              </a:rPr>
              <a:t>			O que acima foi dito tem íntegra procedência diante da CF/88, art. 153, III </a:t>
            </a:r>
            <a:r>
              <a:rPr lang="pt-BR" sz="1600" strike="noStrike">
                <a:solidFill>
                  <a:srgbClr val="000000"/>
                </a:solidFill>
                <a:latin typeface="Arial"/>
                <a:ea typeface="Microsoft YaHei"/>
              </a:rPr>
              <a:t>e, especialmente, do que dispõe o 	art. 43, CTN, lei complementar que estabelece o fato gerador do imposto por força do que dispõe o art. 146, III, a, da Constituição.” (g.n.)</a:t>
            </a:r>
            <a:endParaRPr/>
          </a:p>
        </p:txBody>
      </p:sp>
      <p:sp>
        <p:nvSpPr>
          <p:cNvPr id="104" name="CustomShape 8"/>
          <p:cNvSpPr/>
          <p:nvPr/>
        </p:nvSpPr>
        <p:spPr>
          <a:xfrm>
            <a:off x="396000" y="1013040"/>
            <a:ext cx="11454840" cy="536724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gn="just">
              <a:lnSpc>
                <a:spcPct val="100000"/>
              </a:lnSpc>
            </a:pPr>
            <a:r>
              <a:rPr lang="pt-BR" sz="2400" b="1" strike="noStrike">
                <a:solidFill>
                  <a:srgbClr val="000000"/>
                </a:solidFill>
                <a:latin typeface="Arial"/>
                <a:ea typeface="Microsoft YaHei"/>
              </a:rPr>
              <a:t>			</a:t>
            </a:r>
            <a:endParaRPr/>
          </a:p>
          <a:p>
            <a:pPr algn="just">
              <a:lnSpc>
                <a:spcPct val="100000"/>
              </a:lnSpc>
            </a:pPr>
            <a:r>
              <a:rPr lang="pt-BR" sz="2400" strike="noStrike">
                <a:solidFill>
                  <a:srgbClr val="000000"/>
                </a:solidFill>
                <a:latin typeface="Arial"/>
                <a:ea typeface="Microsoft YaHei"/>
              </a:rPr>
              <a:t>Nesta linha de entendimento, votou o </a:t>
            </a:r>
            <a:r>
              <a:rPr lang="pt-BR" sz="2400" b="1" strike="noStrike">
                <a:solidFill>
                  <a:srgbClr val="000000"/>
                </a:solidFill>
                <a:latin typeface="Arial"/>
                <a:ea typeface="Microsoft YaHei"/>
              </a:rPr>
              <a:t>Ministro Sepúlveda Pertence </a:t>
            </a:r>
            <a:r>
              <a:rPr lang="pt-BR" sz="2400" strike="noStrike">
                <a:solidFill>
                  <a:srgbClr val="000000"/>
                </a:solidFill>
                <a:latin typeface="Arial"/>
                <a:ea typeface="Microsoft YaHei"/>
              </a:rPr>
              <a:t>:</a:t>
            </a:r>
            <a:endParaRPr/>
          </a:p>
          <a:p>
            <a:pPr algn="just">
              <a:lnSpc>
                <a:spcPct val="100000"/>
              </a:lnSpc>
            </a:pPr>
            <a:endParaRPr/>
          </a:p>
          <a:p>
            <a:pPr algn="just">
              <a:lnSpc>
                <a:spcPct val="100000"/>
              </a:lnSpc>
            </a:pPr>
            <a:endParaRPr/>
          </a:p>
          <a:p>
            <a:pPr algn="just">
              <a:lnSpc>
                <a:spcPct val="100000"/>
              </a:lnSpc>
            </a:pPr>
            <a:r>
              <a:rPr lang="pt-BR" sz="2000" strike="noStrike">
                <a:solidFill>
                  <a:srgbClr val="000000"/>
                </a:solidFill>
                <a:latin typeface="Arial"/>
                <a:ea typeface="Microsoft YaHei"/>
              </a:rPr>
              <a:t>			“O voto do eminente Ministro Nelson Jobim, como sempre muito esclarecedor da complicada mecânica financeira do problema, </a:t>
            </a:r>
            <a:r>
              <a:rPr lang="pt-BR" sz="2000" b="1" strike="noStrike">
                <a:solidFill>
                  <a:srgbClr val="000000"/>
                </a:solidFill>
                <a:latin typeface="Arial"/>
                <a:ea typeface="Microsoft YaHei"/>
              </a:rPr>
              <a:t>peca</a:t>
            </a:r>
            <a:r>
              <a:rPr lang="pt-BR" sz="2000" strike="noStrike">
                <a:solidFill>
                  <a:srgbClr val="000000"/>
                </a:solidFill>
                <a:latin typeface="Arial"/>
                <a:ea typeface="Microsoft YaHei"/>
              </a:rPr>
              <a:t>, no entanto, com todas as vênias, quando </a:t>
            </a:r>
            <a:r>
              <a:rPr lang="pt-BR" sz="2000" b="1" strike="noStrike">
                <a:solidFill>
                  <a:srgbClr val="000000"/>
                </a:solidFill>
                <a:latin typeface="Arial"/>
                <a:ea typeface="Microsoft YaHei"/>
              </a:rPr>
              <a:t>S. Exa., enfática, literal e repetidamente, reduz a discussão em torno do conceito de renda a uma pura questão de lei ordinária</a:t>
            </a:r>
            <a:r>
              <a:rPr lang="pt-BR" sz="2000" strike="noStrike">
                <a:solidFill>
                  <a:srgbClr val="000000"/>
                </a:solidFill>
                <a:latin typeface="Arial"/>
                <a:ea typeface="Microsoft YaHei"/>
              </a:rPr>
              <a:t>. Lembra-me o </a:t>
            </a:r>
            <a:r>
              <a:rPr lang="pt-BR" sz="2000" b="1" strike="noStrike">
                <a:solidFill>
                  <a:srgbClr val="000000"/>
                </a:solidFill>
                <a:latin typeface="Arial"/>
                <a:ea typeface="Microsoft YaHei"/>
              </a:rPr>
              <a:t>voto do velho </a:t>
            </a:r>
            <a:r>
              <a:rPr lang="pt-BR" sz="2000" b="1" u="sng" strike="noStrike">
                <a:solidFill>
                  <a:srgbClr val="000000"/>
                </a:solidFill>
                <a:latin typeface="Arial"/>
                <a:ea typeface="Microsoft YaHei"/>
              </a:rPr>
              <a:t>Ministro Luiz Gallotti</a:t>
            </a:r>
            <a:r>
              <a:rPr lang="pt-BR" sz="2000" strike="noStrike">
                <a:solidFill>
                  <a:srgbClr val="000000"/>
                </a:solidFill>
                <a:latin typeface="Arial"/>
                <a:ea typeface="Microsoft YaHei"/>
              </a:rPr>
              <a:t>, dizendo, com elegância ímpar, o que muitos têm dito: </a:t>
            </a:r>
            <a:r>
              <a:rPr lang="pt-BR" sz="2000" b="1" strike="noStrike">
                <a:solidFill>
                  <a:srgbClr val="000000"/>
                </a:solidFill>
                <a:latin typeface="Arial"/>
                <a:ea typeface="Microsoft YaHei"/>
              </a:rPr>
              <a:t>o dia em que for dado chamar de renda o que renda não é, de propriedade imóvel o que não o é, e assim por diante, estará dinamitada toda a rígida discriminação de competências tribularias, que é o próprio âmago do federalismo tributário brasileiro</a:t>
            </a:r>
            <a:r>
              <a:rPr lang="pt-BR" sz="2000" strike="noStrike">
                <a:solidFill>
                  <a:srgbClr val="000000"/>
                </a:solidFill>
                <a:latin typeface="Arial"/>
                <a:ea typeface="Microsoft YaHei"/>
              </a:rPr>
              <a:t>, o qual, nesse campo, é de discriminação exaustiva de competências exclusivas e, portanto, necessariamente postula um conceito determinado dos campos de incidência possível da lei instituidora de cada tributo nele previsto. </a:t>
            </a:r>
            <a:r>
              <a:rPr lang="pt-BR" sz="2000" b="1" strike="noStrike">
                <a:solidFill>
                  <a:srgbClr val="000000"/>
                </a:solidFill>
                <a:latin typeface="Arial"/>
                <a:ea typeface="Microsoft YaHei"/>
              </a:rPr>
              <a:t>Não se pode, é claro, reclamar da Constituição uma exaustão da regulação da incidência de cada tributo, mas há um mínimo inafastável, sob pena - repito de dinamitação de todo o sistema constitucional de discriminação de competências tributárias</a:t>
            </a:r>
            <a:r>
              <a:rPr lang="pt-BR" sz="2000" strike="noStrike">
                <a:solidFill>
                  <a:srgbClr val="000000"/>
                </a:solidFill>
                <a:latin typeface="Arial"/>
                <a:ea typeface="Microsoft YaHei"/>
              </a:rPr>
              <a:t>. ” (g.n.)</a:t>
            </a:r>
            <a:endParaRPr/>
          </a:p>
          <a:p>
            <a:pPr algn="just">
              <a:lnSpc>
                <a:spcPct val="100000"/>
              </a:lnSpc>
            </a:pPr>
            <a:endParaRPr/>
          </a:p>
        </p:txBody>
      </p:sp>
      <p:sp>
        <p:nvSpPr>
          <p:cNvPr id="105" name="CustomShape 9"/>
          <p:cNvSpPr/>
          <p:nvPr/>
        </p:nvSpPr>
        <p:spPr>
          <a:xfrm>
            <a:off x="396000" y="1044000"/>
            <a:ext cx="11454840" cy="524412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gn="just">
              <a:lnSpc>
                <a:spcPct val="100000"/>
              </a:lnSpc>
            </a:pPr>
            <a:r>
              <a:rPr lang="pt-BR" sz="2400" b="1" strike="noStrike">
                <a:solidFill>
                  <a:srgbClr val="000000"/>
                </a:solidFill>
                <a:latin typeface="Arial"/>
                <a:ea typeface="Microsoft YaHei"/>
              </a:rPr>
              <a:t>			</a:t>
            </a:r>
            <a:endParaRPr/>
          </a:p>
          <a:p>
            <a:pPr algn="just">
              <a:lnSpc>
                <a:spcPct val="100000"/>
              </a:lnSpc>
            </a:pPr>
            <a:r>
              <a:rPr lang="pt-BR" sz="2400" strike="noStrike">
                <a:solidFill>
                  <a:srgbClr val="000000"/>
                </a:solidFill>
                <a:latin typeface="Arial"/>
                <a:ea typeface="Microsoft YaHei"/>
              </a:rPr>
              <a:t>			O </a:t>
            </a:r>
            <a:r>
              <a:rPr lang="pt-BR" sz="2400" b="1" strike="noStrike">
                <a:solidFill>
                  <a:srgbClr val="000000"/>
                </a:solidFill>
                <a:latin typeface="Arial"/>
                <a:ea typeface="Microsoft YaHei"/>
              </a:rPr>
              <a:t>Ministro Marco Aurélio </a:t>
            </a:r>
            <a:r>
              <a:rPr lang="pt-BR" sz="2400" strike="noStrike">
                <a:solidFill>
                  <a:srgbClr val="000000"/>
                </a:solidFill>
                <a:latin typeface="Arial"/>
                <a:ea typeface="Microsoft YaHei"/>
              </a:rPr>
              <a:t>advertiu:</a:t>
            </a:r>
            <a:endParaRPr/>
          </a:p>
          <a:p>
            <a:pPr algn="just">
              <a:lnSpc>
                <a:spcPct val="100000"/>
              </a:lnSpc>
            </a:pPr>
            <a:endParaRPr/>
          </a:p>
          <a:p>
            <a:pPr algn="just">
              <a:lnSpc>
                <a:spcPct val="100000"/>
              </a:lnSpc>
            </a:pPr>
            <a:endParaRPr/>
          </a:p>
          <a:p>
            <a:pPr algn="just">
              <a:lnSpc>
                <a:spcPct val="100000"/>
              </a:lnSpc>
            </a:pPr>
            <a:r>
              <a:rPr lang="pt-BR" sz="2000" strike="noStrike">
                <a:solidFill>
                  <a:srgbClr val="000000"/>
                </a:solidFill>
                <a:latin typeface="Arial"/>
                <a:ea typeface="Microsoft YaHei"/>
              </a:rPr>
              <a:t>			“O enfoque é incontestável, sob o ângulo da natureza constitucional do imposto em questão. Ele o é, como previsto no inciso III do artigo 153 da Carta Política da República, sobre "renda e proventos de qualquer natureza". Ora, desconsiderar-se, relativamente às demonstrações financeiras levantadas, a inflação do período agride, aos olhos até mesmo do leigo, o conceito de renda. </a:t>
            </a:r>
            <a:endParaRPr/>
          </a:p>
          <a:p>
            <a:pPr algn="just">
              <a:lnSpc>
                <a:spcPct val="100000"/>
              </a:lnSpc>
            </a:pPr>
            <a:r>
              <a:rPr lang="pt-BR" sz="2000" strike="noStrike">
                <a:solidFill>
                  <a:srgbClr val="000000"/>
                </a:solidFill>
                <a:latin typeface="Arial"/>
                <a:ea typeface="Microsoft YaHei"/>
              </a:rPr>
              <a:t>			(...)</a:t>
            </a:r>
            <a:endParaRPr/>
          </a:p>
          <a:p>
            <a:pPr algn="just">
              <a:lnSpc>
                <a:spcPct val="100000"/>
              </a:lnSpc>
            </a:pPr>
            <a:endParaRPr/>
          </a:p>
          <a:p>
            <a:pPr algn="just">
              <a:lnSpc>
                <a:spcPct val="100000"/>
              </a:lnSpc>
            </a:pPr>
            <a:r>
              <a:rPr lang="pt-BR" sz="2000" strike="noStrike">
                <a:solidFill>
                  <a:srgbClr val="000000"/>
                </a:solidFill>
                <a:latin typeface="Arial"/>
                <a:ea typeface="Microsoft YaHei"/>
              </a:rPr>
              <a:t>			O SENHOR MINISTRO MOREIRA ALVES - </a:t>
            </a:r>
            <a:r>
              <a:rPr lang="pt-BR" sz="2000" b="1" strike="noStrike">
                <a:solidFill>
                  <a:srgbClr val="000000"/>
                </a:solidFill>
                <a:latin typeface="Arial"/>
                <a:ea typeface="Microsoft YaHei"/>
              </a:rPr>
              <a:t>Surge, então, o problema de saber se o conceito de renda pode ser detalhado pela lei</a:t>
            </a:r>
            <a:r>
              <a:rPr lang="pt-BR" sz="2000" strike="noStrike">
                <a:solidFill>
                  <a:srgbClr val="000000"/>
                </a:solidFill>
                <a:latin typeface="Arial"/>
                <a:ea typeface="Microsoft YaHei"/>
              </a:rPr>
              <a:t>.</a:t>
            </a:r>
            <a:endParaRPr/>
          </a:p>
          <a:p>
            <a:pPr algn="just">
              <a:lnSpc>
                <a:spcPct val="100000"/>
              </a:lnSpc>
            </a:pPr>
            <a:endParaRPr/>
          </a:p>
          <a:p>
            <a:pPr algn="just">
              <a:lnSpc>
                <a:spcPct val="100000"/>
              </a:lnSpc>
            </a:pPr>
            <a:r>
              <a:rPr lang="pt-BR" sz="2000" strike="noStrike">
                <a:solidFill>
                  <a:srgbClr val="000000"/>
                </a:solidFill>
                <a:latin typeface="Arial"/>
                <a:ea typeface="Microsoft YaHei"/>
              </a:rPr>
              <a:t>			O SENHOR MINISTRO MARCO AURÉLIO (PRESIDENTE E RELATOR) - Mas não se pode fugir inteiramente à ordem natural das coisas. </a:t>
            </a:r>
            <a:r>
              <a:rPr lang="pt-BR" sz="2000" b="1" strike="noStrike">
                <a:solidFill>
                  <a:srgbClr val="000000"/>
                </a:solidFill>
                <a:latin typeface="Arial"/>
                <a:ea typeface="Microsoft YaHei"/>
              </a:rPr>
              <a:t>Trata-se, até pela nomenclatura do tributo, da definição do que entendido como renda, para impedir que a base de incidência seja diversa da revelada constitucionalmente</a:t>
            </a:r>
            <a:r>
              <a:rPr lang="pt-BR" sz="2000" strike="noStrike">
                <a:solidFill>
                  <a:srgbClr val="000000"/>
                </a:solidFill>
                <a:latin typeface="Arial"/>
                <a:ea typeface="Microsoft YaHei"/>
              </a:rPr>
              <a:t>.” (g.n.)</a:t>
            </a:r>
            <a:endParaRPr/>
          </a:p>
          <a:p>
            <a:pPr algn="just">
              <a:lnSpc>
                <a:spcPct val="100000"/>
              </a:lnSpc>
            </a:pPr>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1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10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p:cTn id="14" dur="1" fill="hold">
                                          <p:stCondLst>
                                            <p:cond delay="0"/>
                                          </p:stCondLst>
                                        </p:cTn>
                                        <p:tgtEl>
                                          <p:spTgt spid="10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fill="hold" nodeType="clickEffect">
                                  <p:stCondLst>
                                    <p:cond delay="0"/>
                                  </p:stCondLst>
                                  <p:childTnLst>
                                    <p:set>
                                      <p:cBhvr>
                                        <p:cTn id="18" dur="1" fill="hold">
                                          <p:stCondLst>
                                            <p:cond delay="0"/>
                                          </p:stCondLst>
                                        </p:cTn>
                                        <p:tgtEl>
                                          <p:spTgt spid="10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fill="hold" nodeType="clickEffect">
                                  <p:stCondLst>
                                    <p:cond delay="0"/>
                                  </p:stCondLst>
                                  <p:childTnLst>
                                    <p:set>
                                      <p:cBhvr>
                                        <p:cTn id="22" dur="1" fill="hold">
                                          <p:stCondLst>
                                            <p:cond delay="0"/>
                                          </p:stCondLst>
                                        </p:cTn>
                                        <p:tgtEl>
                                          <p:spTgt spid="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CustomShape 1"/>
          <p:cNvSpPr/>
          <p:nvPr/>
        </p:nvSpPr>
        <p:spPr>
          <a:xfrm>
            <a:off x="565920" y="1060920"/>
            <a:ext cx="11291400" cy="5005440"/>
          </a:xfrm>
          <a:prstGeom prst="rect">
            <a:avLst/>
          </a:prstGeom>
          <a:solidFill>
            <a:srgbClr val="FFFFFF">
              <a:alpha val="49000"/>
            </a:srgbClr>
          </a:solid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endParaRPr/>
          </a:p>
          <a:p>
            <a:pPr algn="just">
              <a:lnSpc>
                <a:spcPct val="100000"/>
              </a:lnSpc>
            </a:pPr>
            <a:endParaRPr/>
          </a:p>
          <a:p>
            <a:pPr algn="just">
              <a:lnSpc>
                <a:spcPct val="100000"/>
              </a:lnSpc>
            </a:pPr>
            <a:r>
              <a:rPr lang="pt-BR" sz="3600" b="1" strike="noStrike">
                <a:solidFill>
                  <a:srgbClr val="0C2342"/>
                </a:solidFill>
                <a:latin typeface="Calibri"/>
              </a:rPr>
              <a:t>    </a:t>
            </a:r>
            <a:r>
              <a:rPr lang="pt-BR" sz="2400" b="1" strike="noStrike">
                <a:solidFill>
                  <a:srgbClr val="0C2342"/>
                </a:solidFill>
                <a:latin typeface="Calibri Light"/>
              </a:rPr>
              <a:t>   </a:t>
            </a:r>
            <a:endParaRPr/>
          </a:p>
          <a:p>
            <a:pPr algn="just">
              <a:lnSpc>
                <a:spcPct val="100000"/>
              </a:lnSpc>
            </a:pPr>
            <a:endParaRPr/>
          </a:p>
        </p:txBody>
      </p:sp>
      <p:sp>
        <p:nvSpPr>
          <p:cNvPr id="107" name="CustomShape 2"/>
          <p:cNvSpPr/>
          <p:nvPr/>
        </p:nvSpPr>
        <p:spPr>
          <a:xfrm>
            <a:off x="4038480" y="6356520"/>
            <a:ext cx="41140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pt-BR" sz="1200" strike="noStrike">
                <a:solidFill>
                  <a:srgbClr val="8B8B8B"/>
                </a:solidFill>
                <a:latin typeface="Calibri"/>
              </a:rPr>
              <a:t>15</a:t>
            </a:r>
            <a:endParaRPr/>
          </a:p>
        </p:txBody>
      </p:sp>
      <p:sp>
        <p:nvSpPr>
          <p:cNvPr id="108" name="CustomShape 3"/>
          <p:cNvSpPr/>
          <p:nvPr/>
        </p:nvSpPr>
        <p:spPr>
          <a:xfrm>
            <a:off x="8610480" y="6356520"/>
            <a:ext cx="27424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26695977-AD1E-457E-BA72-63199F815EF8}" type="slidenum">
              <a:rPr lang="pt-BR" sz="1200" strike="noStrike">
                <a:solidFill>
                  <a:srgbClr val="8B8B8B"/>
                </a:solidFill>
                <a:latin typeface="Calibri"/>
              </a:rPr>
              <a:t>7</a:t>
            </a:fld>
            <a:endParaRPr/>
          </a:p>
        </p:txBody>
      </p:sp>
      <p:sp>
        <p:nvSpPr>
          <p:cNvPr id="109" name="CustomShape 4"/>
          <p:cNvSpPr/>
          <p:nvPr/>
        </p:nvSpPr>
        <p:spPr>
          <a:xfrm>
            <a:off x="397440" y="1214280"/>
            <a:ext cx="11189880" cy="478620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nSpc>
                <a:spcPct val="100000"/>
              </a:lnSpc>
            </a:pPr>
            <a:r>
              <a:rPr lang="pt-BR" sz="3200" b="1" strike="noStrike">
                <a:solidFill>
                  <a:srgbClr val="000000"/>
                </a:solidFill>
                <a:latin typeface="Arial"/>
                <a:ea typeface="Microsoft YaHei"/>
              </a:rPr>
              <a:t>4)							ADI 2588 (três  correntes)</a:t>
            </a:r>
            <a:endParaRPr/>
          </a:p>
          <a:p>
            <a:pPr algn="ctr">
              <a:lnSpc>
                <a:spcPct val="100000"/>
              </a:lnSpc>
            </a:pPr>
            <a:r>
              <a:rPr lang="pt-BR" strike="noStrike">
                <a:solidFill>
                  <a:srgbClr val="000000"/>
                </a:solidFill>
                <a:latin typeface="Arial"/>
                <a:ea typeface="Microsoft YaHei"/>
              </a:rPr>
              <a:t>Relatora Min. Ellen Gracie. Redator do acórdão Min. Joaquim Barbosa. Julgamento: 10/04/</a:t>
            </a:r>
            <a:r>
              <a:rPr lang="pt-BR" b="1" strike="noStrike">
                <a:solidFill>
                  <a:srgbClr val="000000"/>
                </a:solidFill>
                <a:latin typeface="Arial"/>
                <a:ea typeface="Microsoft YaHei"/>
              </a:rPr>
              <a:t>2013</a:t>
            </a:r>
            <a:endParaRPr/>
          </a:p>
          <a:p>
            <a:pPr algn="ctr">
              <a:lnSpc>
                <a:spcPct val="100000"/>
              </a:lnSpc>
            </a:pPr>
            <a:endParaRPr/>
          </a:p>
          <a:p>
            <a:pPr algn="just">
              <a:lnSpc>
                <a:spcPct val="100000"/>
              </a:lnSpc>
            </a:pPr>
            <a:r>
              <a:rPr lang="pt-BR" sz="1200" strike="noStrike">
                <a:solidFill>
                  <a:srgbClr val="000000"/>
                </a:solidFill>
                <a:latin typeface="Arial Unicode MS"/>
                <a:ea typeface="Microsoft YaHei"/>
              </a:rPr>
              <a:t>TRIBUTÁRIO. INTERNACIONAL. IMPOSTO DE RENDA E PROVENTOS DE QUALQUER NATUREZA. PARTICIPAÇÃO DE EMPRESA CONTROLADORA OU COLIGADA NACIONAL NOS </a:t>
            </a:r>
            <a:r>
              <a:rPr lang="pt-BR" sz="1200" b="1" strike="noStrike">
                <a:solidFill>
                  <a:srgbClr val="000000"/>
                </a:solidFill>
                <a:latin typeface="Arial Unicode MS"/>
                <a:ea typeface="Microsoft YaHei"/>
              </a:rPr>
              <a:t>LUCROS AUFERIDOS POR PESSOA JURÍDICA CONTROLADA OU COLIGADA SEDIADA NO EXTERIOR</a:t>
            </a:r>
            <a:r>
              <a:rPr lang="pt-BR" sz="1200" strike="noStrike">
                <a:solidFill>
                  <a:srgbClr val="000000"/>
                </a:solidFill>
                <a:latin typeface="Arial Unicode MS"/>
                <a:ea typeface="Microsoft YaHei"/>
              </a:rPr>
              <a:t>. LEGISLAÇÃO QUE CONSIDERA DISPONIBILIZADOS OS LUCROS NA DATA DO BALANÇO EM QUE TIVEREM SIDO APURADOS (“31 DE DEZEMBRO DE CADA ANO”). </a:t>
            </a:r>
            <a:r>
              <a:rPr lang="pt-BR" sz="1200" b="1" strike="noStrike">
                <a:solidFill>
                  <a:srgbClr val="000000"/>
                </a:solidFill>
                <a:latin typeface="Arial Unicode MS"/>
                <a:ea typeface="Microsoft YaHei"/>
              </a:rPr>
              <a:t>ALEGADA VIOLAÇÃO DO CONCEITO CONSTITUCIONAL DE RENDA </a:t>
            </a:r>
            <a:r>
              <a:rPr lang="pt-BR" sz="1200" strike="noStrike">
                <a:solidFill>
                  <a:srgbClr val="000000"/>
                </a:solidFill>
                <a:latin typeface="Arial Unicode MS"/>
                <a:ea typeface="Microsoft YaHei"/>
              </a:rPr>
              <a:t>(ART. 143, III DA CONSTITUIÇÃO). APLICAÇÃO DA NOVA METODOLOGIA DE APURAÇÃO DO TRIBUTO PARA A PARTICIPAÇÃO NOS LUCROS APURADA EM 2001. VIOLAÇÃO DAS REGRAS DA IRRETROATIVIDADE E DA ANTERIORIDADE. MP 2.158-35/2001, ART. 74. LEI 5.720/1966, ART. 43, § 2º (LC 104/2000). 1. Ao examinar a constitucionalidade do art. 43, § 2º do CTN e do art. 74 da MP 2.158/2001, o Plenário desta Suprema Corte se dividiu em quatro resultados: 1.1. Inconstitucionalidade incondicional, já que o dia 31 de dezembro de cada ano está dissociado de qualquer ato jurídico ou econômico necessário ao pagamento de participação nos lucros; 1.2. Constitucionalidade incondicional, seja em razão do caráter antielisivo (impedir “planejamento tributário”) ou antievasivo (impedir sonegação) da normatização, ou devido à submissão obrigatória das empresas nacionais investidoras ao Método de de Equivalência Patrimonial – MEP, previsto na Lei das Sociedades por Ações (Lei 6.404/1976, art. 248); 1.3. Inconstitucionalidade condicional, afastada a aplicabilidade dos textos impugnados apenas em relação às empresas coligadas, porquanto as empresas nacionais controladoras teriam plena disponibilidade jurídica e econômica dos lucros auferidos pela empresa estrangeira controlada; 1.4. Inconstitucionalidade condicional, afastada a aplicabilidade do texto impugnado para as empresas controladas ou coligadas sediadas em países de tributação normal, com o objetivo de preservar a função antievasiva da normatização. 2. Orientada pelos pontos comuns às opiniões majoritárias, a composição do resultado reconhece: 2.1. A inaplicabilidade do art. 74 da MP 2.158-35 às empresas nacionais coligadas a pessoas jurídicas sediadas em países sem tributação favorecida, ou que não sejam “paraísos fiscais”; 2.2. A aplicabilidade do art. 74 da MP 2.158-35 às empresas nacionais controladoras de pessoas jurídicas sediadas em países de tributação favorecida, ou desprovidos de controles societários e fiscais adequados (“paraísos fiscais”, assim definidos em lei); 2.3. A inconstitucionalidade do art. 74 par. ún., da MP 2.158-35/2001, de modo que o texto impugnado não pode ser aplicado em relação aos lucros apurados até 31 de dezembro de 2001. Ação Direta de Inconstitucionalidade conhecida e julgada parcialmente procedente, para dar interpretação conforme ao art. 74 da MP 2.158-35/2001, bem como para declarar a inconstitucionalidade da clausula de retroatividade prevista no art. 74, par. ún., da MP 2.158/2001.</a:t>
            </a:r>
            <a:endParaRPr/>
          </a:p>
        </p:txBody>
      </p:sp>
      <p:sp>
        <p:nvSpPr>
          <p:cNvPr id="110" name="CustomShape 5"/>
          <p:cNvSpPr/>
          <p:nvPr/>
        </p:nvSpPr>
        <p:spPr>
          <a:xfrm>
            <a:off x="397440" y="925200"/>
            <a:ext cx="11454840" cy="625068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gn="just">
              <a:lnSpc>
                <a:spcPct val="100000"/>
              </a:lnSpc>
            </a:pPr>
            <a:r>
              <a:rPr lang="pt-BR" sz="2400" b="1" strike="noStrike">
                <a:solidFill>
                  <a:srgbClr val="000000"/>
                </a:solidFill>
                <a:latin typeface="Arial"/>
                <a:ea typeface="Microsoft YaHei"/>
              </a:rPr>
              <a:t>			</a:t>
            </a:r>
            <a:endParaRPr/>
          </a:p>
          <a:p>
            <a:pPr algn="just">
              <a:lnSpc>
                <a:spcPct val="100000"/>
              </a:lnSpc>
            </a:pPr>
            <a:r>
              <a:rPr lang="pt-BR" sz="2400" strike="noStrike">
                <a:solidFill>
                  <a:srgbClr val="000000"/>
                </a:solidFill>
                <a:latin typeface="Arial"/>
                <a:ea typeface="Microsoft YaHei"/>
              </a:rPr>
              <a:t>			A </a:t>
            </a:r>
            <a:r>
              <a:rPr lang="pt-BR" sz="2400" b="1" strike="noStrike">
                <a:solidFill>
                  <a:srgbClr val="000000"/>
                </a:solidFill>
                <a:latin typeface="Arial"/>
                <a:ea typeface="Microsoft YaHei"/>
              </a:rPr>
              <a:t>Ministra Ellen Gracie </a:t>
            </a:r>
            <a:r>
              <a:rPr lang="pt-BR" sz="2400" strike="noStrike">
                <a:solidFill>
                  <a:srgbClr val="000000"/>
                </a:solidFill>
                <a:latin typeface="Arial"/>
                <a:ea typeface="Microsoft YaHei"/>
              </a:rPr>
              <a:t>(05/02/2003) apreciou o tema do conceito de renda sob a ótica da disponibilidade econômica ou jurídica – art. 43 do CTN. </a:t>
            </a:r>
            <a:endParaRPr/>
          </a:p>
          <a:p>
            <a:pPr algn="just">
              <a:lnSpc>
                <a:spcPct val="100000"/>
              </a:lnSpc>
            </a:pPr>
            <a:r>
              <a:rPr lang="pt-BR" sz="2400" strike="noStrike">
                <a:solidFill>
                  <a:srgbClr val="000000"/>
                </a:solidFill>
                <a:latin typeface="Arial"/>
                <a:ea typeface="Microsoft YaHei"/>
              </a:rPr>
              <a:t>			</a:t>
            </a:r>
            <a:endParaRPr/>
          </a:p>
          <a:p>
            <a:pPr algn="just">
              <a:lnSpc>
                <a:spcPct val="100000"/>
              </a:lnSpc>
            </a:pPr>
            <a:r>
              <a:rPr lang="pt-BR" sz="2400" strike="noStrike">
                <a:solidFill>
                  <a:srgbClr val="000000"/>
                </a:solidFill>
                <a:latin typeface="Arial"/>
                <a:ea typeface="Microsoft YaHei"/>
              </a:rPr>
              <a:t>			O </a:t>
            </a:r>
            <a:r>
              <a:rPr lang="pt-BR" sz="2400" b="1" strike="noStrike">
                <a:solidFill>
                  <a:srgbClr val="000000"/>
                </a:solidFill>
                <a:latin typeface="Arial"/>
                <a:ea typeface="Microsoft YaHei"/>
              </a:rPr>
              <a:t>Ministro Nelson Jobim </a:t>
            </a:r>
            <a:r>
              <a:rPr lang="pt-BR" sz="2400" strike="noStrike">
                <a:solidFill>
                  <a:srgbClr val="000000"/>
                </a:solidFill>
                <a:latin typeface="Arial"/>
                <a:ea typeface="Microsoft YaHei"/>
              </a:rPr>
              <a:t>(09/12/2004) reiterou o posicionamento que adotara no julgamento do RE 201.465:</a:t>
            </a:r>
            <a:endParaRPr/>
          </a:p>
          <a:p>
            <a:pPr algn="just">
              <a:lnSpc>
                <a:spcPct val="100000"/>
              </a:lnSpc>
            </a:pPr>
            <a:r>
              <a:rPr lang="pt-BR" sz="2400" strike="noStrike">
                <a:solidFill>
                  <a:srgbClr val="000000"/>
                </a:solidFill>
                <a:latin typeface="Arial"/>
                <a:ea typeface="Microsoft YaHei"/>
              </a:rPr>
              <a:t>			</a:t>
            </a:r>
            <a:r>
              <a:rPr lang="pt-BR" sz="2000" strike="noStrike">
                <a:solidFill>
                  <a:srgbClr val="000000"/>
                </a:solidFill>
                <a:latin typeface="Arial"/>
                <a:ea typeface="Microsoft YaHei"/>
              </a:rPr>
              <a:t>“Vê-se, desde logo, que </a:t>
            </a:r>
            <a:r>
              <a:rPr lang="pt-BR" sz="2000" b="1" strike="noStrike">
                <a:solidFill>
                  <a:srgbClr val="000000"/>
                </a:solidFill>
                <a:latin typeface="Arial"/>
                <a:ea typeface="Microsoft YaHei"/>
              </a:rPr>
              <a:t>o conceito de LUCRO REAL TRIBUTÁVEL é puramente legal e decorrente exclusivamente da lei</a:t>
            </a:r>
            <a:r>
              <a:rPr lang="pt-BR" sz="2000" strike="noStrike">
                <a:solidFill>
                  <a:srgbClr val="000000"/>
                </a:solidFill>
                <a:latin typeface="Arial"/>
                <a:ea typeface="Microsoft YaHei"/>
              </a:rPr>
              <a:t>, que adota a técnica da enumeração taxativa. Algumas parcelas que, na contabilidade empresarial, são consideradas despesas, não são assim consideradas no BALANÇO FISCAL. É o caso já exemplificado dos brindes e das despesas de alimentação dos sócios. Insisto. </a:t>
            </a:r>
            <a:r>
              <a:rPr lang="pt-BR" sz="2000" b="1" strike="noStrike">
                <a:solidFill>
                  <a:srgbClr val="000000"/>
                </a:solidFill>
                <a:latin typeface="Arial"/>
                <a:ea typeface="Microsoft YaHei"/>
              </a:rPr>
              <a:t>Isso tudo demonstra que o conceito de LUCRO REAL TRIBUTÁVEL é um conceito decorrente da lei</a:t>
            </a:r>
            <a:r>
              <a:rPr lang="pt-BR" sz="2000" strike="noStrike">
                <a:solidFill>
                  <a:srgbClr val="000000"/>
                </a:solidFill>
                <a:latin typeface="Arial"/>
                <a:ea typeface="Microsoft YaHei"/>
              </a:rPr>
              <a:t>. </a:t>
            </a:r>
            <a:r>
              <a:rPr lang="pt-BR" sz="2000" b="1" strike="noStrike">
                <a:solidFill>
                  <a:srgbClr val="000000"/>
                </a:solidFill>
                <a:latin typeface="Arial"/>
                <a:ea typeface="Microsoft YaHei"/>
              </a:rPr>
              <a:t>Não é um conceito ontológico</a:t>
            </a:r>
            <a:r>
              <a:rPr lang="pt-BR" sz="2000" strike="noStrike">
                <a:solidFill>
                  <a:srgbClr val="000000"/>
                </a:solidFill>
                <a:latin typeface="Arial"/>
                <a:ea typeface="Microsoft YaHei"/>
              </a:rPr>
              <a:t>, como se existisse, nos fatos, uma entidade concreta denominada de "LUCRO REAL" ou "RENDA" . </a:t>
            </a:r>
            <a:r>
              <a:rPr lang="pt-BR" sz="2000" b="1" strike="noStrike">
                <a:solidFill>
                  <a:srgbClr val="000000"/>
                </a:solidFill>
                <a:latin typeface="Arial"/>
                <a:ea typeface="Microsoft YaHei"/>
              </a:rPr>
              <a:t>Não tem nada de material ou essencialista</a:t>
            </a:r>
            <a:r>
              <a:rPr lang="pt-BR" sz="2000" strike="noStrike">
                <a:solidFill>
                  <a:srgbClr val="000000"/>
                </a:solidFill>
                <a:latin typeface="Arial"/>
                <a:ea typeface="Microsoft YaHei"/>
              </a:rPr>
              <a:t>. É um </a:t>
            </a:r>
            <a:r>
              <a:rPr lang="pt-BR" sz="2000" b="1" strike="noStrike">
                <a:solidFill>
                  <a:srgbClr val="000000"/>
                </a:solidFill>
                <a:latin typeface="Arial"/>
                <a:ea typeface="Microsoft YaHei"/>
              </a:rPr>
              <a:t>conceito legal</a:t>
            </a:r>
            <a:r>
              <a:rPr lang="pt-BR" sz="2000" strike="noStrike">
                <a:solidFill>
                  <a:srgbClr val="000000"/>
                </a:solidFill>
                <a:latin typeface="Arial"/>
                <a:ea typeface="Microsoft YaHei"/>
              </a:rPr>
              <a:t>. </a:t>
            </a:r>
            <a:r>
              <a:rPr lang="pt-BR" sz="2000" b="1" strike="noStrike">
                <a:solidFill>
                  <a:srgbClr val="000000"/>
                </a:solidFill>
                <a:latin typeface="Arial"/>
                <a:ea typeface="Microsoft YaHei"/>
              </a:rPr>
              <a:t>Não há um LUCRO REAL que seja ínsito ao conceito de RENDA</a:t>
            </a:r>
            <a:r>
              <a:rPr lang="pt-BR" sz="2000" strike="noStrike">
                <a:solidFill>
                  <a:srgbClr val="000000"/>
                </a:solidFill>
                <a:latin typeface="Arial"/>
                <a:ea typeface="Microsoft YaHei"/>
              </a:rPr>
              <a:t>. O </a:t>
            </a:r>
            <a:r>
              <a:rPr lang="pt-BR" sz="2000" b="1" strike="noStrike">
                <a:solidFill>
                  <a:srgbClr val="000000"/>
                </a:solidFill>
                <a:latin typeface="Arial"/>
                <a:ea typeface="Microsoft YaHei"/>
              </a:rPr>
              <a:t>conceito de RENDA, para efeitos tributários, é o legal</a:t>
            </a:r>
            <a:r>
              <a:rPr lang="pt-BR" sz="2000" strike="noStrike">
                <a:solidFill>
                  <a:srgbClr val="000000"/>
                </a:solidFill>
                <a:latin typeface="Arial"/>
                <a:ea typeface="Microsoft YaHei"/>
              </a:rPr>
              <a:t>.”</a:t>
            </a:r>
            <a:r>
              <a:rPr lang="pt-BR" sz="2400" strike="noStrike">
                <a:solidFill>
                  <a:srgbClr val="000000"/>
                </a:solidFill>
                <a:latin typeface="Arial"/>
                <a:ea typeface="Microsoft YaHei"/>
              </a:rPr>
              <a:t> (g.n.)</a:t>
            </a:r>
            <a:endParaRPr/>
          </a:p>
          <a:p>
            <a:pPr algn="just">
              <a:lnSpc>
                <a:spcPct val="100000"/>
              </a:lnSpc>
            </a:pPr>
            <a:r>
              <a:rPr lang="pt-BR" sz="2400" strike="noStrike">
                <a:solidFill>
                  <a:srgbClr val="000000"/>
                </a:solidFill>
                <a:latin typeface="Arial"/>
                <a:ea typeface="Microsoft YaHei"/>
              </a:rPr>
              <a:t>			E complementou, sem adotar, ao que parece, o conceito legalista de renda:</a:t>
            </a:r>
            <a:endParaRPr/>
          </a:p>
        </p:txBody>
      </p:sp>
      <p:sp>
        <p:nvSpPr>
          <p:cNvPr id="111" name="CustomShape 6"/>
          <p:cNvSpPr/>
          <p:nvPr/>
        </p:nvSpPr>
        <p:spPr>
          <a:xfrm>
            <a:off x="397440" y="1065240"/>
            <a:ext cx="11454840" cy="557928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gn="just">
              <a:lnSpc>
                <a:spcPct val="100000"/>
              </a:lnSpc>
            </a:pPr>
            <a:r>
              <a:rPr lang="pt-BR" sz="2400" b="1" strike="noStrike">
                <a:solidFill>
                  <a:srgbClr val="000000"/>
                </a:solidFill>
                <a:latin typeface="Arial"/>
                <a:ea typeface="Microsoft YaHei"/>
              </a:rPr>
              <a:t>			</a:t>
            </a:r>
            <a:endParaRPr/>
          </a:p>
          <a:p>
            <a:pPr algn="just">
              <a:lnSpc>
                <a:spcPct val="100000"/>
              </a:lnSpc>
            </a:pPr>
            <a:r>
              <a:rPr lang="pt-BR" sz="2400" strike="noStrike">
                <a:solidFill>
                  <a:srgbClr val="000000"/>
                </a:solidFill>
                <a:latin typeface="Arial"/>
                <a:ea typeface="Microsoft YaHei"/>
              </a:rPr>
              <a:t>			E complementou, sem adotar, ao que parece, o conceito legalista de renda:</a:t>
            </a:r>
            <a:endParaRPr/>
          </a:p>
          <a:p>
            <a:pPr algn="just">
              <a:lnSpc>
                <a:spcPct val="100000"/>
              </a:lnSpc>
            </a:pPr>
            <a:r>
              <a:rPr lang="pt-BR" sz="1600" strike="noStrike">
                <a:solidFill>
                  <a:srgbClr val="000000"/>
                </a:solidFill>
                <a:latin typeface="Arial"/>
                <a:ea typeface="Arial Unicode MS"/>
              </a:rPr>
              <a:t>			</a:t>
            </a:r>
            <a:endParaRPr/>
          </a:p>
          <a:p>
            <a:pPr algn="just">
              <a:lnSpc>
                <a:spcPct val="100000"/>
              </a:lnSpc>
            </a:pPr>
            <a:r>
              <a:rPr lang="pt-BR" sz="1600" strike="noStrike">
                <a:solidFill>
                  <a:srgbClr val="000000"/>
                </a:solidFill>
                <a:latin typeface="Arial"/>
                <a:ea typeface="Arial Unicode MS"/>
              </a:rPr>
              <a:t>			</a:t>
            </a:r>
            <a:r>
              <a:rPr lang="pt-BR" sz="2000" strike="noStrike">
                <a:solidFill>
                  <a:srgbClr val="000000"/>
                </a:solidFill>
                <a:latin typeface="Arial"/>
                <a:ea typeface="Arial Unicode MS"/>
              </a:rPr>
              <a:t>“A doutrina adverte para a polissemia constitucional do conceito.</a:t>
            </a:r>
            <a:endParaRPr/>
          </a:p>
          <a:p>
            <a:pPr algn="just">
              <a:lnSpc>
                <a:spcPct val="100000"/>
              </a:lnSpc>
            </a:pPr>
            <a:r>
              <a:rPr lang="pt-BR" sz="2000" strike="noStrike">
                <a:solidFill>
                  <a:srgbClr val="000000"/>
                </a:solidFill>
                <a:latin typeface="Arial"/>
                <a:ea typeface="Arial Unicode MS"/>
              </a:rPr>
              <a:t>A CF, redação de 1988, se utiliza 17 vezes da expressão renda, em 06 diferentes sentidos (65):</a:t>
            </a:r>
            <a:endParaRPr/>
          </a:p>
          <a:p>
            <a:pPr algn="just">
              <a:lnSpc>
                <a:spcPct val="100000"/>
              </a:lnSpc>
            </a:pPr>
            <a:r>
              <a:rPr lang="pt-BR" sz="2000" strike="noStrike">
                <a:solidFill>
                  <a:srgbClr val="000000"/>
                </a:solidFill>
                <a:latin typeface="Arial"/>
                <a:ea typeface="Arial Unicode MS"/>
              </a:rPr>
              <a:t>a) "receita pública auferida, arrecadada, de natureza tributária ou não" (arts 30, III, e 48, I);</a:t>
            </a:r>
            <a:endParaRPr/>
          </a:p>
          <a:p>
            <a:pPr algn="just">
              <a:lnSpc>
                <a:spcPct val="100000"/>
              </a:lnSpc>
            </a:pPr>
            <a:r>
              <a:rPr lang="pt-BR" sz="2000" strike="noStrike">
                <a:solidFill>
                  <a:srgbClr val="000000"/>
                </a:solidFill>
                <a:latin typeface="Arial"/>
                <a:ea typeface="Arial Unicode MS"/>
              </a:rPr>
              <a:t>b) ''renda regional" (arts. 43, § 2o, IV; e 192, VII) ;</a:t>
            </a:r>
            <a:endParaRPr/>
          </a:p>
          <a:p>
            <a:pPr algn="just">
              <a:lnSpc>
                <a:spcPct val="100000"/>
              </a:lnSpc>
            </a:pPr>
            <a:r>
              <a:rPr lang="pt-BR" sz="2000" strike="noStrike">
                <a:solidFill>
                  <a:srgbClr val="000000"/>
                </a:solidFill>
                <a:latin typeface="Arial"/>
                <a:ea typeface="Arial Unicode MS"/>
              </a:rPr>
              <a:t>c) "poder aquisitivo de certa pessoa" (art. 201,11);</a:t>
            </a:r>
            <a:endParaRPr/>
          </a:p>
          <a:p>
            <a:pPr algn="just">
              <a:lnSpc>
                <a:spcPct val="100000"/>
              </a:lnSpc>
            </a:pPr>
            <a:r>
              <a:rPr lang="pt-BR" sz="2000" strike="noStrike">
                <a:solidFill>
                  <a:srgbClr val="000000"/>
                </a:solidFill>
                <a:latin typeface="Arial"/>
                <a:ea typeface="Arial Unicode MS"/>
              </a:rPr>
              <a:t>d) "remuneração de títulos públicos" (art. 151, II);</a:t>
            </a:r>
            <a:endParaRPr/>
          </a:p>
          <a:p>
            <a:pPr algn="just">
              <a:lnSpc>
                <a:spcPct val="100000"/>
              </a:lnSpc>
            </a:pPr>
            <a:r>
              <a:rPr lang="pt-BR" sz="2000" strike="noStrike">
                <a:solidFill>
                  <a:srgbClr val="000000"/>
                </a:solidFill>
                <a:latin typeface="Arial"/>
                <a:ea typeface="Arial Unicode MS"/>
              </a:rPr>
              <a:t>e) "base tributável" (arts. 153, III; 157, I; 158, I; 159, I; 159, § 1º);</a:t>
            </a:r>
            <a:endParaRPr/>
          </a:p>
          <a:p>
            <a:pPr algn="just">
              <a:lnSpc>
                <a:spcPct val="100000"/>
              </a:lnSpc>
            </a:pPr>
            <a:r>
              <a:rPr lang="pt-BR" sz="2000" strike="noStrike">
                <a:solidFill>
                  <a:srgbClr val="000000"/>
                </a:solidFill>
                <a:latin typeface="Arial"/>
                <a:ea typeface="Arial Unicode MS"/>
              </a:rPr>
              <a:t>f) "somatório de remuneração e ganhos de rendimentos" (arts. 150, VI, a, c, § 2º, § 3º, § 4º; 153, § 2º, II).</a:t>
            </a:r>
            <a:endParaRPr/>
          </a:p>
          <a:p>
            <a:pPr algn="just">
              <a:lnSpc>
                <a:spcPct val="100000"/>
              </a:lnSpc>
            </a:pPr>
            <a:r>
              <a:rPr lang="pt-BR" sz="2000" strike="noStrike">
                <a:solidFill>
                  <a:srgbClr val="000000"/>
                </a:solidFill>
                <a:latin typeface="Arial"/>
                <a:ea typeface="Arial Unicode MS"/>
              </a:rPr>
              <a:t>O que aqui nos interessa é o </a:t>
            </a:r>
            <a:r>
              <a:rPr lang="pt-BR" sz="2000" b="1" strike="noStrike">
                <a:solidFill>
                  <a:srgbClr val="000000"/>
                </a:solidFill>
                <a:latin typeface="Arial"/>
                <a:ea typeface="Arial Unicode MS"/>
              </a:rPr>
              <a:t>conceito de renda como base tributável</a:t>
            </a:r>
            <a:r>
              <a:rPr lang="pt-BR" sz="2000" strike="noStrike">
                <a:solidFill>
                  <a:srgbClr val="000000"/>
                </a:solidFill>
                <a:latin typeface="Arial"/>
                <a:ea typeface="Arial Unicode MS"/>
              </a:rPr>
              <a:t>.</a:t>
            </a:r>
            <a:endParaRPr/>
          </a:p>
          <a:p>
            <a:pPr algn="just">
              <a:lnSpc>
                <a:spcPct val="100000"/>
              </a:lnSpc>
            </a:pPr>
            <a:r>
              <a:rPr lang="pt-BR" sz="2000" strike="noStrike">
                <a:solidFill>
                  <a:srgbClr val="000000"/>
                </a:solidFill>
                <a:latin typeface="Arial"/>
                <a:ea typeface="Arial Unicode MS"/>
              </a:rPr>
              <a:t>Basta, para o caso, constatar que </a:t>
            </a:r>
            <a:r>
              <a:rPr lang="pt-BR" sz="2000" b="1" strike="noStrike">
                <a:solidFill>
                  <a:srgbClr val="000000"/>
                </a:solidFill>
                <a:latin typeface="Arial"/>
                <a:ea typeface="Arial Unicode MS"/>
              </a:rPr>
              <a:t>a expressão RENDA</a:t>
            </a:r>
            <a:r>
              <a:rPr lang="pt-BR" sz="2000" strike="noStrike">
                <a:solidFill>
                  <a:srgbClr val="000000"/>
                </a:solidFill>
                <a:latin typeface="Arial"/>
                <a:ea typeface="Arial Unicode MS"/>
              </a:rPr>
              <a:t>, ao fim e ao cabo, </a:t>
            </a:r>
            <a:r>
              <a:rPr lang="pt-BR" sz="2000" b="1" strike="noStrike">
                <a:solidFill>
                  <a:srgbClr val="000000"/>
                </a:solidFill>
                <a:latin typeface="Arial"/>
                <a:ea typeface="Arial Unicode MS"/>
              </a:rPr>
              <a:t>designa o ACRÉSCIMO DE VALOR PATRIMONIAL e não FLUXO DE RENDA</a:t>
            </a:r>
            <a:r>
              <a:rPr lang="pt-BR" sz="2000" strike="noStrike">
                <a:solidFill>
                  <a:srgbClr val="000000"/>
                </a:solidFill>
                <a:latin typeface="Arial"/>
                <a:ea typeface="Arial Unicode MS"/>
              </a:rPr>
              <a:t>.” (g.n.)</a:t>
            </a:r>
            <a:endParaRPr/>
          </a:p>
          <a:p>
            <a:pPr algn="just">
              <a:lnSpc>
                <a:spcPct val="100000"/>
              </a:lnSpc>
            </a:pPr>
            <a:endParaRPr/>
          </a:p>
          <a:p>
            <a:pPr algn="just">
              <a:lnSpc>
                <a:spcPct val="100000"/>
              </a:lnSpc>
            </a:pPr>
            <a:endParaRPr/>
          </a:p>
        </p:txBody>
      </p:sp>
      <p:sp>
        <p:nvSpPr>
          <p:cNvPr id="112" name="CustomShape 7"/>
          <p:cNvSpPr/>
          <p:nvPr/>
        </p:nvSpPr>
        <p:spPr>
          <a:xfrm>
            <a:off x="403560" y="1375560"/>
            <a:ext cx="11454840" cy="497088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gn="just">
              <a:lnSpc>
                <a:spcPct val="100000"/>
              </a:lnSpc>
            </a:pPr>
            <a:r>
              <a:rPr lang="pt-BR" sz="2400" b="1" strike="noStrike">
                <a:solidFill>
                  <a:srgbClr val="000000"/>
                </a:solidFill>
                <a:latin typeface="Arial"/>
                <a:ea typeface="Microsoft YaHei"/>
              </a:rPr>
              <a:t>			</a:t>
            </a:r>
            <a:r>
              <a:rPr lang="pt-BR" sz="2400" strike="noStrike">
                <a:solidFill>
                  <a:srgbClr val="000000"/>
                </a:solidFill>
                <a:latin typeface="Arial"/>
                <a:ea typeface="Microsoft YaHei"/>
              </a:rPr>
              <a:t>	O </a:t>
            </a:r>
            <a:r>
              <a:rPr lang="pt-BR" sz="2400" b="1" strike="noStrike">
                <a:solidFill>
                  <a:srgbClr val="000000"/>
                </a:solidFill>
                <a:latin typeface="Arial"/>
                <a:ea typeface="Microsoft YaHei"/>
              </a:rPr>
              <a:t>Ministro Marco Aurélio (28/09/2006)</a:t>
            </a:r>
            <a:r>
              <a:rPr lang="pt-BR" sz="2400" strike="noStrike">
                <a:solidFill>
                  <a:srgbClr val="000000"/>
                </a:solidFill>
                <a:latin typeface="Arial"/>
                <a:ea typeface="Microsoft YaHei"/>
              </a:rPr>
              <a:t> observou que o STF já estabelecera um conceito constitucional de renda, o que se deu no julgamento do RE 117887, relator o Ministro Carlos Velloso. Sobre a afronta ao inciso III do artigo 153 da Constituição, lembrou o Ministro que a matéria discutida nesta ADI se assemelha à que foi objeto de decisão no RE 172058.</a:t>
            </a:r>
            <a:endParaRPr/>
          </a:p>
          <a:p>
            <a:pPr algn="just">
              <a:lnSpc>
                <a:spcPct val="100000"/>
              </a:lnSpc>
            </a:pPr>
            <a:r>
              <a:rPr lang="pt-BR" sz="2000" strike="noStrike">
                <a:solidFill>
                  <a:srgbClr val="000000"/>
                </a:solidFill>
                <a:latin typeface="Arial"/>
                <a:ea typeface="Microsoft YaHei"/>
              </a:rPr>
              <a:t>				</a:t>
            </a:r>
            <a:endParaRPr/>
          </a:p>
          <a:p>
            <a:pPr algn="just">
              <a:lnSpc>
                <a:spcPct val="100000"/>
              </a:lnSpc>
            </a:pPr>
            <a:r>
              <a:rPr lang="pt-BR" sz="2400" strike="noStrike">
                <a:solidFill>
                  <a:srgbClr val="000000"/>
                </a:solidFill>
                <a:latin typeface="Arial"/>
                <a:ea typeface="Microsoft YaHei"/>
              </a:rPr>
              <a:t>				Na mesma data, o </a:t>
            </a:r>
            <a:r>
              <a:rPr lang="pt-BR" sz="2400" b="1" strike="noStrike">
                <a:solidFill>
                  <a:srgbClr val="000000"/>
                </a:solidFill>
                <a:latin typeface="Arial"/>
                <a:ea typeface="Microsoft YaHei"/>
              </a:rPr>
              <a:t>Ministro Sepúlveda Pertence</a:t>
            </a:r>
            <a:r>
              <a:rPr lang="pt-BR" sz="2400" strike="noStrike">
                <a:solidFill>
                  <a:srgbClr val="000000"/>
                </a:solidFill>
                <a:latin typeface="Arial"/>
                <a:ea typeface="Microsoft YaHei"/>
              </a:rPr>
              <a:t> assentou:</a:t>
            </a:r>
            <a:endParaRPr/>
          </a:p>
          <a:p>
            <a:pPr algn="just">
              <a:lnSpc>
                <a:spcPct val="100000"/>
              </a:lnSpc>
            </a:pPr>
            <a:r>
              <a:rPr lang="pt-BR" sz="2000" strike="noStrike">
                <a:solidFill>
                  <a:srgbClr val="000000"/>
                </a:solidFill>
                <a:latin typeface="Arial"/>
                <a:ea typeface="Microsoft YaHei"/>
              </a:rPr>
              <a:t>				“É preciso, assim, usar dos meios hermenêuticos possíveis para manter-se fiel àquele círculo concêntrico maior na progressiva definição das hipóteses de incidência de cada tributo, que é o da </a:t>
            </a:r>
            <a:r>
              <a:rPr lang="pt-BR" sz="2000" b="1" strike="noStrike">
                <a:solidFill>
                  <a:srgbClr val="000000"/>
                </a:solidFill>
                <a:latin typeface="Arial"/>
                <a:ea typeface="Microsoft YaHei"/>
              </a:rPr>
              <a:t>incidência possível que a própria Constituição há de gizar </a:t>
            </a:r>
            <a:r>
              <a:rPr lang="pt-BR" sz="2000" strike="noStrike">
                <a:solidFill>
                  <a:srgbClr val="000000"/>
                </a:solidFill>
                <a:latin typeface="Arial"/>
                <a:ea typeface="Microsoft YaHei"/>
              </a:rPr>
              <a:t>- e cabe-nos extrair dela aquele </a:t>
            </a:r>
            <a:r>
              <a:rPr lang="pt-BR" sz="2000" b="1" strike="noStrike">
                <a:solidFill>
                  <a:srgbClr val="000000"/>
                </a:solidFill>
                <a:latin typeface="Arial"/>
                <a:ea typeface="Microsoft YaHei"/>
              </a:rPr>
              <a:t>sentido máximo do círculo de incidência </a:t>
            </a:r>
            <a:r>
              <a:rPr lang="pt-BR" sz="2000" strike="noStrike">
                <a:solidFill>
                  <a:srgbClr val="000000"/>
                </a:solidFill>
                <a:latin typeface="Arial"/>
                <a:ea typeface="Microsoft YaHei"/>
              </a:rPr>
              <a:t>-, </a:t>
            </a:r>
            <a:r>
              <a:rPr lang="pt-BR" sz="2000" b="1" strike="noStrike">
                <a:solidFill>
                  <a:srgbClr val="000000"/>
                </a:solidFill>
                <a:latin typeface="Arial"/>
                <a:ea typeface="Microsoft YaHei"/>
              </a:rPr>
              <a:t>sob pena, repito, de descaracterizar toda a distribuição de competências tributárias</a:t>
            </a:r>
            <a:r>
              <a:rPr lang="pt-BR" sz="2000" strike="noStrike">
                <a:solidFill>
                  <a:srgbClr val="000000"/>
                </a:solidFill>
                <a:latin typeface="Arial"/>
                <a:ea typeface="Microsoft YaHei"/>
              </a:rPr>
              <a:t>. </a:t>
            </a:r>
            <a:r>
              <a:rPr lang="pt-BR" sz="2000" b="1" strike="noStrike">
                <a:solidFill>
                  <a:srgbClr val="000000"/>
                </a:solidFill>
                <a:latin typeface="Arial"/>
                <a:ea typeface="Microsoft YaHei"/>
              </a:rPr>
              <a:t>Não posso ver, na referência a um imposto sobre a renda, a possibilidade de fazê-lo incidir sobre o que renda não é</a:t>
            </a:r>
            <a:r>
              <a:rPr lang="pt-BR" sz="2000" strike="noStrike">
                <a:solidFill>
                  <a:srgbClr val="000000"/>
                </a:solidFill>
                <a:latin typeface="Arial"/>
                <a:ea typeface="Microsoft YaHei"/>
              </a:rPr>
              <a:t>, ainda que seja a partir de uma ficção de desconsideração da personalidade jurídica [...].”   (g.n.)</a:t>
            </a:r>
            <a:endParaRPr/>
          </a:p>
          <a:p>
            <a:pPr algn="just">
              <a:lnSpc>
                <a:spcPct val="100000"/>
              </a:lnSpc>
            </a:pPr>
            <a:endParaRPr/>
          </a:p>
        </p:txBody>
      </p:sp>
      <p:sp>
        <p:nvSpPr>
          <p:cNvPr id="113" name="CustomShape 8"/>
          <p:cNvSpPr/>
          <p:nvPr/>
        </p:nvSpPr>
        <p:spPr>
          <a:xfrm>
            <a:off x="403560" y="973440"/>
            <a:ext cx="11454840" cy="576216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gn="just">
              <a:lnSpc>
                <a:spcPct val="100000"/>
              </a:lnSpc>
            </a:pPr>
            <a:r>
              <a:rPr lang="pt-BR" sz="2000" b="1" strike="noStrike">
                <a:solidFill>
                  <a:srgbClr val="000000"/>
                </a:solidFill>
                <a:latin typeface="Arial"/>
                <a:ea typeface="Microsoft YaHei"/>
              </a:rPr>
              <a:t>			</a:t>
            </a:r>
            <a:r>
              <a:rPr lang="pt-BR" sz="2000" strike="noStrike">
                <a:solidFill>
                  <a:srgbClr val="000000"/>
                </a:solidFill>
                <a:latin typeface="Arial"/>
                <a:ea typeface="Microsoft YaHei"/>
              </a:rPr>
              <a:t>	</a:t>
            </a:r>
            <a:r>
              <a:rPr lang="pt-BR" sz="2200" strike="noStrike">
                <a:solidFill>
                  <a:srgbClr val="000000"/>
                </a:solidFill>
                <a:latin typeface="Arial"/>
                <a:ea typeface="Microsoft YaHei"/>
              </a:rPr>
              <a:t>Os </a:t>
            </a:r>
            <a:r>
              <a:rPr lang="pt-BR" sz="2200" b="1" strike="noStrike">
                <a:solidFill>
                  <a:srgbClr val="000000"/>
                </a:solidFill>
                <a:latin typeface="Arial"/>
                <a:ea typeface="Microsoft YaHei"/>
              </a:rPr>
              <a:t>Ministros Ricardo Lewandowski  (25/10/2007)</a:t>
            </a:r>
            <a:r>
              <a:rPr lang="pt-BR" sz="2200" strike="noStrike">
                <a:solidFill>
                  <a:srgbClr val="000000"/>
                </a:solidFill>
                <a:latin typeface="Arial"/>
                <a:ea typeface="Microsoft YaHei"/>
              </a:rPr>
              <a:t> e </a:t>
            </a:r>
            <a:r>
              <a:rPr lang="pt-BR" sz="2200" b="1" strike="noStrike">
                <a:solidFill>
                  <a:srgbClr val="000000"/>
                </a:solidFill>
                <a:latin typeface="Arial"/>
                <a:ea typeface="Microsoft YaHei"/>
              </a:rPr>
              <a:t>Ayres Britto </a:t>
            </a:r>
            <a:r>
              <a:rPr lang="pt-BR" sz="2200" strike="noStrike">
                <a:solidFill>
                  <a:srgbClr val="000000"/>
                </a:solidFill>
                <a:latin typeface="Arial"/>
                <a:ea typeface="Microsoft YaHei"/>
              </a:rPr>
              <a:t>(</a:t>
            </a:r>
            <a:r>
              <a:rPr lang="pt-BR" sz="2200" b="1" strike="noStrike">
                <a:solidFill>
                  <a:srgbClr val="000000"/>
                </a:solidFill>
                <a:latin typeface="Arial"/>
                <a:ea typeface="Microsoft YaHei"/>
              </a:rPr>
              <a:t>17/08/2011</a:t>
            </a:r>
            <a:r>
              <a:rPr lang="pt-BR" sz="2200" strike="noStrike">
                <a:solidFill>
                  <a:srgbClr val="000000"/>
                </a:solidFill>
                <a:latin typeface="Arial"/>
                <a:ea typeface="Microsoft YaHei"/>
              </a:rPr>
              <a:t>) apreciaram a matéria sob a perspectiva da disponibilidade econômica o jurídica (art. 43 CTN).</a:t>
            </a:r>
            <a:endParaRPr/>
          </a:p>
          <a:p>
            <a:pPr algn="just">
              <a:lnSpc>
                <a:spcPct val="100000"/>
              </a:lnSpc>
            </a:pPr>
            <a:endParaRPr/>
          </a:p>
          <a:p>
            <a:pPr algn="just">
              <a:lnSpc>
                <a:spcPct val="100000"/>
              </a:lnSpc>
            </a:pPr>
            <a:r>
              <a:rPr lang="pt-BR" sz="2400" strike="noStrike">
                <a:solidFill>
                  <a:srgbClr val="000000"/>
                </a:solidFill>
                <a:latin typeface="Arial"/>
                <a:ea typeface="Microsoft YaHei"/>
              </a:rPr>
              <a:t>				</a:t>
            </a:r>
            <a:r>
              <a:rPr lang="pt-BR" sz="2200" strike="noStrike">
                <a:solidFill>
                  <a:srgbClr val="000000"/>
                </a:solidFill>
                <a:latin typeface="Arial"/>
                <a:ea typeface="Microsoft YaHei"/>
              </a:rPr>
              <a:t>O </a:t>
            </a:r>
            <a:r>
              <a:rPr lang="pt-BR" sz="2200" b="1" strike="noStrike">
                <a:solidFill>
                  <a:srgbClr val="000000"/>
                </a:solidFill>
                <a:latin typeface="Arial"/>
                <a:ea typeface="Microsoft YaHei"/>
              </a:rPr>
              <a:t>Ministro Cezar Peluso (17/08/2011) </a:t>
            </a:r>
            <a:r>
              <a:rPr lang="pt-BR" sz="2200" strike="noStrike">
                <a:solidFill>
                  <a:srgbClr val="000000"/>
                </a:solidFill>
                <a:latin typeface="Arial"/>
                <a:ea typeface="Microsoft YaHei"/>
              </a:rPr>
              <a:t>relevou o papel da Constituição:</a:t>
            </a:r>
            <a:endParaRPr/>
          </a:p>
          <a:p>
            <a:pPr algn="just">
              <a:lnSpc>
                <a:spcPct val="100000"/>
              </a:lnSpc>
            </a:pPr>
            <a:r>
              <a:rPr lang="pt-BR" sz="2000" strike="noStrike">
                <a:solidFill>
                  <a:srgbClr val="000000"/>
                </a:solidFill>
                <a:latin typeface="Arial"/>
                <a:ea typeface="Microsoft YaHei"/>
              </a:rPr>
              <a:t>				“Tenho que não compete exclusivamente à lei complementar definir o fato gerador de todos os tributos previstos na Constituição Federal. </a:t>
            </a:r>
            <a:r>
              <a:rPr lang="pt-BR" sz="2000" b="1" strike="noStrike">
                <a:solidFill>
                  <a:srgbClr val="000000"/>
                </a:solidFill>
                <a:latin typeface="Arial"/>
                <a:ea typeface="Microsoft YaHei"/>
              </a:rPr>
              <a:t>A competência para definição do fato gerador </a:t>
            </a:r>
            <a:r>
              <a:rPr lang="pt-BR" sz="2000" strike="noStrike">
                <a:solidFill>
                  <a:srgbClr val="000000"/>
                </a:solidFill>
                <a:latin typeface="Arial"/>
                <a:ea typeface="Microsoft YaHei"/>
              </a:rPr>
              <a:t>(regra-matriz ou hipótese de incidência) e conseqüentemente para </a:t>
            </a:r>
            <a:r>
              <a:rPr lang="pt-BR" sz="2000" b="1" strike="noStrike">
                <a:solidFill>
                  <a:srgbClr val="000000"/>
                </a:solidFill>
                <a:latin typeface="Arial"/>
                <a:ea typeface="Microsoft YaHei"/>
              </a:rPr>
              <a:t>estipulação do sentido e alcance da norma tributária, </a:t>
            </a:r>
            <a:r>
              <a:rPr lang="pt-BR" sz="2000" b="1" u="sng" strike="noStrike">
                <a:solidFill>
                  <a:srgbClr val="000000"/>
                </a:solidFill>
                <a:latin typeface="Arial"/>
                <a:ea typeface="Microsoft YaHei"/>
              </a:rPr>
              <a:t>decorre diretamente do texto constitucional</a:t>
            </a:r>
            <a:r>
              <a:rPr lang="pt-BR" sz="2000" strike="noStrike">
                <a:solidFill>
                  <a:srgbClr val="000000"/>
                </a:solidFill>
                <a:latin typeface="Arial"/>
                <a:ea typeface="Microsoft YaHei"/>
              </a:rPr>
              <a:t>.” (g.n.)</a:t>
            </a:r>
            <a:endParaRPr/>
          </a:p>
          <a:p>
            <a:pPr algn="just">
              <a:lnSpc>
                <a:spcPct val="100000"/>
              </a:lnSpc>
            </a:pPr>
            <a:r>
              <a:rPr lang="pt-BR" sz="1400" strike="noStrike">
                <a:solidFill>
                  <a:srgbClr val="000000"/>
                </a:solidFill>
                <a:latin typeface="Arial"/>
                <a:ea typeface="Microsoft YaHei"/>
              </a:rPr>
              <a:t>				</a:t>
            </a:r>
            <a:endParaRPr/>
          </a:p>
          <a:p>
            <a:pPr algn="just">
              <a:lnSpc>
                <a:spcPct val="100000"/>
              </a:lnSpc>
            </a:pPr>
            <a:r>
              <a:rPr lang="pt-BR" sz="2400" strike="noStrike">
                <a:solidFill>
                  <a:srgbClr val="000000"/>
                </a:solidFill>
                <a:latin typeface="Arial"/>
                <a:ea typeface="Microsoft YaHei"/>
              </a:rPr>
              <a:t>				</a:t>
            </a:r>
            <a:r>
              <a:rPr lang="pt-BR" sz="2200" strike="noStrike">
                <a:solidFill>
                  <a:srgbClr val="000000"/>
                </a:solidFill>
                <a:latin typeface="Arial"/>
                <a:ea typeface="Microsoft YaHei"/>
              </a:rPr>
              <a:t>O </a:t>
            </a:r>
            <a:r>
              <a:rPr lang="pt-BR" sz="2200" b="1" strike="noStrike">
                <a:solidFill>
                  <a:srgbClr val="000000"/>
                </a:solidFill>
                <a:latin typeface="Arial"/>
                <a:ea typeface="Microsoft YaHei"/>
              </a:rPr>
              <a:t>Ministro Joaquim Barbosa (03/04/2013) </a:t>
            </a:r>
            <a:r>
              <a:rPr lang="pt-BR" sz="2200" strike="noStrike">
                <a:solidFill>
                  <a:srgbClr val="000000"/>
                </a:solidFill>
                <a:latin typeface="Arial"/>
                <a:ea typeface="Microsoft YaHei"/>
              </a:rPr>
              <a:t>sublinha a importância da noção de </a:t>
            </a:r>
            <a:r>
              <a:rPr lang="pt-BR" sz="2200" i="1" strike="noStrike">
                <a:solidFill>
                  <a:srgbClr val="000000"/>
                </a:solidFill>
                <a:latin typeface="Arial"/>
                <a:ea typeface="Microsoft YaHei"/>
              </a:rPr>
              <a:t>acréscimo patrimonial</a:t>
            </a:r>
            <a:r>
              <a:rPr lang="pt-BR" sz="2200" strike="noStrike">
                <a:solidFill>
                  <a:srgbClr val="000000"/>
                </a:solidFill>
                <a:latin typeface="Arial"/>
                <a:ea typeface="Microsoft YaHei"/>
              </a:rPr>
              <a:t>:</a:t>
            </a:r>
            <a:endParaRPr/>
          </a:p>
          <a:p>
            <a:pPr algn="just">
              <a:lnSpc>
                <a:spcPct val="100000"/>
              </a:lnSpc>
            </a:pPr>
            <a:r>
              <a:rPr lang="pt-BR" sz="2000" strike="noStrike">
                <a:solidFill>
                  <a:srgbClr val="000000"/>
                </a:solidFill>
                <a:latin typeface="Arial"/>
                <a:ea typeface="Microsoft YaHei"/>
              </a:rPr>
              <a:t>				“A utilidade do MEP à avaliação do quadro patrimonial da empresa é insuficiente para afastar o requisito constitucional da disponibilidade jurídica da renda proveniente da participação de lucros cuja expectativa é de futura distribuição. Lembro que </a:t>
            </a:r>
            <a:r>
              <a:rPr lang="pt-BR" sz="2000" b="1" strike="noStrike">
                <a:solidFill>
                  <a:srgbClr val="000000"/>
                </a:solidFill>
                <a:latin typeface="Arial"/>
                <a:ea typeface="Microsoft YaHei"/>
              </a:rPr>
              <a:t>a Constituição permite a instituição de imposto sobre a renda e proventos de qualquer natureza</a:t>
            </a:r>
            <a:r>
              <a:rPr lang="pt-BR" sz="2000" strike="noStrike">
                <a:solidFill>
                  <a:srgbClr val="000000"/>
                </a:solidFill>
                <a:latin typeface="Arial"/>
                <a:ea typeface="Microsoft YaHei"/>
              </a:rPr>
              <a:t> (art. 153, III da Constituição), </a:t>
            </a:r>
            <a:r>
              <a:rPr lang="pt-BR" sz="2000" b="1" strike="noStrike">
                <a:solidFill>
                  <a:srgbClr val="000000"/>
                </a:solidFill>
                <a:latin typeface="Arial"/>
                <a:ea typeface="Microsoft YaHei"/>
              </a:rPr>
              <a:t>não sobre a perspectiva de renda</a:t>
            </a:r>
            <a:r>
              <a:rPr lang="pt-BR" sz="2000" strike="noStrike">
                <a:solidFill>
                  <a:srgbClr val="000000"/>
                </a:solidFill>
                <a:latin typeface="Arial"/>
                <a:ea typeface="Microsoft YaHei"/>
              </a:rPr>
              <a:t>, </a:t>
            </a:r>
            <a:r>
              <a:rPr lang="pt-BR" sz="2000" b="1" strike="noStrike">
                <a:solidFill>
                  <a:srgbClr val="000000"/>
                </a:solidFill>
                <a:latin typeface="Arial"/>
                <a:ea typeface="Microsoft YaHei"/>
              </a:rPr>
              <a:t>nem sobre a probabilidade de acréscimo patrimonial</a:t>
            </a:r>
            <a:r>
              <a:rPr lang="pt-BR" sz="2000" strike="noStrike">
                <a:solidFill>
                  <a:srgbClr val="000000"/>
                </a:solidFill>
                <a:latin typeface="Arial"/>
                <a:ea typeface="Microsoft YaHei"/>
              </a:rPr>
              <a:t>.”   (g.n.)</a:t>
            </a:r>
            <a:endParaRPr/>
          </a:p>
          <a:p>
            <a:pPr algn="just">
              <a:lnSpc>
                <a:spcPct val="100000"/>
              </a:lnSpc>
            </a:pPr>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1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1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p:cTn id="14" dur="1" fill="hold">
                                          <p:stCondLst>
                                            <p:cond delay="0"/>
                                          </p:stCondLst>
                                        </p:cTn>
                                        <p:tgtEl>
                                          <p:spTgt spid="1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fill="hold" nodeType="clickEffect">
                                  <p:stCondLst>
                                    <p:cond delay="0"/>
                                  </p:stCondLst>
                                  <p:childTnLst>
                                    <p:set>
                                      <p:cBhvr>
                                        <p:cTn id="18" dur="1" fill="hold">
                                          <p:stCondLst>
                                            <p:cond delay="0"/>
                                          </p:stCondLst>
                                        </p:cTn>
                                        <p:tgtEl>
                                          <p:spTgt spid="1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CustomShape 1"/>
          <p:cNvSpPr/>
          <p:nvPr/>
        </p:nvSpPr>
        <p:spPr>
          <a:xfrm>
            <a:off x="565920" y="1060920"/>
            <a:ext cx="11291400" cy="5005440"/>
          </a:xfrm>
          <a:prstGeom prst="rect">
            <a:avLst/>
          </a:prstGeom>
          <a:solidFill>
            <a:srgbClr val="FFFFFF">
              <a:alpha val="49000"/>
            </a:srgbClr>
          </a:solid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endParaRPr/>
          </a:p>
          <a:p>
            <a:pPr algn="just">
              <a:lnSpc>
                <a:spcPct val="100000"/>
              </a:lnSpc>
            </a:pPr>
            <a:endParaRPr/>
          </a:p>
          <a:p>
            <a:pPr algn="just">
              <a:lnSpc>
                <a:spcPct val="100000"/>
              </a:lnSpc>
            </a:pPr>
            <a:r>
              <a:rPr lang="pt-BR" sz="3600" b="1" strike="noStrike">
                <a:solidFill>
                  <a:srgbClr val="0C2342"/>
                </a:solidFill>
                <a:latin typeface="Calibri"/>
              </a:rPr>
              <a:t>    </a:t>
            </a:r>
            <a:r>
              <a:rPr lang="pt-BR" sz="2400" b="1" strike="noStrike">
                <a:solidFill>
                  <a:srgbClr val="0C2342"/>
                </a:solidFill>
                <a:latin typeface="Calibri Light"/>
              </a:rPr>
              <a:t>   </a:t>
            </a:r>
            <a:endParaRPr/>
          </a:p>
          <a:p>
            <a:pPr algn="just">
              <a:lnSpc>
                <a:spcPct val="100000"/>
              </a:lnSpc>
            </a:pPr>
            <a:endParaRPr/>
          </a:p>
        </p:txBody>
      </p:sp>
      <p:sp>
        <p:nvSpPr>
          <p:cNvPr id="115" name="CustomShape 2"/>
          <p:cNvSpPr/>
          <p:nvPr/>
        </p:nvSpPr>
        <p:spPr>
          <a:xfrm>
            <a:off x="4038480" y="6356520"/>
            <a:ext cx="41140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pt-BR" sz="1200" strike="noStrike">
                <a:solidFill>
                  <a:srgbClr val="8B8B8B"/>
                </a:solidFill>
                <a:latin typeface="Calibri"/>
              </a:rPr>
              <a:t>15</a:t>
            </a:r>
            <a:endParaRPr/>
          </a:p>
        </p:txBody>
      </p:sp>
      <p:sp>
        <p:nvSpPr>
          <p:cNvPr id="116" name="CustomShape 3"/>
          <p:cNvSpPr/>
          <p:nvPr/>
        </p:nvSpPr>
        <p:spPr>
          <a:xfrm>
            <a:off x="8610480" y="6356520"/>
            <a:ext cx="27424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BC44A977-BF0A-4E58-812E-454E350861D5}" type="slidenum">
              <a:rPr lang="pt-BR" sz="1200" strike="noStrike">
                <a:solidFill>
                  <a:srgbClr val="8B8B8B"/>
                </a:solidFill>
                <a:latin typeface="Calibri"/>
              </a:rPr>
              <a:t>8</a:t>
            </a:fld>
            <a:endParaRPr/>
          </a:p>
        </p:txBody>
      </p:sp>
      <p:sp>
        <p:nvSpPr>
          <p:cNvPr id="117" name="CustomShape 4"/>
          <p:cNvSpPr/>
          <p:nvPr/>
        </p:nvSpPr>
        <p:spPr>
          <a:xfrm>
            <a:off x="469800" y="1128960"/>
            <a:ext cx="11189880" cy="509976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nSpc>
                <a:spcPct val="100000"/>
              </a:lnSpc>
            </a:pPr>
            <a:r>
              <a:rPr lang="pt-BR" sz="3200" b="1" strike="noStrike">
                <a:solidFill>
                  <a:srgbClr val="000000"/>
                </a:solidFill>
                <a:latin typeface="Arial"/>
                <a:ea typeface="Microsoft YaHei"/>
              </a:rPr>
              <a:t>5)									  RE 582525</a:t>
            </a:r>
            <a:endParaRPr/>
          </a:p>
          <a:p>
            <a:pPr algn="ctr">
              <a:lnSpc>
                <a:spcPct val="100000"/>
              </a:lnSpc>
            </a:pPr>
            <a:r>
              <a:rPr lang="pt-BR" strike="noStrike">
                <a:solidFill>
                  <a:srgbClr val="000000"/>
                </a:solidFill>
                <a:latin typeface="Arial"/>
                <a:ea typeface="Microsoft YaHei"/>
              </a:rPr>
              <a:t>Relator  Min. Joaquim Barbosa. Julgamento: </a:t>
            </a:r>
            <a:r>
              <a:rPr lang="pt-BR" b="1" strike="noStrike">
                <a:solidFill>
                  <a:srgbClr val="000000"/>
                </a:solidFill>
                <a:latin typeface="Arial"/>
                <a:ea typeface="Microsoft YaHei"/>
              </a:rPr>
              <a:t>09/05/2013</a:t>
            </a:r>
            <a:r>
              <a:rPr lang="pt-BR" strike="noStrike">
                <a:solidFill>
                  <a:srgbClr val="000000"/>
                </a:solidFill>
                <a:latin typeface="Arial Unicode MS"/>
                <a:ea typeface="Microsoft YaHei"/>
              </a:rPr>
              <a:t>.</a:t>
            </a:r>
            <a:endParaRPr/>
          </a:p>
          <a:p>
            <a:pPr algn="ctr">
              <a:lnSpc>
                <a:spcPct val="100000"/>
              </a:lnSpc>
            </a:pPr>
            <a:endParaRPr/>
          </a:p>
          <a:p>
            <a:pPr algn="just">
              <a:lnSpc>
                <a:spcPct val="100000"/>
              </a:lnSpc>
            </a:pPr>
            <a:r>
              <a:rPr lang="pt-BR" sz="2000" strike="noStrike">
                <a:solidFill>
                  <a:srgbClr val="000000"/>
                </a:solidFill>
                <a:latin typeface="Arial Unicode MS"/>
                <a:ea typeface="Microsoft YaHei"/>
              </a:rPr>
              <a:t>CONSTITUCIONAL. TRIBUTÁRIO. </a:t>
            </a:r>
            <a:r>
              <a:rPr lang="pt-BR" sz="2000" b="1" strike="noStrike">
                <a:solidFill>
                  <a:srgbClr val="000000"/>
                </a:solidFill>
                <a:latin typeface="Arial Unicode MS"/>
                <a:ea typeface="Microsoft YaHei"/>
              </a:rPr>
              <a:t>IMPOSTO SOBRE A RENDA E PROVENTOS DE QUALQUER NATUREZA</a:t>
            </a:r>
            <a:r>
              <a:rPr lang="pt-BR" sz="2000" strike="noStrike">
                <a:solidFill>
                  <a:srgbClr val="000000"/>
                </a:solidFill>
                <a:latin typeface="Arial Unicode MS"/>
                <a:ea typeface="Microsoft YaHei"/>
              </a:rPr>
              <a:t> DEVIDO PELA PESSOA JURÍDICA (IRPJ). APURAÇÃO PELO REGIME DE LUCRO REAL. </a:t>
            </a:r>
            <a:r>
              <a:rPr lang="pt-BR" sz="2000" b="1" strike="noStrike">
                <a:solidFill>
                  <a:srgbClr val="000000"/>
                </a:solidFill>
                <a:latin typeface="Arial Unicode MS"/>
                <a:ea typeface="Microsoft YaHei"/>
              </a:rPr>
              <a:t>DEDUÇÃO DO VALOR PAGO A TÍTULO DE CONTRIBUIÇÃO SOCIAL SOBRE O LUCRO LÍQUIDO</a:t>
            </a:r>
            <a:r>
              <a:rPr lang="pt-BR" sz="2000" strike="noStrike">
                <a:solidFill>
                  <a:srgbClr val="000000"/>
                </a:solidFill>
                <a:latin typeface="Arial Unicode MS"/>
                <a:ea typeface="Microsoft YaHei"/>
              </a:rPr>
              <a:t>. PROIBIÇÃO. </a:t>
            </a:r>
            <a:r>
              <a:rPr lang="pt-BR" sz="2000" b="1" u="sng" strike="noStrike">
                <a:solidFill>
                  <a:srgbClr val="000000"/>
                </a:solidFill>
                <a:latin typeface="Arial Unicode MS"/>
                <a:ea typeface="Microsoft YaHei"/>
              </a:rPr>
              <a:t>ALEGADAS VIOLAÇÕES DO CONCEITO CONSTITUCIONAL DE RENDA (ART. 153, III)</a:t>
            </a:r>
            <a:r>
              <a:rPr lang="pt-BR" sz="2000" strike="noStrike">
                <a:solidFill>
                  <a:srgbClr val="000000"/>
                </a:solidFill>
                <a:latin typeface="Arial Unicode MS"/>
                <a:ea typeface="Microsoft YaHei"/>
              </a:rPr>
              <a:t>, DA RESERVA DE LEI COMPLEMENTAR DE NORMAS GERAIS (ART. 146, III, A), DO PRINCÍPIO DA CAPACIDADE CONTRIBUTIVA (ART. 145, § 1º) E DA ANTERIORIDADE (ARTS. 150, III, A E 195, § 7º). 1. O valor pago a título de contribuição social sobre o lucro líquido – CSLL não perde a característica de corresponder a parte dos lucros ou da renda do contribuinte pela circunstância de ser utilizado para solver obrigação tributária. 2. É constitucional o art. 1º e par. ún. da Lei 9.316/1996, que proíbe a dedução do valor da CSLL para fins de apuração do lucro real, base de cálculo do Imposto sobre a Renda das Pessoas Jurídicas – IRPJ. Recurso extraordinário conhecido, mas ao qual se nega provimento</a:t>
            </a:r>
            <a:endParaRPr/>
          </a:p>
        </p:txBody>
      </p:sp>
      <p:sp>
        <p:nvSpPr>
          <p:cNvPr id="118" name="CustomShape 5"/>
          <p:cNvSpPr/>
          <p:nvPr/>
        </p:nvSpPr>
        <p:spPr>
          <a:xfrm>
            <a:off x="484560" y="1026000"/>
            <a:ext cx="11189880" cy="558072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gn="just">
              <a:lnSpc>
                <a:spcPct val="100000"/>
              </a:lnSpc>
            </a:pPr>
            <a:r>
              <a:rPr lang="pt-BR" sz="2400" b="1" strike="noStrike">
                <a:solidFill>
                  <a:srgbClr val="000000"/>
                </a:solidFill>
                <a:latin typeface="Arial"/>
                <a:ea typeface="Microsoft YaHei"/>
              </a:rPr>
              <a:t>			</a:t>
            </a:r>
            <a:r>
              <a:rPr lang="pt-BR" sz="2400" strike="noStrike">
                <a:solidFill>
                  <a:srgbClr val="000000"/>
                </a:solidFill>
                <a:latin typeface="Arial"/>
                <a:ea typeface="Microsoft YaHei"/>
              </a:rPr>
              <a:t>	</a:t>
            </a:r>
            <a:r>
              <a:rPr lang="pt-BR" sz="2400" strike="noStrike">
                <a:solidFill>
                  <a:srgbClr val="000000"/>
                </a:solidFill>
                <a:latin typeface="Arial"/>
                <a:ea typeface="Arial Unicode MS"/>
              </a:rPr>
              <a:t>O </a:t>
            </a:r>
            <a:r>
              <a:rPr lang="pt-BR" sz="2400" b="1" strike="noStrike">
                <a:solidFill>
                  <a:srgbClr val="000000"/>
                </a:solidFill>
                <a:latin typeface="Arial"/>
                <a:ea typeface="Arial Unicode MS"/>
              </a:rPr>
              <a:t>Ministro Joaquim Barbosa (03/04/2013) </a:t>
            </a:r>
            <a:r>
              <a:rPr lang="pt-BR" sz="2400" strike="noStrike">
                <a:solidFill>
                  <a:srgbClr val="000000"/>
                </a:solidFill>
                <a:latin typeface="Arial"/>
                <a:ea typeface="Arial Unicode MS"/>
              </a:rPr>
              <a:t>considerou que:</a:t>
            </a:r>
            <a:endParaRPr/>
          </a:p>
          <a:p>
            <a:pPr algn="just">
              <a:lnSpc>
                <a:spcPct val="100000"/>
              </a:lnSpc>
            </a:pPr>
            <a:r>
              <a:rPr lang="pt-BR" sz="2000" strike="noStrike">
                <a:solidFill>
                  <a:srgbClr val="000000"/>
                </a:solidFill>
                <a:latin typeface="Arial"/>
                <a:ea typeface="Microsoft YaHei"/>
              </a:rPr>
              <a:t>				</a:t>
            </a:r>
            <a:r>
              <a:rPr lang="pt-BR" sz="2000" strike="noStrike">
                <a:solidFill>
                  <a:srgbClr val="000000"/>
                </a:solidFill>
                <a:latin typeface="Arial Unicode MS"/>
                <a:ea typeface="Microsoft YaHei"/>
              </a:rPr>
              <a:t>(</a:t>
            </a:r>
            <a:r>
              <a:rPr lang="pt-BR" sz="2000" b="1" strike="noStrike">
                <a:solidFill>
                  <a:srgbClr val="000000"/>
                </a:solidFill>
                <a:latin typeface="Arial Unicode MS"/>
                <a:ea typeface="Microsoft YaHei"/>
              </a:rPr>
              <a:t>a</a:t>
            </a:r>
            <a:r>
              <a:rPr lang="pt-BR" sz="2000" strike="noStrike">
                <a:solidFill>
                  <a:srgbClr val="000000"/>
                </a:solidFill>
                <a:latin typeface="Arial Unicode MS"/>
                <a:ea typeface="Microsoft YaHei"/>
              </a:rPr>
              <a:t>) a </a:t>
            </a:r>
            <a:r>
              <a:rPr lang="pt-BR" sz="2000" b="1" strike="noStrike">
                <a:solidFill>
                  <a:srgbClr val="000000"/>
                </a:solidFill>
                <a:latin typeface="Arial Unicode MS"/>
                <a:ea typeface="Microsoft YaHei"/>
              </a:rPr>
              <a:t>Constituição não estipula expressamente um conceito para renda ou para proventos</a:t>
            </a:r>
            <a:r>
              <a:rPr lang="pt-BR" sz="2000" strike="noStrike">
                <a:solidFill>
                  <a:srgbClr val="000000"/>
                </a:solidFill>
                <a:latin typeface="Arial Unicode MS"/>
                <a:ea typeface="Microsoft YaHei"/>
              </a:rPr>
              <a:t>; (</a:t>
            </a:r>
            <a:r>
              <a:rPr lang="pt-BR" sz="2000" b="1" strike="noStrike">
                <a:solidFill>
                  <a:srgbClr val="000000"/>
                </a:solidFill>
                <a:latin typeface="Arial Unicode MS"/>
                <a:ea typeface="Microsoft YaHei"/>
              </a:rPr>
              <a:t>b</a:t>
            </a:r>
            <a:r>
              <a:rPr lang="pt-BR" sz="2000" strike="noStrike">
                <a:solidFill>
                  <a:srgbClr val="000000"/>
                </a:solidFill>
                <a:latin typeface="Arial Unicode MS"/>
                <a:ea typeface="Microsoft YaHei"/>
              </a:rPr>
              <a:t>) “</a:t>
            </a:r>
            <a:r>
              <a:rPr lang="pt-BR" sz="2000" b="1" strike="noStrike">
                <a:solidFill>
                  <a:srgbClr val="000000"/>
                </a:solidFill>
                <a:latin typeface="Arial Unicode MS"/>
                <a:ea typeface="Microsoft YaHei"/>
              </a:rPr>
              <a:t>não há um conceito ontológico para renda</a:t>
            </a:r>
            <a:r>
              <a:rPr lang="pt-BR" sz="2000" strike="noStrike">
                <a:solidFill>
                  <a:srgbClr val="000000"/>
                </a:solidFill>
                <a:latin typeface="Arial Unicode MS"/>
                <a:ea typeface="Microsoft YaHei"/>
              </a:rPr>
              <a:t>, </a:t>
            </a:r>
            <a:r>
              <a:rPr lang="pt-BR" sz="2000" b="1" strike="noStrike">
                <a:solidFill>
                  <a:srgbClr val="000000"/>
                </a:solidFill>
                <a:latin typeface="Arial Unicode MS"/>
                <a:ea typeface="Microsoft YaHei"/>
              </a:rPr>
              <a:t>de dimensões absolutas, caráter imutável e existente independentemente da linguagem</a:t>
            </a:r>
            <a:r>
              <a:rPr lang="pt-BR" sz="2000" strike="noStrike">
                <a:solidFill>
                  <a:srgbClr val="000000"/>
                </a:solidFill>
                <a:latin typeface="Arial Unicode MS"/>
                <a:ea typeface="Microsoft YaHei"/>
              </a:rPr>
              <a:t>, que possa ser violado pelo legislador complementar ou pelo legislador ordinário, dado que se está diante de um objeto cultural”; (</a:t>
            </a:r>
            <a:r>
              <a:rPr lang="pt-BR" sz="2000" b="1" strike="noStrike">
                <a:solidFill>
                  <a:srgbClr val="000000"/>
                </a:solidFill>
                <a:latin typeface="Arial Unicode MS"/>
                <a:ea typeface="Microsoft YaHei"/>
              </a:rPr>
              <a:t>c</a:t>
            </a:r>
            <a:r>
              <a:rPr lang="pt-BR" sz="2000" strike="noStrike">
                <a:solidFill>
                  <a:srgbClr val="000000"/>
                </a:solidFill>
                <a:latin typeface="Arial Unicode MS"/>
                <a:ea typeface="Microsoft YaHei"/>
              </a:rPr>
              <a:t>) “</a:t>
            </a:r>
            <a:r>
              <a:rPr lang="pt-BR" sz="2000" b="1" strike="noStrike">
                <a:solidFill>
                  <a:srgbClr val="000000"/>
                </a:solidFill>
                <a:latin typeface="Arial Unicode MS"/>
                <a:ea typeface="Microsoft YaHei"/>
              </a:rPr>
              <a:t>nos quadrantes do sistema constitucional tributário</a:t>
            </a:r>
            <a:r>
              <a:rPr lang="pt-BR" sz="2000" strike="noStrike">
                <a:solidFill>
                  <a:srgbClr val="000000"/>
                </a:solidFill>
                <a:latin typeface="Arial Unicode MS"/>
                <a:ea typeface="Microsoft YaHei"/>
              </a:rPr>
              <a:t>, o </a:t>
            </a:r>
            <a:r>
              <a:rPr lang="pt-BR" sz="2000" b="1" strike="noStrike">
                <a:solidFill>
                  <a:srgbClr val="000000"/>
                </a:solidFill>
                <a:latin typeface="Arial Unicode MS"/>
                <a:ea typeface="Microsoft YaHei"/>
              </a:rPr>
              <a:t>conceito de renda </a:t>
            </a:r>
            <a:r>
              <a:rPr lang="pt-BR" sz="2000" strike="noStrike">
                <a:solidFill>
                  <a:srgbClr val="000000"/>
                </a:solidFill>
                <a:latin typeface="Arial Unicode MS"/>
                <a:ea typeface="Microsoft YaHei"/>
              </a:rPr>
              <a:t>somente pode ser estipulado a partir de uma série de influxos provenientes do sistema jurídico, como a </a:t>
            </a:r>
            <a:r>
              <a:rPr lang="pt-BR" sz="2000" b="1" strike="noStrike">
                <a:solidFill>
                  <a:srgbClr val="000000"/>
                </a:solidFill>
                <a:latin typeface="Arial Unicode MS"/>
                <a:ea typeface="Microsoft YaHei"/>
              </a:rPr>
              <a:t>proteção ao mínimo existencial</a:t>
            </a:r>
            <a:r>
              <a:rPr lang="pt-BR" sz="2000" strike="noStrike">
                <a:solidFill>
                  <a:srgbClr val="000000"/>
                </a:solidFill>
                <a:latin typeface="Arial Unicode MS"/>
                <a:ea typeface="Microsoft YaHei"/>
              </a:rPr>
              <a:t>, o </a:t>
            </a:r>
            <a:r>
              <a:rPr lang="pt-BR" sz="2000" b="1" strike="noStrike">
                <a:solidFill>
                  <a:srgbClr val="000000"/>
                </a:solidFill>
                <a:latin typeface="Arial Unicode MS"/>
                <a:ea typeface="Microsoft YaHei"/>
              </a:rPr>
              <a:t>direito ao amplo acesso à saúde</a:t>
            </a:r>
            <a:r>
              <a:rPr lang="pt-BR" sz="2000" strike="noStrike">
                <a:solidFill>
                  <a:srgbClr val="000000"/>
                </a:solidFill>
                <a:latin typeface="Arial Unicode MS"/>
                <a:ea typeface="Microsoft YaHei"/>
              </a:rPr>
              <a:t>, a </a:t>
            </a:r>
            <a:r>
              <a:rPr lang="pt-BR" sz="2000" b="1" strike="noStrike">
                <a:solidFill>
                  <a:srgbClr val="000000"/>
                </a:solidFill>
                <a:latin typeface="Arial Unicode MS"/>
                <a:ea typeface="Microsoft YaHei"/>
              </a:rPr>
              <a:t>capacidade contributiva</a:t>
            </a:r>
            <a:r>
              <a:rPr lang="pt-BR" sz="2000" strike="noStrike">
                <a:solidFill>
                  <a:srgbClr val="000000"/>
                </a:solidFill>
                <a:latin typeface="Arial Unicode MS"/>
                <a:ea typeface="Microsoft YaHei"/>
              </a:rPr>
              <a:t>, a </a:t>
            </a:r>
            <a:r>
              <a:rPr lang="pt-BR" sz="2000" b="1" strike="noStrike">
                <a:solidFill>
                  <a:srgbClr val="000000"/>
                </a:solidFill>
                <a:latin typeface="Arial Unicode MS"/>
                <a:ea typeface="Microsoft YaHei"/>
              </a:rPr>
              <a:t>proteção à livre iniciativa</a:t>
            </a:r>
            <a:r>
              <a:rPr lang="pt-BR" sz="2000" strike="noStrike">
                <a:solidFill>
                  <a:srgbClr val="000000"/>
                </a:solidFill>
                <a:latin typeface="Arial Unicode MS"/>
                <a:ea typeface="Microsoft YaHei"/>
              </a:rPr>
              <a:t> e à </a:t>
            </a:r>
            <a:r>
              <a:rPr lang="pt-BR" sz="2000" b="1" strike="noStrike">
                <a:solidFill>
                  <a:srgbClr val="000000"/>
                </a:solidFill>
                <a:latin typeface="Arial Unicode MS"/>
                <a:ea typeface="Microsoft YaHei"/>
              </a:rPr>
              <a:t>atividade econômica</a:t>
            </a:r>
            <a:r>
              <a:rPr lang="pt-BR" sz="2000" strike="noStrike">
                <a:solidFill>
                  <a:srgbClr val="000000"/>
                </a:solidFill>
                <a:latin typeface="Arial Unicode MS"/>
                <a:ea typeface="Microsoft YaHei"/>
              </a:rPr>
              <a:t>, e de outros sistemas com os quais o Direito mantém acoplamentos, como o sistema econômico e o contábil”. </a:t>
            </a:r>
            <a:endParaRPr/>
          </a:p>
          <a:p>
            <a:pPr algn="just">
              <a:lnSpc>
                <a:spcPct val="100000"/>
              </a:lnSpc>
            </a:pPr>
            <a:endParaRPr/>
          </a:p>
          <a:p>
            <a:pPr algn="just">
              <a:lnSpc>
                <a:spcPct val="100000"/>
              </a:lnSpc>
            </a:pPr>
            <a:r>
              <a:rPr lang="pt-BR" sz="2400" strike="noStrike">
                <a:solidFill>
                  <a:srgbClr val="000000"/>
                </a:solidFill>
                <a:latin typeface="Arial"/>
                <a:ea typeface="Arial Unicode MS"/>
              </a:rPr>
              <a:t>				E sobre a construção do conceito (constitucional) de renda assentou:</a:t>
            </a:r>
            <a:endParaRPr/>
          </a:p>
          <a:p>
            <a:pPr algn="just">
              <a:lnSpc>
                <a:spcPct val="100000"/>
              </a:lnSpc>
            </a:pPr>
            <a:r>
              <a:rPr lang="pt-BR" sz="2000" strike="noStrike">
                <a:solidFill>
                  <a:srgbClr val="000000"/>
                </a:solidFill>
                <a:latin typeface="Arial"/>
                <a:ea typeface="Microsoft YaHei"/>
              </a:rPr>
              <a:t>				“(...) creio ser suficiente considerar </a:t>
            </a:r>
            <a:r>
              <a:rPr lang="pt-BR" sz="2000" b="1" strike="noStrike">
                <a:solidFill>
                  <a:srgbClr val="000000"/>
                </a:solidFill>
                <a:latin typeface="Arial"/>
                <a:ea typeface="Microsoft YaHei"/>
              </a:rPr>
              <a:t>quatro aspectos para a definição da base de cálculo possível do imposto sobre a renda</a:t>
            </a:r>
            <a:r>
              <a:rPr lang="pt-BR" sz="2000" strike="noStrike">
                <a:solidFill>
                  <a:srgbClr val="000000"/>
                </a:solidFill>
                <a:latin typeface="Arial"/>
                <a:ea typeface="Microsoft YaHei"/>
              </a:rPr>
              <a:t>: (i) </a:t>
            </a:r>
            <a:r>
              <a:rPr lang="pt-BR" sz="2000" b="1" strike="noStrike">
                <a:solidFill>
                  <a:srgbClr val="000000"/>
                </a:solidFill>
                <a:latin typeface="Arial"/>
                <a:ea typeface="Microsoft YaHei"/>
              </a:rPr>
              <a:t>acréscimo patrimonial </a:t>
            </a:r>
            <a:r>
              <a:rPr lang="pt-BR" sz="2000" strike="noStrike">
                <a:solidFill>
                  <a:srgbClr val="000000"/>
                </a:solidFill>
                <a:latin typeface="Arial"/>
                <a:ea typeface="Microsoft YaHei"/>
              </a:rPr>
              <a:t>resultante do cômputo de certos (ii) </a:t>
            </a:r>
            <a:r>
              <a:rPr lang="pt-BR" sz="2000" b="1" strike="noStrike">
                <a:solidFill>
                  <a:srgbClr val="000000"/>
                </a:solidFill>
                <a:latin typeface="Arial"/>
                <a:ea typeface="Microsoft YaHei"/>
              </a:rPr>
              <a:t>ingressos</a:t>
            </a:r>
            <a:r>
              <a:rPr lang="pt-BR" sz="2000" strike="noStrike">
                <a:solidFill>
                  <a:srgbClr val="000000"/>
                </a:solidFill>
                <a:latin typeface="Arial"/>
                <a:ea typeface="Microsoft YaHei"/>
              </a:rPr>
              <a:t> e de certas (iii) </a:t>
            </a:r>
            <a:r>
              <a:rPr lang="pt-BR" sz="2000" b="1" strike="noStrike">
                <a:solidFill>
                  <a:srgbClr val="000000"/>
                </a:solidFill>
                <a:latin typeface="Arial"/>
                <a:ea typeface="Microsoft YaHei"/>
              </a:rPr>
              <a:t>saídas</a:t>
            </a:r>
            <a:r>
              <a:rPr lang="pt-BR" sz="2000" strike="noStrike">
                <a:solidFill>
                  <a:srgbClr val="000000"/>
                </a:solidFill>
                <a:latin typeface="Arial"/>
                <a:ea typeface="Microsoft YaHei"/>
              </a:rPr>
              <a:t>, ao longo de um dado (iv) </a:t>
            </a:r>
            <a:r>
              <a:rPr lang="pt-BR" sz="2000" b="1" strike="noStrike">
                <a:solidFill>
                  <a:srgbClr val="000000"/>
                </a:solidFill>
                <a:latin typeface="Arial"/>
                <a:ea typeface="Microsoft YaHei"/>
              </a:rPr>
              <a:t>período de tempo</a:t>
            </a:r>
            <a:r>
              <a:rPr lang="pt-BR" sz="2000" strike="noStrike">
                <a:solidFill>
                  <a:srgbClr val="000000"/>
                </a:solidFill>
                <a:latin typeface="Arial"/>
                <a:ea typeface="Microsoft YaHei"/>
              </a:rPr>
              <a:t>.” (g.n.)</a:t>
            </a:r>
            <a:endParaRPr/>
          </a:p>
          <a:p>
            <a:pPr algn="just">
              <a:lnSpc>
                <a:spcPct val="100000"/>
              </a:lnSpc>
            </a:pPr>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1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CustomShape 1"/>
          <p:cNvSpPr/>
          <p:nvPr/>
        </p:nvSpPr>
        <p:spPr>
          <a:xfrm>
            <a:off x="565920" y="1060920"/>
            <a:ext cx="11291400" cy="5005440"/>
          </a:xfrm>
          <a:prstGeom prst="rect">
            <a:avLst/>
          </a:prstGeom>
          <a:solidFill>
            <a:srgbClr val="FFFFFF">
              <a:alpha val="49000"/>
            </a:srgbClr>
          </a:solid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endParaRPr/>
          </a:p>
          <a:p>
            <a:pPr algn="just">
              <a:lnSpc>
                <a:spcPct val="100000"/>
              </a:lnSpc>
            </a:pPr>
            <a:endParaRPr/>
          </a:p>
          <a:p>
            <a:pPr algn="just">
              <a:lnSpc>
                <a:spcPct val="100000"/>
              </a:lnSpc>
            </a:pPr>
            <a:r>
              <a:rPr lang="pt-BR" sz="3600" b="1" strike="noStrike">
                <a:solidFill>
                  <a:srgbClr val="0C2342"/>
                </a:solidFill>
                <a:latin typeface="Calibri"/>
              </a:rPr>
              <a:t>    </a:t>
            </a:r>
            <a:r>
              <a:rPr lang="pt-BR" sz="2400" b="1" strike="noStrike">
                <a:solidFill>
                  <a:srgbClr val="0C2342"/>
                </a:solidFill>
                <a:latin typeface="Calibri Light"/>
              </a:rPr>
              <a:t>   </a:t>
            </a:r>
            <a:endParaRPr/>
          </a:p>
          <a:p>
            <a:pPr algn="just">
              <a:lnSpc>
                <a:spcPct val="100000"/>
              </a:lnSpc>
            </a:pPr>
            <a:endParaRPr/>
          </a:p>
        </p:txBody>
      </p:sp>
      <p:sp>
        <p:nvSpPr>
          <p:cNvPr id="120" name="CustomShape 2"/>
          <p:cNvSpPr/>
          <p:nvPr/>
        </p:nvSpPr>
        <p:spPr>
          <a:xfrm>
            <a:off x="4038480" y="6356520"/>
            <a:ext cx="41140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pt-BR" sz="1200" strike="noStrike">
                <a:solidFill>
                  <a:srgbClr val="8B8B8B"/>
                </a:solidFill>
                <a:latin typeface="Calibri"/>
              </a:rPr>
              <a:t>15</a:t>
            </a:r>
            <a:endParaRPr/>
          </a:p>
        </p:txBody>
      </p:sp>
      <p:sp>
        <p:nvSpPr>
          <p:cNvPr id="121" name="CustomShape 3"/>
          <p:cNvSpPr/>
          <p:nvPr/>
        </p:nvSpPr>
        <p:spPr>
          <a:xfrm>
            <a:off x="8610480" y="6356520"/>
            <a:ext cx="2742480" cy="364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r">
              <a:lnSpc>
                <a:spcPct val="100000"/>
              </a:lnSpc>
            </a:pPr>
            <a:fld id="{582E6A42-93F0-47C7-B5BB-CF42D7D34856}" type="slidenum">
              <a:rPr lang="pt-BR" sz="1200" strike="noStrike">
                <a:solidFill>
                  <a:srgbClr val="8B8B8B"/>
                </a:solidFill>
                <a:latin typeface="Calibri"/>
              </a:rPr>
              <a:t>9</a:t>
            </a:fld>
            <a:endParaRPr/>
          </a:p>
        </p:txBody>
      </p:sp>
      <p:sp>
        <p:nvSpPr>
          <p:cNvPr id="122" name="CustomShape 4"/>
          <p:cNvSpPr/>
          <p:nvPr/>
        </p:nvSpPr>
        <p:spPr>
          <a:xfrm>
            <a:off x="1093680" y="1500480"/>
            <a:ext cx="10137960" cy="364716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nSpc>
                <a:spcPct val="100000"/>
              </a:lnSpc>
            </a:pPr>
            <a:r>
              <a:rPr lang="pt-BR" sz="3200" b="1" strike="noStrike">
                <a:solidFill>
                  <a:srgbClr val="000000"/>
                </a:solidFill>
                <a:latin typeface="Arial"/>
                <a:ea typeface="Microsoft YaHei"/>
              </a:rPr>
              <a:t>6)						RE 208526   (2 correntes)</a:t>
            </a:r>
            <a:endParaRPr/>
          </a:p>
          <a:p>
            <a:pPr algn="ctr">
              <a:lnSpc>
                <a:spcPct val="100000"/>
              </a:lnSpc>
            </a:pPr>
            <a:r>
              <a:rPr lang="pt-BR" strike="noStrike">
                <a:solidFill>
                  <a:srgbClr val="000000"/>
                </a:solidFill>
                <a:latin typeface="Arial"/>
                <a:ea typeface="Microsoft YaHei"/>
              </a:rPr>
              <a:t>Relator  Min. Marco Aurélio. Julgamento: </a:t>
            </a:r>
            <a:r>
              <a:rPr lang="pt-BR" b="1" strike="noStrike">
                <a:solidFill>
                  <a:srgbClr val="000000"/>
                </a:solidFill>
                <a:latin typeface="Arial"/>
                <a:ea typeface="Microsoft YaHei"/>
              </a:rPr>
              <a:t>20/11/2013</a:t>
            </a:r>
            <a:r>
              <a:rPr lang="pt-BR" strike="noStrike">
                <a:solidFill>
                  <a:srgbClr val="000000"/>
                </a:solidFill>
                <a:latin typeface="Arial Unicode MS"/>
                <a:ea typeface="Microsoft YaHei"/>
              </a:rPr>
              <a:t>.</a:t>
            </a:r>
            <a:endParaRPr/>
          </a:p>
          <a:p>
            <a:pPr algn="ctr">
              <a:lnSpc>
                <a:spcPct val="100000"/>
              </a:lnSpc>
            </a:pPr>
            <a:endParaRPr/>
          </a:p>
          <a:p>
            <a:pPr algn="just">
              <a:lnSpc>
                <a:spcPct val="100000"/>
              </a:lnSpc>
            </a:pPr>
            <a:r>
              <a:rPr lang="pt-BR" sz="2400" strike="noStrike">
                <a:solidFill>
                  <a:srgbClr val="000000"/>
                </a:solidFill>
                <a:latin typeface="Arial Unicode MS"/>
                <a:ea typeface="Microsoft YaHei"/>
              </a:rPr>
              <a:t>IMPOSTO DE RENDA – BALANÇO PATRIMONIAL – ATUALIZAÇÃO – OTN – ARTIGOS 30 DA LEI Nº 7.730/89 E 30 DA LEI Nº 7.799/89. Surge inconstitucional a atualização prevista no artigo 30 da Lei nº 7.799/89 no que, desconsiderada a inflação, resulta na incidência do Imposto de Renda sobre lucro fictício.</a:t>
            </a:r>
            <a:endParaRPr/>
          </a:p>
          <a:p>
            <a:pPr algn="just">
              <a:lnSpc>
                <a:spcPct val="100000"/>
              </a:lnSpc>
            </a:pPr>
            <a:endParaRPr/>
          </a:p>
          <a:p>
            <a:pPr algn="just">
              <a:lnSpc>
                <a:spcPct val="100000"/>
              </a:lnSpc>
            </a:pPr>
            <a:endParaRPr/>
          </a:p>
        </p:txBody>
      </p:sp>
      <p:sp>
        <p:nvSpPr>
          <p:cNvPr id="123" name="CustomShape 5"/>
          <p:cNvSpPr/>
          <p:nvPr/>
        </p:nvSpPr>
        <p:spPr>
          <a:xfrm>
            <a:off x="1152000" y="2374560"/>
            <a:ext cx="10137960" cy="417708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gn="just">
              <a:lnSpc>
                <a:spcPct val="100000"/>
              </a:lnSpc>
            </a:pPr>
            <a:r>
              <a:rPr lang="pt-BR" sz="2400" b="1" strike="noStrike">
                <a:solidFill>
                  <a:srgbClr val="000000"/>
                </a:solidFill>
                <a:latin typeface="Arial"/>
                <a:ea typeface="Microsoft YaHei"/>
              </a:rPr>
              <a:t>			</a:t>
            </a:r>
            <a:endParaRPr/>
          </a:p>
          <a:p>
            <a:pPr algn="just">
              <a:lnSpc>
                <a:spcPct val="100000"/>
              </a:lnSpc>
            </a:pPr>
            <a:r>
              <a:rPr lang="pt-BR" sz="2400" strike="noStrike">
                <a:solidFill>
                  <a:srgbClr val="000000"/>
                </a:solidFill>
                <a:latin typeface="Arial"/>
                <a:ea typeface="Microsoft YaHei"/>
              </a:rPr>
              <a:t>			O </a:t>
            </a:r>
            <a:r>
              <a:rPr lang="pt-BR" sz="2400" b="1" strike="noStrike">
                <a:solidFill>
                  <a:srgbClr val="000000"/>
                </a:solidFill>
                <a:latin typeface="Arial"/>
                <a:ea typeface="Microsoft YaHei"/>
              </a:rPr>
              <a:t>Ministro Marco Aurélio (1º/02/2001) </a:t>
            </a:r>
            <a:r>
              <a:rPr lang="pt-BR" sz="2400" strike="noStrike">
                <a:solidFill>
                  <a:srgbClr val="000000"/>
                </a:solidFill>
                <a:latin typeface="Arial"/>
                <a:ea typeface="Microsoft YaHei"/>
              </a:rPr>
              <a:t>considerou que a previsão legal para corrigir saldos existentes em 31 de janeiro de 1989, ocorreu </a:t>
            </a:r>
            <a:r>
              <a:rPr lang="pt-BR" sz="2400" b="1" strike="noStrike">
                <a:solidFill>
                  <a:srgbClr val="000000"/>
                </a:solidFill>
                <a:latin typeface="Arial"/>
                <a:ea typeface="Microsoft YaHei"/>
              </a:rPr>
              <a:t>“em descompasso com a própria base de cálculo do imposto que decorre da nomenclatura constitucional – Imposto sobre Renda e Proventos de Qualquer Natureza</a:t>
            </a:r>
            <a:r>
              <a:rPr lang="pt-BR" sz="2400" strike="noStrike">
                <a:solidFill>
                  <a:srgbClr val="000000"/>
                </a:solidFill>
                <a:latin typeface="Arial"/>
                <a:ea typeface="Microsoft YaHei"/>
              </a:rPr>
              <a:t> – não se mostrando o legislador ordinário sensível quer ao </a:t>
            </a:r>
            <a:r>
              <a:rPr lang="pt-BR" sz="2400" b="1" strike="noStrike">
                <a:solidFill>
                  <a:srgbClr val="000000"/>
                </a:solidFill>
                <a:latin typeface="Arial"/>
                <a:ea typeface="Microsoft YaHei"/>
              </a:rPr>
              <a:t>mandamento constitucional </a:t>
            </a:r>
            <a:r>
              <a:rPr lang="pt-BR" sz="2400" strike="noStrike">
                <a:solidFill>
                  <a:srgbClr val="000000"/>
                </a:solidFill>
                <a:latin typeface="Arial"/>
                <a:ea typeface="Microsoft YaHei"/>
              </a:rPr>
              <a:t>– às balizas fechadas do próprio tributo, como previsto na Carta da República –, quer ao caráter pedagógico do artigo 44 do Código Tributário Nacional.”</a:t>
            </a:r>
            <a:endParaRPr/>
          </a:p>
          <a:p>
            <a:pPr algn="just">
              <a:lnSpc>
                <a:spcPct val="100000"/>
              </a:lnSpc>
            </a:pPr>
            <a:endParaRPr/>
          </a:p>
          <a:p>
            <a:pPr algn="just">
              <a:lnSpc>
                <a:spcPct val="100000"/>
              </a:lnSpc>
            </a:pPr>
            <a:r>
              <a:rPr lang="pt-BR" sz="2000" strike="noStrike">
                <a:solidFill>
                  <a:srgbClr val="000000"/>
                </a:solidFill>
                <a:latin typeface="Arial"/>
                <a:ea typeface="Microsoft YaHei"/>
              </a:rPr>
              <a:t>			</a:t>
            </a:r>
            <a:endParaRPr/>
          </a:p>
        </p:txBody>
      </p:sp>
      <p:sp>
        <p:nvSpPr>
          <p:cNvPr id="124" name="CustomShape 6"/>
          <p:cNvSpPr/>
          <p:nvPr/>
        </p:nvSpPr>
        <p:spPr>
          <a:xfrm>
            <a:off x="333720" y="953280"/>
            <a:ext cx="11523600" cy="558000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gn="just">
              <a:lnSpc>
                <a:spcPct val="100000"/>
              </a:lnSpc>
            </a:pPr>
            <a:r>
              <a:rPr lang="pt-BR" sz="800" b="1" strike="noStrike">
                <a:solidFill>
                  <a:srgbClr val="000000"/>
                </a:solidFill>
                <a:latin typeface="Arial"/>
                <a:ea typeface="Microsoft YaHei"/>
              </a:rPr>
              <a:t>			</a:t>
            </a:r>
            <a:r>
              <a:rPr lang="pt-BR" sz="2400" strike="noStrike">
                <a:solidFill>
                  <a:srgbClr val="000000"/>
                </a:solidFill>
                <a:latin typeface="Arial"/>
                <a:ea typeface="Microsoft YaHei"/>
              </a:rPr>
              <a:t>			O </a:t>
            </a:r>
            <a:r>
              <a:rPr lang="pt-BR" sz="2400" b="1" strike="noStrike">
                <a:solidFill>
                  <a:srgbClr val="000000"/>
                </a:solidFill>
                <a:latin typeface="Arial"/>
                <a:ea typeface="Microsoft YaHei"/>
              </a:rPr>
              <a:t>Ministro Cezar Peluso (20/06/2012)</a:t>
            </a:r>
            <a:r>
              <a:rPr lang="pt-BR" sz="2400" strike="noStrike">
                <a:solidFill>
                  <a:srgbClr val="000000"/>
                </a:solidFill>
                <a:latin typeface="Arial"/>
                <a:ea typeface="Microsoft YaHei"/>
              </a:rPr>
              <a:t> no item I de seu voto, intitulado “A Noção de Renda na Constituição”, esclareceu:</a:t>
            </a:r>
            <a:endParaRPr/>
          </a:p>
          <a:p>
            <a:pPr algn="just">
              <a:lnSpc>
                <a:spcPct val="100000"/>
              </a:lnSpc>
            </a:pPr>
            <a:r>
              <a:rPr lang="pt-BR" sz="2400" strike="noStrike">
                <a:solidFill>
                  <a:srgbClr val="000000"/>
                </a:solidFill>
                <a:latin typeface="Times New Roman"/>
                <a:ea typeface="Microsoft YaHei"/>
              </a:rPr>
              <a:t>			“Embora a existência de um “conceito constitucional de renda” seja deveras controversa, divergindo, a respeito das notas que o caracterizariam, teorias de renda-produto, de renda-acréscimo e concepções legalistas de renda,4 estou em que nenhuma delas merecerá crédito, se não reverenciar idéia de que </a:t>
            </a:r>
            <a:endParaRPr/>
          </a:p>
          <a:p>
            <a:pPr algn="just">
              <a:lnSpc>
                <a:spcPct val="100000"/>
              </a:lnSpc>
            </a:pPr>
            <a:r>
              <a:rPr lang="pt-BR" sz="2400" strike="noStrike">
                <a:solidFill>
                  <a:srgbClr val="000000"/>
                </a:solidFill>
                <a:latin typeface="Times New Roman"/>
                <a:ea typeface="Microsoft YaHei"/>
              </a:rPr>
              <a:t>“as palavras são utilizadas na Constituição com o fim de transmitir uma </a:t>
            </a:r>
            <a:r>
              <a:rPr lang="pt-BR" sz="2400" b="1" strike="noStrike">
                <a:solidFill>
                  <a:srgbClr val="000000"/>
                </a:solidFill>
                <a:latin typeface="Times New Roman"/>
                <a:ea typeface="Microsoft YaHei"/>
              </a:rPr>
              <a:t>mensagem com sentido</a:t>
            </a:r>
            <a:r>
              <a:rPr lang="pt-BR" sz="2400" strike="noStrike">
                <a:solidFill>
                  <a:srgbClr val="000000"/>
                </a:solidFill>
                <a:latin typeface="Times New Roman"/>
                <a:ea typeface="Microsoft YaHei"/>
              </a:rPr>
              <a:t>, com o propósito de designar algum conceito, mesmo sendo um </a:t>
            </a:r>
            <a:r>
              <a:rPr lang="pt-BR" sz="2400" b="1" strike="noStrike">
                <a:solidFill>
                  <a:srgbClr val="000000"/>
                </a:solidFill>
                <a:latin typeface="Times New Roman"/>
                <a:ea typeface="Microsoft YaHei"/>
              </a:rPr>
              <a:t>conceito</a:t>
            </a:r>
            <a:r>
              <a:rPr lang="pt-BR" sz="2400" strike="noStrike">
                <a:solidFill>
                  <a:srgbClr val="000000"/>
                </a:solidFill>
                <a:latin typeface="Times New Roman"/>
                <a:ea typeface="Microsoft YaHei"/>
              </a:rPr>
              <a:t> do tipo indeterminado5 (...). Contudo, se existe um conceito, há </a:t>
            </a:r>
            <a:r>
              <a:rPr lang="pt-BR" sz="2400" b="1" strike="noStrike">
                <a:solidFill>
                  <a:srgbClr val="000000"/>
                </a:solidFill>
                <a:latin typeface="Times New Roman"/>
                <a:ea typeface="Microsoft YaHei"/>
              </a:rPr>
              <a:t>características definitórias</a:t>
            </a:r>
            <a:r>
              <a:rPr lang="pt-BR" sz="2400" strike="noStrike">
                <a:solidFill>
                  <a:srgbClr val="000000"/>
                </a:solidFill>
                <a:latin typeface="Times New Roman"/>
                <a:ea typeface="Microsoft YaHei"/>
              </a:rPr>
              <a:t> que informam seus </a:t>
            </a:r>
            <a:r>
              <a:rPr lang="pt-BR" sz="2400" b="1" strike="noStrike">
                <a:solidFill>
                  <a:srgbClr val="000000"/>
                </a:solidFill>
                <a:latin typeface="Times New Roman"/>
                <a:ea typeface="Microsoft YaHei"/>
              </a:rPr>
              <a:t>limites</a:t>
            </a:r>
            <a:r>
              <a:rPr lang="pt-BR" sz="2400" strike="noStrike">
                <a:solidFill>
                  <a:srgbClr val="000000"/>
                </a:solidFill>
                <a:latin typeface="Times New Roman"/>
                <a:ea typeface="Microsoft YaHei"/>
              </a:rPr>
              <a:t>, que permite identificá-lo e diferençá-lo de outros conceitos.”</a:t>
            </a:r>
            <a:r>
              <a:rPr lang="pt-BR" sz="2400" b="1" strike="noStrike">
                <a:solidFill>
                  <a:srgbClr val="000000"/>
                </a:solidFill>
                <a:latin typeface="Times New Roman"/>
                <a:ea typeface="Microsoft YaHei"/>
              </a:rPr>
              <a:t>6</a:t>
            </a:r>
            <a:endParaRPr/>
          </a:p>
          <a:p>
            <a:pPr algn="just">
              <a:lnSpc>
                <a:spcPct val="100000"/>
              </a:lnSpc>
            </a:pPr>
            <a:r>
              <a:rPr lang="pt-BR" sz="2400" strike="noStrike">
                <a:solidFill>
                  <a:srgbClr val="000000"/>
                </a:solidFill>
                <a:latin typeface="Times New Roman"/>
                <a:ea typeface="Microsoft YaHei"/>
              </a:rPr>
              <a:t>Parece-me indiscutível, portanto, que os sentidos licitamente atribuíveis à expressão “renda” são limitados,7 não podendo transpor aquilo que se denomina o “conteúdo semântico mínimo”,8 cuja ideia norteou, aliás, o julgamento do RE 346.084-PR, a respeito da ampliação da base de cálculo da COFINS mediante manipulação do conceito de faturamento.   (...)</a:t>
            </a:r>
            <a:endParaRPr/>
          </a:p>
        </p:txBody>
      </p:sp>
      <p:sp>
        <p:nvSpPr>
          <p:cNvPr id="125" name="CustomShape 7"/>
          <p:cNvSpPr/>
          <p:nvPr/>
        </p:nvSpPr>
        <p:spPr>
          <a:xfrm>
            <a:off x="216000" y="881280"/>
            <a:ext cx="11739960" cy="577728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gn="just">
              <a:lnSpc>
                <a:spcPct val="100000"/>
              </a:lnSpc>
            </a:pPr>
            <a:r>
              <a:rPr lang="pt-BR" sz="800" b="1" strike="noStrike">
                <a:solidFill>
                  <a:srgbClr val="000000"/>
                </a:solidFill>
                <a:latin typeface="Arial"/>
                <a:ea typeface="Microsoft YaHei"/>
              </a:rPr>
              <a:t>			</a:t>
            </a:r>
            <a:endParaRPr/>
          </a:p>
          <a:p>
            <a:pPr algn="just">
              <a:lnSpc>
                <a:spcPct val="100000"/>
              </a:lnSpc>
            </a:pPr>
            <a:r>
              <a:rPr lang="pt-BR" sz="2400" strike="noStrike">
                <a:solidFill>
                  <a:srgbClr val="000000"/>
                </a:solidFill>
                <a:latin typeface="Arial"/>
                <a:ea typeface="Microsoft YaHei"/>
              </a:rPr>
              <a:t>“</a:t>
            </a:r>
            <a:r>
              <a:rPr lang="pt-BR" sz="2300" b="1" strike="noStrike">
                <a:solidFill>
                  <a:srgbClr val="000000"/>
                </a:solidFill>
                <a:latin typeface="Times New Roman"/>
                <a:ea typeface="Microsoft YaHei"/>
              </a:rPr>
              <a:t>Afirmar que a noção substancial de renda está na Constituição</a:t>
            </a:r>
            <a:r>
              <a:rPr lang="pt-BR" sz="2300" strike="noStrike">
                <a:solidFill>
                  <a:srgbClr val="000000"/>
                </a:solidFill>
                <a:latin typeface="Times New Roman"/>
                <a:ea typeface="Microsoft YaHei"/>
              </a:rPr>
              <a:t> pressupõe, é óbvio, possibilidade de apreendê-la sem necessidade de remissões a conceitos veiculados por diplomas normativos de hierarquia inferior, como o CTN ou outras normas infraconstitucionais, pois doutro modo se entraria a interpretar a Constituição à luz de normas subalternas. </a:t>
            </a:r>
            <a:r>
              <a:rPr lang="pt-BR" sz="2300" b="1" strike="noStrike">
                <a:solidFill>
                  <a:srgbClr val="000000"/>
                </a:solidFill>
                <a:latin typeface="Times New Roman"/>
                <a:ea typeface="Microsoft YaHei"/>
              </a:rPr>
              <a:t>Daí, devemos ser capazes de extrair à Constituição o substrato da noção de renda que gozará da proteção e guarda do Supremo Tribunal Federal</a:t>
            </a:r>
            <a:r>
              <a:rPr lang="pt-BR" sz="2300" strike="noStrike">
                <a:solidFill>
                  <a:srgbClr val="000000"/>
                </a:solidFill>
                <a:latin typeface="Times New Roman"/>
                <a:ea typeface="Microsoft YaHei"/>
              </a:rPr>
              <a:t>. </a:t>
            </a:r>
            <a:endParaRPr/>
          </a:p>
          <a:p>
            <a:pPr algn="just">
              <a:lnSpc>
                <a:spcPct val="100000"/>
              </a:lnSpc>
            </a:pPr>
            <a:r>
              <a:rPr lang="pt-BR" sz="2000" strike="noStrike">
                <a:solidFill>
                  <a:srgbClr val="000000"/>
                </a:solidFill>
                <a:latin typeface="Times New Roman"/>
                <a:ea typeface="Microsoft YaHei"/>
              </a:rPr>
              <a:t>(...)</a:t>
            </a:r>
            <a:endParaRPr/>
          </a:p>
          <a:p>
            <a:pPr>
              <a:lnSpc>
                <a:spcPct val="100000"/>
              </a:lnSpc>
            </a:pPr>
            <a:r>
              <a:rPr lang="pt-BR" sz="2300" strike="noStrike">
                <a:solidFill>
                  <a:srgbClr val="000000"/>
                </a:solidFill>
                <a:latin typeface="Times New Roman"/>
                <a:ea typeface="Microsoft YaHei"/>
              </a:rPr>
              <a:t>7. Na doutrina, encontram-se, de igual modo, inteligentes propostas com só base em elementos da própria carta constitucional, como, dentre outros, a de LUÍS CESAR SOUZA DE QUEIROZ:</a:t>
            </a:r>
            <a:endParaRPr/>
          </a:p>
          <a:p>
            <a:pPr>
              <a:lnSpc>
                <a:spcPct val="100000"/>
              </a:lnSpc>
            </a:pPr>
            <a:r>
              <a:rPr lang="pt-BR" sz="2000" strike="noStrike">
                <a:solidFill>
                  <a:srgbClr val="000000"/>
                </a:solidFill>
                <a:latin typeface="Times New Roman"/>
                <a:ea typeface="Microsoft YaHei"/>
              </a:rPr>
              <a:t>“Renda e proventos de qualquer natureza (ou renda em sentido amplo ou simplesmente Renda) é conceito que está contido em normas constitucionais relativas ao imposto sobre a renda e proventos de qualquer natureza e que designa o acréscimo de valor patrimonial, representativo da obtenção de produto ou de simples aumento no valor do patrimônio, apurado, em certo período de tempo, a partir da combinação de todos os fatos que contribuem para o acréscimo de valor do patrimônio (fatos-acréscimos) com certos fatos que, estando relacionados ao atendimento das necessidades vitais básicas ou à preservação da existência, com dignidade, tanto da própria pessoa quanto de sua família, contribuem para o decréscimo de valor do patrimônio (fatos-decréscimos)””</a:t>
            </a:r>
            <a:endParaRPr/>
          </a:p>
        </p:txBody>
      </p:sp>
      <p:sp>
        <p:nvSpPr>
          <p:cNvPr id="126" name="CustomShape 8"/>
          <p:cNvSpPr/>
          <p:nvPr/>
        </p:nvSpPr>
        <p:spPr>
          <a:xfrm>
            <a:off x="261720" y="1018080"/>
            <a:ext cx="11614320" cy="5488200"/>
          </a:xfrm>
          <a:prstGeom prst="rect">
            <a:avLst/>
          </a:prstGeom>
          <a:solidFill>
            <a:srgbClr val="FCFF91"/>
          </a:solidFill>
          <a:ln w="9360">
            <a:solidFill>
              <a:srgbClr val="000000"/>
            </a:solidFill>
            <a:miter/>
          </a:ln>
          <a:effectLst>
            <a:outerShdw dist="107933" dir="2700000" algn="ctr" rotWithShape="0">
              <a:srgbClr val="808080"/>
            </a:outerShdw>
          </a:effectLst>
        </p:spPr>
        <p:style>
          <a:lnRef idx="0">
            <a:scrgbClr r="0" g="0" b="0"/>
          </a:lnRef>
          <a:fillRef idx="0">
            <a:scrgbClr r="0" g="0" b="0"/>
          </a:fillRef>
          <a:effectRef idx="0">
            <a:scrgbClr r="0" g="0" b="0"/>
          </a:effectRef>
          <a:fontRef idx="minor"/>
        </p:style>
        <p:txBody>
          <a:bodyPr lIns="90000" tIns="46800" rIns="90000" bIns="46800"/>
          <a:lstStyle/>
          <a:p>
            <a:pPr algn="just">
              <a:lnSpc>
                <a:spcPct val="100000"/>
              </a:lnSpc>
            </a:pPr>
            <a:r>
              <a:rPr lang="pt-BR" sz="800" b="1" strike="noStrike">
                <a:solidFill>
                  <a:srgbClr val="000000"/>
                </a:solidFill>
                <a:latin typeface="Arial"/>
                <a:ea typeface="Microsoft YaHei"/>
              </a:rPr>
              <a:t>			</a:t>
            </a:r>
            <a:endParaRPr/>
          </a:p>
          <a:p>
            <a:pPr algn="just">
              <a:lnSpc>
                <a:spcPct val="100000"/>
              </a:lnSpc>
            </a:pPr>
            <a:r>
              <a:rPr lang="pt-BR" sz="2400" strike="noStrike">
                <a:solidFill>
                  <a:srgbClr val="000000"/>
                </a:solidFill>
                <a:latin typeface="Arial"/>
                <a:ea typeface="Microsoft YaHei"/>
              </a:rPr>
              <a:t>			</a:t>
            </a:r>
            <a:endParaRPr/>
          </a:p>
          <a:p>
            <a:pPr algn="just">
              <a:lnSpc>
                <a:spcPct val="100000"/>
              </a:lnSpc>
            </a:pPr>
            <a:r>
              <a:rPr lang="pt-BR" sz="2400" strike="noStrike">
                <a:solidFill>
                  <a:srgbClr val="000000"/>
                </a:solidFill>
                <a:latin typeface="Arial"/>
                <a:ea typeface="Arial Unicode MS"/>
              </a:rPr>
              <a:t>			A</a:t>
            </a:r>
            <a:r>
              <a:rPr lang="pt-BR" sz="2400" b="1" strike="noStrike">
                <a:solidFill>
                  <a:srgbClr val="000000"/>
                </a:solidFill>
                <a:latin typeface="Arial"/>
                <a:ea typeface="Arial Unicode MS"/>
              </a:rPr>
              <a:t> Ministra Rosa Weber (20/11/2013) </a:t>
            </a:r>
            <a:r>
              <a:rPr lang="pt-BR" sz="2400" strike="noStrike">
                <a:solidFill>
                  <a:srgbClr val="000000"/>
                </a:solidFill>
                <a:latin typeface="Arial"/>
                <a:ea typeface="Arial Unicode MS"/>
              </a:rPr>
              <a:t>adota o mesmo entendimento do Ministro Peluzo acerca da </a:t>
            </a:r>
            <a:r>
              <a:rPr lang="pt-BR" sz="2400" b="1" strike="noStrike">
                <a:solidFill>
                  <a:srgbClr val="000000"/>
                </a:solidFill>
                <a:latin typeface="Arial"/>
                <a:ea typeface="Arial Unicode MS"/>
              </a:rPr>
              <a:t>existência de um conceito constitucional de renda</a:t>
            </a:r>
            <a:r>
              <a:rPr lang="pt-BR" sz="2400" strike="noStrike">
                <a:solidFill>
                  <a:srgbClr val="000000"/>
                </a:solidFill>
                <a:latin typeface="Arial"/>
                <a:ea typeface="Arial Unicode MS"/>
              </a:rPr>
              <a:t>.</a:t>
            </a:r>
            <a:endParaRPr/>
          </a:p>
          <a:p>
            <a:pPr algn="just">
              <a:lnSpc>
                <a:spcPct val="100000"/>
              </a:lnSpc>
            </a:pPr>
            <a:endParaRPr/>
          </a:p>
          <a:p>
            <a:pPr algn="just">
              <a:lnSpc>
                <a:spcPct val="100000"/>
              </a:lnSpc>
            </a:pPr>
            <a:endParaRPr/>
          </a:p>
          <a:p>
            <a:pPr algn="just">
              <a:lnSpc>
                <a:spcPct val="100000"/>
              </a:lnSpc>
            </a:pPr>
            <a:r>
              <a:rPr lang="pt-BR" sz="2400" strike="noStrike">
                <a:solidFill>
                  <a:srgbClr val="000000"/>
                </a:solidFill>
                <a:latin typeface="Arial"/>
                <a:ea typeface="Arial Unicode MS"/>
              </a:rPr>
              <a:t>			O </a:t>
            </a:r>
            <a:r>
              <a:rPr lang="pt-BR" sz="2400" b="1" strike="noStrike">
                <a:solidFill>
                  <a:srgbClr val="000000"/>
                </a:solidFill>
                <a:latin typeface="Arial"/>
                <a:ea typeface="Arial Unicode MS"/>
              </a:rPr>
              <a:t>Ministro Dias Toffoli (20/11/2013) </a:t>
            </a:r>
            <a:r>
              <a:rPr lang="pt-BR" sz="2400" strike="noStrike">
                <a:solidFill>
                  <a:srgbClr val="000000"/>
                </a:solidFill>
                <a:latin typeface="Arial"/>
                <a:ea typeface="Arial Unicode MS"/>
              </a:rPr>
              <a:t>segue o entendimento defendido pelo Ministro Nelson Jobim no RE 201465 de que “não há um LUCRO REAL que seja ínsito ao conceito de RENDA. (...) Tal como para o Ministro Jobim, para mim, </a:t>
            </a:r>
            <a:r>
              <a:rPr lang="pt-BR" sz="2400" b="1" strike="noStrike">
                <a:solidFill>
                  <a:srgbClr val="000000"/>
                </a:solidFill>
                <a:latin typeface="Arial"/>
                <a:ea typeface="Arial Unicode MS"/>
              </a:rPr>
              <a:t>inexiste uma indexação constitucional</a:t>
            </a:r>
            <a:r>
              <a:rPr lang="pt-BR" sz="2400" strike="noStrike">
                <a:solidFill>
                  <a:srgbClr val="000000"/>
                </a:solidFill>
                <a:latin typeface="Arial"/>
                <a:ea typeface="Arial Unicode MS"/>
              </a:rPr>
              <a:t>.” </a:t>
            </a:r>
            <a:endParaRPr/>
          </a:p>
          <a:p>
            <a:pPr algn="just">
              <a:lnSpc>
                <a:spcPct val="100000"/>
              </a:lnSpc>
            </a:pPr>
            <a:endParaRPr/>
          </a:p>
          <a:p>
            <a:pPr algn="just">
              <a:lnSpc>
                <a:spcPct val="100000"/>
              </a:lnSpc>
            </a:pPr>
            <a:endParaRPr/>
          </a:p>
          <a:p>
            <a:pPr>
              <a:lnSpc>
                <a:spcPct val="100000"/>
              </a:lnSpc>
            </a:pPr>
            <a:r>
              <a:rPr lang="pt-BR" sz="2400" strike="noStrike">
                <a:solidFill>
                  <a:srgbClr val="000000"/>
                </a:solidFill>
                <a:latin typeface="Arial"/>
                <a:ea typeface="Arial Unicode MS"/>
              </a:rPr>
              <a:t>			O </a:t>
            </a:r>
            <a:r>
              <a:rPr lang="pt-BR" sz="2400" b="1" strike="noStrike">
                <a:solidFill>
                  <a:srgbClr val="000000"/>
                </a:solidFill>
                <a:latin typeface="Arial"/>
                <a:ea typeface="Arial Unicode MS"/>
              </a:rPr>
              <a:t>Ministro Luiz Fux (20/11/2013)</a:t>
            </a:r>
            <a:r>
              <a:rPr lang="pt-BR" sz="2400" strike="noStrike">
                <a:solidFill>
                  <a:srgbClr val="000000"/>
                </a:solidFill>
                <a:latin typeface="Arial"/>
                <a:ea typeface="Arial Unicode MS"/>
              </a:rPr>
              <a:t>, ao aludir a julgamento no STJ, votou no sentido de que </a:t>
            </a:r>
            <a:r>
              <a:rPr lang="pt-BR" sz="2400" b="1" strike="noStrike">
                <a:solidFill>
                  <a:srgbClr val="000000"/>
                </a:solidFill>
                <a:latin typeface="Arial"/>
                <a:ea typeface="Arial Unicode MS"/>
              </a:rPr>
              <a:t>não há um conceito constitucional de renda </a:t>
            </a:r>
            <a:r>
              <a:rPr lang="pt-BR" sz="2400" strike="noStrike">
                <a:solidFill>
                  <a:srgbClr val="000000"/>
                </a:solidFill>
                <a:latin typeface="Arial"/>
                <a:ea typeface="Arial Unicode MS"/>
              </a:rPr>
              <a:t>no art. 153, inciso III, da Constituição. </a:t>
            </a:r>
            <a:endParaRPr/>
          </a:p>
          <a:p>
            <a:pPr>
              <a:lnSpc>
                <a:spcPct val="100000"/>
              </a:lnSpc>
            </a:pPr>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1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1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p:cTn id="14" dur="1" fill="hold">
                                          <p:stCondLst>
                                            <p:cond delay="0"/>
                                          </p:stCondLst>
                                        </p:cTn>
                                        <p:tgtEl>
                                          <p:spTgt spid="1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fill="hold" nodeType="clickEffect">
                                  <p:stCondLst>
                                    <p:cond delay="0"/>
                                  </p:stCondLst>
                                  <p:childTnLst>
                                    <p:set>
                                      <p:cBhvr>
                                        <p:cTn id="18" dur="1" fill="hold">
                                          <p:stCondLst>
                                            <p:cond delay="0"/>
                                          </p:stCondLst>
                                        </p:cTn>
                                        <p:tgtEl>
                                          <p:spTgt spid="1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3.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4.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5.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6.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8063</Words>
  <Application>Microsoft Office PowerPoint</Application>
  <PresentationFormat>Widescreen</PresentationFormat>
  <Paragraphs>272</Paragraphs>
  <Slides>14</Slides>
  <Notes>1</Notes>
  <HiddenSlides>0</HiddenSlides>
  <MMClips>0</MMClips>
  <ScaleCrop>false</ScaleCrop>
  <HeadingPairs>
    <vt:vector size="6" baseType="variant">
      <vt:variant>
        <vt:lpstr>Fontes usadas</vt:lpstr>
      </vt:variant>
      <vt:variant>
        <vt:i4>5</vt:i4>
      </vt:variant>
      <vt:variant>
        <vt:lpstr>Tema</vt:lpstr>
      </vt:variant>
      <vt:variant>
        <vt:i4>16</vt:i4>
      </vt:variant>
      <vt:variant>
        <vt:lpstr>Títulos de slides</vt:lpstr>
      </vt:variant>
      <vt:variant>
        <vt:i4>14</vt:i4>
      </vt:variant>
    </vt:vector>
  </HeadingPairs>
  <TitlesOfParts>
    <vt:vector size="35" baseType="lpstr">
      <vt:lpstr>Arial</vt:lpstr>
      <vt:lpstr>Arial Unicode MS</vt:lpstr>
      <vt:lpstr>Calibri</vt:lpstr>
      <vt:lpstr>Calibri Light</vt:lpstr>
      <vt:lpstr>Times New Roman</vt:lpstr>
      <vt:lpstr>Tema do Office</vt:lpstr>
      <vt:lpstr>Tema do Office</vt:lpstr>
      <vt:lpstr>Tema do Office</vt:lpstr>
      <vt:lpstr>Tema do Office</vt:lpstr>
      <vt:lpstr>Tema do Office</vt:lpstr>
      <vt:lpstr>Tema do Office</vt:lpstr>
      <vt:lpstr>Tema do Office</vt:lpstr>
      <vt:lpstr>Tema do Office</vt:lpstr>
      <vt:lpstr>Tema do Office</vt:lpstr>
      <vt:lpstr>Tema do Office</vt:lpstr>
      <vt:lpstr>Tema do Office</vt:lpstr>
      <vt:lpstr>Tema do Office</vt:lpstr>
      <vt:lpstr>Tema do Office</vt:lpstr>
      <vt:lpstr>Tema do Office</vt:lpstr>
      <vt:lpstr>Tema do Office</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Caca de Oliveira</dc:creator>
  <cp:lastModifiedBy>Congresso IBET</cp:lastModifiedBy>
  <cp:revision>27</cp:revision>
  <dcterms:created xsi:type="dcterms:W3CDTF">2022-11-18T18:20:41Z</dcterms:created>
  <dcterms:modified xsi:type="dcterms:W3CDTF">2022-12-07T11:59:33Z</dcterms:modified>
  <dc:language>pt-BR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1</vt:i4>
  </property>
  <property fmtid="{D5CDD505-2E9C-101B-9397-08002B2CF9AE}" pid="8" name="PresentationFormat">
    <vt:lpwstr>Widescreen</vt:lpwstr>
  </property>
  <property fmtid="{D5CDD505-2E9C-101B-9397-08002B2CF9AE}" pid="9" name="ScaleCrop">
    <vt:bool>false</vt:bool>
  </property>
  <property fmtid="{D5CDD505-2E9C-101B-9397-08002B2CF9AE}" pid="10" name="ShareDoc">
    <vt:bool>false</vt:bool>
  </property>
  <property fmtid="{D5CDD505-2E9C-101B-9397-08002B2CF9AE}" pid="11" name="Slides">
    <vt:i4>19</vt:i4>
  </property>
</Properties>
</file>