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1005" r:id="rId3"/>
    <p:sldId id="958" r:id="rId4"/>
    <p:sldId id="978" r:id="rId5"/>
    <p:sldId id="984" r:id="rId6"/>
    <p:sldId id="1006" r:id="rId7"/>
    <p:sldId id="985" r:id="rId8"/>
    <p:sldId id="986" r:id="rId9"/>
    <p:sldId id="1007" r:id="rId10"/>
    <p:sldId id="962" r:id="rId11"/>
    <p:sldId id="1008" r:id="rId12"/>
    <p:sldId id="966" r:id="rId13"/>
    <p:sldId id="990" r:id="rId14"/>
    <p:sldId id="994" r:id="rId15"/>
    <p:sldId id="1009" r:id="rId16"/>
    <p:sldId id="998" r:id="rId17"/>
    <p:sldId id="1010" r:id="rId18"/>
    <p:sldId id="1002" r:id="rId19"/>
    <p:sldId id="1011" r:id="rId20"/>
    <p:sldId id="1004" r:id="rId21"/>
    <p:sldId id="84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AFAFA"/>
    <a:srgbClr val="0B233F"/>
    <a:srgbClr val="DAEDEF"/>
    <a:srgbClr val="0C2342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7C068-5AA2-4183-B45B-5F45029BDBC8}" v="67" dt="2022-12-05T17:41:33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28747-EB29-4C67-B541-87D61D1D84FB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25FAF-29ED-4F42-8967-B458FBDE3C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6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22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9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00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9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988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66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2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414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195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28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02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056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8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50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87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45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80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87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FB190-C14C-514A-BE3A-2DEF3032DC29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86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choueri@usp.b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Autofit/>
          </a:bodyPr>
          <a:lstStyle/>
          <a:p>
            <a:r>
              <a:rPr lang="pt-BR" altLang="pt-BR" sz="4800" i="1" dirty="0">
                <a:latin typeface="Arial" panose="020B0604020202020204" pitchFamily="34" charset="0"/>
                <a:cs typeface="Arial" panose="020B0604020202020204" pitchFamily="34" charset="0"/>
              </a:rPr>
              <a:t>Compliance </a:t>
            </a:r>
            <a:r>
              <a:rPr lang="pt-BR" altLang="pt-BR" sz="4800" dirty="0">
                <a:latin typeface="Arial" panose="020B0604020202020204" pitchFamily="34" charset="0"/>
                <a:cs typeface="Arial" panose="020B0604020202020204" pitchFamily="34" charset="0"/>
              </a:rPr>
              <a:t>tributário: a corrosão da função protetiva do lançamento no direito brasileiro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>
                <a:solidFill>
                  <a:srgbClr val="0C2342"/>
                </a:solidFill>
                <a:latin typeface="+mj-lt"/>
                <a:ea typeface="+mj-ea"/>
                <a:cs typeface="+mj-cs"/>
              </a:rPr>
              <a:t>Luís Eduardo Schoueri</a:t>
            </a:r>
          </a:p>
          <a:p>
            <a:r>
              <a:rPr lang="pt-BR" sz="2000" b="1" i="1" dirty="0">
                <a:solidFill>
                  <a:srgbClr val="0C2342"/>
                </a:solidFill>
                <a:latin typeface="+mj-lt"/>
                <a:ea typeface="+mj-ea"/>
                <a:cs typeface="+mj-cs"/>
              </a:rPr>
              <a:t>Professor Titular de Direito Tributário da Faculdade de Direito da USP, Vice-Presidente do IBDT e Sócio-Fundador de Lacaz Martins, Pereira Neto, Gurevich &amp; Schoueri Advogados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4A7AD7B-8EF8-608B-C90B-A3053104C8C5}"/>
              </a:ext>
            </a:extLst>
          </p:cNvPr>
          <p:cNvCxnSpPr>
            <a:cxnSpLocks/>
          </p:cNvCxnSpPr>
          <p:nvPr/>
        </p:nvCxnSpPr>
        <p:spPr bwMode="auto">
          <a:xfrm flipV="1">
            <a:off x="4209347" y="2838782"/>
            <a:ext cx="0" cy="326006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9CE00B43-98D3-6753-F9A1-2AEB2D0CADC6}"/>
              </a:ext>
            </a:extLst>
          </p:cNvPr>
          <p:cNvSpPr/>
          <p:nvPr/>
        </p:nvSpPr>
        <p:spPr bwMode="auto">
          <a:xfrm>
            <a:off x="3268365" y="3110493"/>
            <a:ext cx="1881963" cy="188361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400">
              <a:solidFill>
                <a:srgbClr val="333399"/>
              </a:solidFill>
              <a:latin typeface="Tw Cen MT" pitchFamily="34" charset="0"/>
            </a:endParaRPr>
          </a:p>
        </p:txBody>
      </p:sp>
      <p:sp>
        <p:nvSpPr>
          <p:cNvPr id="18" name="Seta: para a Direita Listrada 17">
            <a:extLst>
              <a:ext uri="{FF2B5EF4-FFF2-40B4-BE49-F238E27FC236}">
                <a16:creationId xmlns:a16="http://schemas.microsoft.com/office/drawing/2014/main" id="{DCAFA555-9B21-F49B-D4E0-AA6A44C22959}"/>
              </a:ext>
            </a:extLst>
          </p:cNvPr>
          <p:cNvSpPr/>
          <p:nvPr/>
        </p:nvSpPr>
        <p:spPr bwMode="auto">
          <a:xfrm rot="5400000">
            <a:off x="9468046" y="3903739"/>
            <a:ext cx="897708" cy="703432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3FE1D0D-966A-775D-96F3-C32B5BC785B7}"/>
              </a:ext>
            </a:extLst>
          </p:cNvPr>
          <p:cNvSpPr/>
          <p:nvPr/>
        </p:nvSpPr>
        <p:spPr bwMode="auto">
          <a:xfrm>
            <a:off x="191385" y="1704433"/>
            <a:ext cx="2200940" cy="659194"/>
          </a:xfrm>
          <a:prstGeom prst="roundRect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Homologação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BB77A72-E0DF-2BDA-D6F2-98D4D8B92294}"/>
              </a:ext>
            </a:extLst>
          </p:cNvPr>
          <p:cNvGrpSpPr/>
          <p:nvPr/>
        </p:nvGrpSpPr>
        <p:grpSpPr>
          <a:xfrm>
            <a:off x="191385" y="1132779"/>
            <a:ext cx="3167882" cy="436474"/>
            <a:chOff x="3583792" y="148300"/>
            <a:chExt cx="3167882" cy="436474"/>
          </a:xfrm>
          <a:solidFill>
            <a:schemeClr val="bg2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5C3853A-D63B-6E71-CFE0-77E62421E8BA}"/>
                </a:ext>
              </a:extLst>
            </p:cNvPr>
            <p:cNvSpPr/>
            <p:nvPr/>
          </p:nvSpPr>
          <p:spPr>
            <a:xfrm>
              <a:off x="3583792" y="148300"/>
              <a:ext cx="3167882" cy="4364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9FE0B56-E225-26E5-41F3-0088CA4021C7}"/>
                </a:ext>
              </a:extLst>
            </p:cNvPr>
            <p:cNvSpPr txBox="1"/>
            <p:nvPr/>
          </p:nvSpPr>
          <p:spPr>
            <a:xfrm>
              <a:off x="3583792" y="148300"/>
              <a:ext cx="3167882" cy="43647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0480" rIns="30480" bIns="3048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Lançamento Tributário</a:t>
              </a:r>
            </a:p>
          </p:txBody>
        </p:sp>
      </p:grp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04C5614-1E9C-FAA5-7A35-4BFE544B9219}"/>
              </a:ext>
            </a:extLst>
          </p:cNvPr>
          <p:cNvSpPr/>
          <p:nvPr/>
        </p:nvSpPr>
        <p:spPr bwMode="auto">
          <a:xfrm>
            <a:off x="350874" y="2374258"/>
            <a:ext cx="1881963" cy="188361"/>
          </a:xfrm>
          <a:prstGeom prst="triangl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400">
              <a:solidFill>
                <a:srgbClr val="333399"/>
              </a:solidFill>
              <a:latin typeface="Tw Cen MT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FAD78A0-F295-6A10-1E7F-2D214695F323}"/>
              </a:ext>
            </a:extLst>
          </p:cNvPr>
          <p:cNvSpPr/>
          <p:nvPr/>
        </p:nvSpPr>
        <p:spPr bwMode="auto">
          <a:xfrm>
            <a:off x="191387" y="2565666"/>
            <a:ext cx="7941232" cy="3944679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400">
              <a:solidFill>
                <a:srgbClr val="333399"/>
              </a:solidFill>
              <a:latin typeface="Tw Cen MT" pitchFamily="34" charset="0"/>
            </a:endParaRP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80AFF475-864A-8473-5798-28E649365C25}"/>
              </a:ext>
            </a:extLst>
          </p:cNvPr>
          <p:cNvSpPr/>
          <p:nvPr/>
        </p:nvSpPr>
        <p:spPr bwMode="auto">
          <a:xfrm>
            <a:off x="350872" y="2838782"/>
            <a:ext cx="7593593" cy="306502"/>
          </a:xfrm>
          <a:prstGeom prst="rightArrow">
            <a:avLst>
              <a:gd name="adj1" fmla="val 36172"/>
              <a:gd name="adj2" fmla="val 10185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400">
              <a:solidFill>
                <a:srgbClr val="333399"/>
              </a:solidFill>
              <a:latin typeface="Tw Cen MT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9A74CFE-B3C9-54DF-5C06-F0BE5B7F0674}"/>
              </a:ext>
            </a:extLst>
          </p:cNvPr>
          <p:cNvSpPr txBox="1"/>
          <p:nvPr/>
        </p:nvSpPr>
        <p:spPr>
          <a:xfrm>
            <a:off x="3467132" y="25889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1982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8461C718-C7CB-922F-0471-B079BE34CA7A}"/>
              </a:ext>
            </a:extLst>
          </p:cNvPr>
          <p:cNvSpPr/>
          <p:nvPr/>
        </p:nvSpPr>
        <p:spPr bwMode="auto">
          <a:xfrm>
            <a:off x="2894910" y="3202031"/>
            <a:ext cx="2628874" cy="406006"/>
          </a:xfrm>
          <a:prstGeom prst="roundRect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Decreto-Lei 1.967/82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EE0C44-B9B8-4F78-09E4-304E3F943B5A}"/>
              </a:ext>
            </a:extLst>
          </p:cNvPr>
          <p:cNvSpPr txBox="1"/>
          <p:nvPr/>
        </p:nvSpPr>
        <p:spPr>
          <a:xfrm>
            <a:off x="334925" y="3490806"/>
            <a:ext cx="30940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Menor importância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Maior volume de arrecadação da época</a:t>
            </a:r>
          </a:p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IRRF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(retenção na fonte)</a:t>
            </a: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Alguns tributos indiretos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Tributos cobrados em estampilhas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2796C77-28D5-E6FC-4835-80414A5FEDBF}"/>
              </a:ext>
            </a:extLst>
          </p:cNvPr>
          <p:cNvSpPr txBox="1"/>
          <p:nvPr/>
        </p:nvSpPr>
        <p:spPr>
          <a:xfrm>
            <a:off x="4829177" y="3587845"/>
            <a:ext cx="3115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Maior importância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Tributos mais relevantes do Sistema Tributário Nacional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IRRF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(retenção na fonte)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Inclusão do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IRPJ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AC5CAB-72E4-31F6-06E7-6793C6C14E5A}"/>
              </a:ext>
            </a:extLst>
          </p:cNvPr>
          <p:cNvSpPr txBox="1"/>
          <p:nvPr/>
        </p:nvSpPr>
        <p:spPr>
          <a:xfrm>
            <a:off x="5192958" y="2608668"/>
            <a:ext cx="1488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Linha do tempo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1E6D906-07F0-4895-4554-9FE3D8B86A7F}"/>
              </a:ext>
            </a:extLst>
          </p:cNvPr>
          <p:cNvSpPr/>
          <p:nvPr/>
        </p:nvSpPr>
        <p:spPr bwMode="auto">
          <a:xfrm>
            <a:off x="8292105" y="2532158"/>
            <a:ext cx="3721130" cy="16312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do Decreto-Lei 1.967/1982, passou-se a exigir do contribuinte a aplicação antecipada da legislação tributária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4E9EB810-C0CB-AC08-3775-A04ECD920B9E}"/>
              </a:ext>
            </a:extLst>
          </p:cNvPr>
          <p:cNvSpPr/>
          <p:nvPr/>
        </p:nvSpPr>
        <p:spPr bwMode="auto">
          <a:xfrm>
            <a:off x="8276157" y="4879129"/>
            <a:ext cx="3737077" cy="16312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Passou-se também a punir o contribuinte pela aplicação “errada” da legislação </a:t>
            </a:r>
            <a:r>
              <a:rPr lang="pt-BR" sz="19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(‘falta ou insuficiência de recolhimento do imposto’</a:t>
            </a:r>
            <a:r>
              <a:rPr lang="pt-BR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60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10" grpId="0" animBg="1"/>
      <p:bldP spid="3" grpId="0" animBg="1"/>
      <p:bldP spid="13" grpId="0" animBg="1"/>
      <p:bldP spid="14" grpId="0"/>
      <p:bldP spid="16" grpId="0" animBg="1"/>
      <p:bldP spid="15" grpId="0"/>
      <p:bldP spid="19" grpId="0"/>
      <p:bldP spid="11" grpId="0"/>
      <p:bldP spid="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9F37E9-23CE-4754-E562-A7AA0B93EB32}"/>
              </a:ext>
            </a:extLst>
          </p:cNvPr>
          <p:cNvSpPr txBox="1">
            <a:spLocks noChangeArrowheads="1"/>
          </p:cNvSpPr>
          <p:nvPr/>
        </p:nvSpPr>
        <p:spPr>
          <a:xfrm>
            <a:off x="1343892" y="3003440"/>
            <a:ext cx="9036772" cy="129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800" kern="0" dirty="0">
                <a:solidFill>
                  <a:srgbClr val="0B23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Lançamento por homologação e sistema de multas</a:t>
            </a:r>
          </a:p>
        </p:txBody>
      </p:sp>
    </p:spTree>
    <p:extLst>
      <p:ext uri="{BB962C8B-B14F-4D97-AF65-F5344CB8AC3E}">
        <p14:creationId xmlns:p14="http://schemas.microsoft.com/office/powerpoint/2010/main" val="193038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68D2941-725B-7418-25D0-FC2C9C1123F1}"/>
              </a:ext>
            </a:extLst>
          </p:cNvPr>
          <p:cNvSpPr/>
          <p:nvPr/>
        </p:nvSpPr>
        <p:spPr bwMode="auto">
          <a:xfrm>
            <a:off x="280466" y="1686933"/>
            <a:ext cx="7845432" cy="2136991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9.430/96 </a:t>
            </a:r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“Art. 44. Nos casos de lançamento de ofício, serão aplicadas as seguintes multas: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– de 75% (setenta e cinco por cento) sobre a totalidade ou diferença de imposto ou contribuição nos casos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falta de pagamento ou recolhimento, de falta de declaração e nos de declaração inexata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(...)”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DE33DB7-025C-574F-F0B5-A94933CD5F35}"/>
              </a:ext>
            </a:extLst>
          </p:cNvPr>
          <p:cNvSpPr/>
          <p:nvPr/>
        </p:nvSpPr>
        <p:spPr bwMode="auto">
          <a:xfrm>
            <a:off x="8279484" y="1926026"/>
            <a:ext cx="3721130" cy="16312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Atualmente, punem-se indistintamente com 75% de multa os “erros interpretativos” do sujeito passivo e a falha na prestação de informações de fato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FCD9532-5A46-2C8F-5AE0-282D5559EC37}"/>
              </a:ext>
            </a:extLst>
          </p:cNvPr>
          <p:cNvSpPr/>
          <p:nvPr/>
        </p:nvSpPr>
        <p:spPr bwMode="auto">
          <a:xfrm>
            <a:off x="280466" y="4159741"/>
            <a:ext cx="6916623" cy="1631216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“Declaração inexata”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que omitir rendimentos, como também a que contiver dedução de despesas não efetuadas ou abatimentos indevidos” (art. 77, ‘c’)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E5AE97D-AD5E-C7E1-6A42-F01ECA83BC9F}"/>
              </a:ext>
            </a:extLst>
          </p:cNvPr>
          <p:cNvSpPr/>
          <p:nvPr/>
        </p:nvSpPr>
        <p:spPr bwMode="auto">
          <a:xfrm>
            <a:off x="4980050" y="4162689"/>
            <a:ext cx="2217039" cy="540763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</a:t>
            </a: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23.249/47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46B11A2-7B41-1590-5D2C-00593E5D8E89}"/>
              </a:ext>
            </a:extLst>
          </p:cNvPr>
          <p:cNvSpPr/>
          <p:nvPr/>
        </p:nvSpPr>
        <p:spPr bwMode="auto">
          <a:xfrm>
            <a:off x="5105880" y="3290097"/>
            <a:ext cx="2172386" cy="50398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8BFFE83-69CB-8AA6-8C58-3CD90F5F413E}"/>
              </a:ext>
            </a:extLst>
          </p:cNvPr>
          <p:cNvSpPr txBox="1"/>
          <p:nvPr/>
        </p:nvSpPr>
        <p:spPr>
          <a:xfrm>
            <a:off x="690777" y="592644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se pode estender o conceito de declaração inexata para controvérsias de direito</a:t>
            </a:r>
          </a:p>
        </p:txBody>
      </p:sp>
    </p:spTree>
    <p:extLst>
      <p:ext uri="{BB962C8B-B14F-4D97-AF65-F5344CB8AC3E}">
        <p14:creationId xmlns:p14="http://schemas.microsoft.com/office/powerpoint/2010/main" val="10574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7" grpId="0" animBg="1"/>
      <p:bldP spid="10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Curva para a Direita 4">
            <a:extLst>
              <a:ext uri="{FF2B5EF4-FFF2-40B4-BE49-F238E27FC236}">
                <a16:creationId xmlns:a16="http://schemas.microsoft.com/office/drawing/2014/main" id="{199330F2-E536-3549-80FE-F68888E69204}"/>
              </a:ext>
            </a:extLst>
          </p:cNvPr>
          <p:cNvSpPr/>
          <p:nvPr/>
        </p:nvSpPr>
        <p:spPr bwMode="auto">
          <a:xfrm rot="21372092">
            <a:off x="2134791" y="1425561"/>
            <a:ext cx="541596" cy="858057"/>
          </a:xfrm>
          <a:prstGeom prst="curvedRightArrow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400">
              <a:solidFill>
                <a:srgbClr val="333399"/>
              </a:solidFill>
              <a:latin typeface="Tw Cen MT" pitchFamily="34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7269E79-8790-BF3A-67CD-C34385CA587D}"/>
              </a:ext>
            </a:extLst>
          </p:cNvPr>
          <p:cNvSpPr/>
          <p:nvPr/>
        </p:nvSpPr>
        <p:spPr bwMode="auto">
          <a:xfrm>
            <a:off x="1917405" y="1095153"/>
            <a:ext cx="4433776" cy="723330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multas num contexto de lançamento por homologação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EE2FFD-9297-DC73-2657-E82A8AD5278B}"/>
              </a:ext>
            </a:extLst>
          </p:cNvPr>
          <p:cNvSpPr txBox="1"/>
          <p:nvPr/>
        </p:nvSpPr>
        <p:spPr>
          <a:xfrm>
            <a:off x="2893772" y="1939653"/>
            <a:ext cx="5722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Garantia do cumprimento da legislação tributária</a:t>
            </a:r>
          </a:p>
          <a:p>
            <a:pPr marL="1254125" indent="-446088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Exige-se que o sujeito passivo </a:t>
            </a:r>
          </a:p>
          <a:p>
            <a:pPr marL="1254125" indent="-446088">
              <a:buFontTx/>
              <a:buAutoNum type="romanLcParenBoth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Aplique a lei</a:t>
            </a:r>
          </a:p>
          <a:p>
            <a:pPr marL="1254125" indent="-446088">
              <a:buFontTx/>
              <a:buAutoNum type="romanLcParenBoth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Antecipe o pagamento do tributo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39F45F3-1861-4005-1F49-4859C6595881}"/>
              </a:ext>
            </a:extLst>
          </p:cNvPr>
          <p:cNvSpPr/>
          <p:nvPr/>
        </p:nvSpPr>
        <p:spPr bwMode="auto">
          <a:xfrm>
            <a:off x="3323562" y="2330904"/>
            <a:ext cx="4853762" cy="94392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400">
              <a:solidFill>
                <a:srgbClr val="333399"/>
              </a:solidFill>
              <a:latin typeface="Tw Cen MT" pitchFamily="34" charset="0"/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92581795-1EA0-EDBF-BD64-EBEF3F800986}"/>
              </a:ext>
            </a:extLst>
          </p:cNvPr>
          <p:cNvSpPr/>
          <p:nvPr/>
        </p:nvSpPr>
        <p:spPr bwMode="auto">
          <a:xfrm rot="10800000">
            <a:off x="4809461" y="3284996"/>
            <a:ext cx="1881963" cy="188361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400">
              <a:solidFill>
                <a:srgbClr val="333399"/>
              </a:solidFill>
              <a:latin typeface="Tw Cen MT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13052AA-26F8-968D-BD1C-B198F5480DBF}"/>
              </a:ext>
            </a:extLst>
          </p:cNvPr>
          <p:cNvSpPr/>
          <p:nvPr/>
        </p:nvSpPr>
        <p:spPr bwMode="auto">
          <a:xfrm>
            <a:off x="4198090" y="3563469"/>
            <a:ext cx="3104707" cy="14141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aplicação “errada” da lei tributária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“falha” = multa</a:t>
            </a:r>
          </a:p>
        </p:txBody>
      </p:sp>
      <p:pic>
        <p:nvPicPr>
          <p:cNvPr id="10" name="Imagem 9" descr="Empresário encolhendo os ombros">
            <a:extLst>
              <a:ext uri="{FF2B5EF4-FFF2-40B4-BE49-F238E27FC236}">
                <a16:creationId xmlns:a16="http://schemas.microsoft.com/office/drawing/2014/main" id="{6468D2C6-6DD6-369B-163F-EA004DB76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6"/>
          <a:stretch/>
        </p:blipFill>
        <p:spPr>
          <a:xfrm>
            <a:off x="7562123" y="3163976"/>
            <a:ext cx="3064526" cy="369402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F75A2C4-AE71-0472-69E9-C326DC530722}"/>
              </a:ext>
            </a:extLst>
          </p:cNvPr>
          <p:cNvSpPr/>
          <p:nvPr/>
        </p:nvSpPr>
        <p:spPr bwMode="auto">
          <a:xfrm>
            <a:off x="1917406" y="5229831"/>
            <a:ext cx="5284381" cy="1323438"/>
          </a:xfrm>
          <a:prstGeom prst="rect">
            <a:avLst/>
          </a:prstGeom>
          <a:solidFill>
            <a:srgbClr val="FAFAFA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sistema de multas deve ser adequado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realidade em que se exige que o sujeito passivo aplique a lei e antecipe o pagamento</a:t>
            </a:r>
          </a:p>
        </p:txBody>
      </p:sp>
    </p:spTree>
    <p:extLst>
      <p:ext uri="{BB962C8B-B14F-4D97-AF65-F5344CB8AC3E}">
        <p14:creationId xmlns:p14="http://schemas.microsoft.com/office/powerpoint/2010/main" val="29386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animBg="1"/>
      <p:bldP spid="8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9F37E9-23CE-4754-E562-A7AA0B93EB32}"/>
              </a:ext>
            </a:extLst>
          </p:cNvPr>
          <p:cNvSpPr txBox="1">
            <a:spLocks noChangeArrowheads="1"/>
          </p:cNvSpPr>
          <p:nvPr/>
        </p:nvSpPr>
        <p:spPr>
          <a:xfrm>
            <a:off x="1811338" y="3003440"/>
            <a:ext cx="8569325" cy="129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800" b="1" kern="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corrosão da função protetiva do lançamento: o dever instrumental de “confessar dívida” e a posição do STJ</a:t>
            </a:r>
          </a:p>
        </p:txBody>
      </p:sp>
    </p:spTree>
    <p:extLst>
      <p:ext uri="{BB962C8B-B14F-4D97-AF65-F5344CB8AC3E}">
        <p14:creationId xmlns:p14="http://schemas.microsoft.com/office/powerpoint/2010/main" val="199042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9F37E9-23CE-4754-E562-A7AA0B93EB32}"/>
              </a:ext>
            </a:extLst>
          </p:cNvPr>
          <p:cNvSpPr txBox="1">
            <a:spLocks noChangeArrowheads="1"/>
          </p:cNvSpPr>
          <p:nvPr/>
        </p:nvSpPr>
        <p:spPr>
          <a:xfrm>
            <a:off x="1343892" y="3003440"/>
            <a:ext cx="9036772" cy="129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800" kern="0" dirty="0">
                <a:solidFill>
                  <a:srgbClr val="0B23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dever instrumental de confessar dívida</a:t>
            </a:r>
          </a:p>
        </p:txBody>
      </p:sp>
    </p:spTree>
    <p:extLst>
      <p:ext uri="{BB962C8B-B14F-4D97-AF65-F5344CB8AC3E}">
        <p14:creationId xmlns:p14="http://schemas.microsoft.com/office/powerpoint/2010/main" val="218899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779F65D-3CF0-70A1-303C-232B1AAC73CC}"/>
              </a:ext>
            </a:extLst>
          </p:cNvPr>
          <p:cNvSpPr/>
          <p:nvPr/>
        </p:nvSpPr>
        <p:spPr bwMode="auto">
          <a:xfrm>
            <a:off x="302704" y="2457017"/>
            <a:ext cx="10510608" cy="2032635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Art. 5.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Ministro da Fazenda poderá eliminar ou instituir obrigações acessórias relativas a tributos federais administrados pela Secretaria da Receita Federal.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§1º O documento que formalizar o cumprimento de obrigação acessória, comunicando a existência de crédito tributário, constituirá 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confissão de dívida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instrumento hábil e suficiente para a exigência do referido crédito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2E1C172-FC5B-28D6-DB90-1561CF83419F}"/>
              </a:ext>
            </a:extLst>
          </p:cNvPr>
          <p:cNvSpPr/>
          <p:nvPr/>
        </p:nvSpPr>
        <p:spPr bwMode="auto">
          <a:xfrm>
            <a:off x="302704" y="1349522"/>
            <a:ext cx="1993929" cy="820781"/>
          </a:xfrm>
          <a:prstGeom prst="rect">
            <a:avLst/>
          </a:prstGeom>
          <a:solidFill>
            <a:srgbClr val="92D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Decreto 2.124/84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0CC522F-40D5-A5D6-EBE6-8D9A241C6D9F}"/>
              </a:ext>
            </a:extLst>
          </p:cNvPr>
          <p:cNvCxnSpPr>
            <a:cxnSpLocks/>
          </p:cNvCxnSpPr>
          <p:nvPr/>
        </p:nvCxnSpPr>
        <p:spPr bwMode="auto">
          <a:xfrm>
            <a:off x="2296633" y="1759913"/>
            <a:ext cx="674583" cy="0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9FCAC5-81E7-CF15-C794-55E7D12EFE50}"/>
              </a:ext>
            </a:extLst>
          </p:cNvPr>
          <p:cNvSpPr txBox="1"/>
          <p:nvPr/>
        </p:nvSpPr>
        <p:spPr>
          <a:xfrm>
            <a:off x="3051544" y="1339306"/>
            <a:ext cx="776176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Conversão da atividade realizada pelo sujeito passivo no lançamento por homologação em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confissão de dívida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20DE452-BB3F-6DA7-2AAA-4E7471C800D8}"/>
              </a:ext>
            </a:extLst>
          </p:cNvPr>
          <p:cNvSpPr/>
          <p:nvPr/>
        </p:nvSpPr>
        <p:spPr bwMode="auto">
          <a:xfrm>
            <a:off x="302704" y="4727756"/>
            <a:ext cx="11697910" cy="1832536"/>
          </a:xfrm>
          <a:prstGeom prst="roundRect">
            <a:avLst/>
          </a:prstGeom>
          <a:solidFill>
            <a:srgbClr val="B7B7E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Impropriedades do dispositivo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cumprimento de dever instrumental não comunica “a existência de crédito tributário”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existe “crédito tributário”, na sistemática do CTN, antes da atuação da autoridade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5937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9F37E9-23CE-4754-E562-A7AA0B93EB32}"/>
              </a:ext>
            </a:extLst>
          </p:cNvPr>
          <p:cNvSpPr txBox="1">
            <a:spLocks noChangeArrowheads="1"/>
          </p:cNvSpPr>
          <p:nvPr/>
        </p:nvSpPr>
        <p:spPr>
          <a:xfrm>
            <a:off x="1343892" y="3003440"/>
            <a:ext cx="9036772" cy="129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800" kern="0" dirty="0">
                <a:solidFill>
                  <a:srgbClr val="0B23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posição do STJ</a:t>
            </a:r>
          </a:p>
        </p:txBody>
      </p:sp>
    </p:spTree>
    <p:extLst>
      <p:ext uri="{BB962C8B-B14F-4D97-AF65-F5344CB8AC3E}">
        <p14:creationId xmlns:p14="http://schemas.microsoft.com/office/powerpoint/2010/main" val="43684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82558FA-0F1B-DA84-C1A1-6ECB4829779E}"/>
              </a:ext>
            </a:extLst>
          </p:cNvPr>
          <p:cNvSpPr/>
          <p:nvPr/>
        </p:nvSpPr>
        <p:spPr bwMode="auto">
          <a:xfrm>
            <a:off x="999434" y="4810839"/>
            <a:ext cx="4861039" cy="162349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administração tributária pode: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AutoNum type="romanLcParenBoth"/>
            </a:pP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Inscrever crédito em dívida ativa; 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AutoNum type="romanLcParenBoth"/>
            </a:pP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Executar o sujeito passivo; 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AutoNum type="romanLcParenBoth"/>
            </a:pP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Revisar o “crédito”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740E605-6269-A843-5DB4-67B51076DC85}"/>
              </a:ext>
            </a:extLst>
          </p:cNvPr>
          <p:cNvSpPr/>
          <p:nvPr/>
        </p:nvSpPr>
        <p:spPr bwMode="auto">
          <a:xfrm>
            <a:off x="6733309" y="4397644"/>
            <a:ext cx="4197928" cy="2229208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Possibilidade de cobrar dívidas sem a garantia da </a:t>
            </a:r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estabilidade </a:t>
            </a: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ato administrativo ao sujeito passivo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há estímulo à homologação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A8955BE-67F7-4F79-2164-F7BF280D4824}"/>
              </a:ext>
            </a:extLst>
          </p:cNvPr>
          <p:cNvCxnSpPr>
            <a:cxnSpLocks/>
          </p:cNvCxnSpPr>
          <p:nvPr/>
        </p:nvCxnSpPr>
        <p:spPr bwMode="auto">
          <a:xfrm>
            <a:off x="5878617" y="5622586"/>
            <a:ext cx="67458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2" descr="STJ (@STJnoticias) | Twitter">
            <a:extLst>
              <a:ext uri="{FF2B5EF4-FFF2-40B4-BE49-F238E27FC236}">
                <a16:creationId xmlns:a16="http://schemas.microsoft.com/office/drawing/2014/main" id="{ACD450BD-331D-899E-3F24-81EB3100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93" y="2997643"/>
            <a:ext cx="1363477" cy="13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203B828-F87B-CF99-EEC6-5E22A9AF8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88" y="1201812"/>
            <a:ext cx="6595106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altLang="pt-BR" sz="1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reconhecimento do débito tributário pelo contribuinte</a:t>
            </a:r>
            <a:r>
              <a:rPr lang="pt-BR" altLang="pt-BR" sz="1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mediante a DCTF, com a indicação precisa do sujeito passivo e a quantificação do montante devido, </a:t>
            </a:r>
            <a:r>
              <a:rPr lang="pt-BR" altLang="pt-BR" sz="1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 ao próprio lançamento</a:t>
            </a:r>
            <a:r>
              <a:rPr lang="pt-BR" altLang="pt-BR" sz="1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restando o Fisco autorizado a proceder à inscrição do respectivo crédito em dívida ativa. Assim, não pago o débito no vencimento, torna-se imediatamente exigível, independentemente de qualquer procedimento administrativo ou de notificação ao contribuinte, sendo indevida a expedição de certidão negativa de sua existência</a:t>
            </a:r>
            <a:r>
              <a:rPr lang="pt-BR" altLang="pt-BR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DCC40702-2E56-E9BB-7546-A2ABEECE6752}"/>
              </a:ext>
            </a:extLst>
          </p:cNvPr>
          <p:cNvSpPr/>
          <p:nvPr/>
        </p:nvSpPr>
        <p:spPr bwMode="auto">
          <a:xfrm>
            <a:off x="6803002" y="3488692"/>
            <a:ext cx="2563091" cy="383286"/>
          </a:xfrm>
          <a:prstGeom prst="roundRect">
            <a:avLst/>
          </a:prstGeom>
          <a:solidFill>
            <a:srgbClr val="33339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 752.787/SP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20A4A20-35C4-32E0-B438-6AC2B21EBF76}"/>
              </a:ext>
            </a:extLst>
          </p:cNvPr>
          <p:cNvSpPr/>
          <p:nvPr/>
        </p:nvSpPr>
        <p:spPr bwMode="auto">
          <a:xfrm>
            <a:off x="334446" y="2007140"/>
            <a:ext cx="1616869" cy="820781"/>
          </a:xfrm>
          <a:prstGeom prst="rect">
            <a:avLst/>
          </a:prstGeom>
          <a:solidFill>
            <a:srgbClr val="92D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Decreto 2.124/84</a:t>
            </a:r>
          </a:p>
        </p:txBody>
      </p:sp>
      <p:sp>
        <p:nvSpPr>
          <p:cNvPr id="14" name="Sinal de Adição 13">
            <a:extLst>
              <a:ext uri="{FF2B5EF4-FFF2-40B4-BE49-F238E27FC236}">
                <a16:creationId xmlns:a16="http://schemas.microsoft.com/office/drawing/2014/main" id="{4CD98319-22CE-3FE7-AA7C-C95278C42F89}"/>
              </a:ext>
            </a:extLst>
          </p:cNvPr>
          <p:cNvSpPr/>
          <p:nvPr/>
        </p:nvSpPr>
        <p:spPr bwMode="auto">
          <a:xfrm rot="16200000">
            <a:off x="1896378" y="2067009"/>
            <a:ext cx="914400" cy="751518"/>
          </a:xfrm>
          <a:prstGeom prst="mathPlus">
            <a:avLst>
              <a:gd name="adj1" fmla="val 151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15" name="Chave Esquerda 14">
            <a:extLst>
              <a:ext uri="{FF2B5EF4-FFF2-40B4-BE49-F238E27FC236}">
                <a16:creationId xmlns:a16="http://schemas.microsoft.com/office/drawing/2014/main" id="{FBB91088-D754-F514-A4E4-32EC7B5F118C}"/>
              </a:ext>
            </a:extLst>
          </p:cNvPr>
          <p:cNvSpPr/>
          <p:nvPr/>
        </p:nvSpPr>
        <p:spPr bwMode="auto">
          <a:xfrm rot="16200000">
            <a:off x="5922857" y="-1813555"/>
            <a:ext cx="263155" cy="11809228"/>
          </a:xfrm>
          <a:prstGeom prst="leftBrac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187875E-DB3D-D1D6-C66B-C98310949A3E}"/>
              </a:ext>
            </a:extLst>
          </p:cNvPr>
          <p:cNvSpPr/>
          <p:nvPr/>
        </p:nvSpPr>
        <p:spPr bwMode="auto">
          <a:xfrm>
            <a:off x="5872986" y="1780279"/>
            <a:ext cx="3510428" cy="38524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3" name="Chave Esquerda 2">
            <a:extLst>
              <a:ext uri="{FF2B5EF4-FFF2-40B4-BE49-F238E27FC236}">
                <a16:creationId xmlns:a16="http://schemas.microsoft.com/office/drawing/2014/main" id="{CF82AA51-2286-B42D-F224-AC39CF83C510}"/>
              </a:ext>
            </a:extLst>
          </p:cNvPr>
          <p:cNvSpPr/>
          <p:nvPr/>
        </p:nvSpPr>
        <p:spPr bwMode="auto">
          <a:xfrm>
            <a:off x="9435920" y="1306137"/>
            <a:ext cx="68723" cy="1402006"/>
          </a:xfrm>
          <a:prstGeom prst="leftBrace">
            <a:avLst>
              <a:gd name="adj1" fmla="val 8333"/>
              <a:gd name="adj2" fmla="val 463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4A9F5F-E01E-7703-9A60-9387A9E61C0B}"/>
              </a:ext>
            </a:extLst>
          </p:cNvPr>
          <p:cNvSpPr/>
          <p:nvPr/>
        </p:nvSpPr>
        <p:spPr bwMode="auto">
          <a:xfrm>
            <a:off x="9082550" y="1332821"/>
            <a:ext cx="2336965" cy="36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BR" sz="1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debeatur</a:t>
            </a:r>
            <a:r>
              <a:rPr lang="pt-BR" sz="19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6A68232-BA61-175D-64CA-EDA8269FDFCA}"/>
              </a:ext>
            </a:extLst>
          </p:cNvPr>
          <p:cNvSpPr/>
          <p:nvPr/>
        </p:nvSpPr>
        <p:spPr bwMode="auto">
          <a:xfrm>
            <a:off x="9400404" y="1814330"/>
            <a:ext cx="2336965" cy="36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i="1" dirty="0">
                <a:latin typeface="Calibri" panose="020F0502020204030204" pitchFamily="34" charset="0"/>
                <a:cs typeface="Calibri" panose="020F0502020204030204" pitchFamily="34" charset="0"/>
              </a:rPr>
              <a:t>Quantum </a:t>
            </a:r>
            <a:r>
              <a:rPr lang="pt-BR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debeatur</a:t>
            </a:r>
            <a:r>
              <a:rPr lang="pt-BR" sz="19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F7BF7A6-4CC6-3146-5E8A-005B45EE3AFA}"/>
              </a:ext>
            </a:extLst>
          </p:cNvPr>
          <p:cNvSpPr/>
          <p:nvPr/>
        </p:nvSpPr>
        <p:spPr bwMode="auto">
          <a:xfrm>
            <a:off x="9298310" y="2286636"/>
            <a:ext cx="2336965" cy="3656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Função protetiva?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7AF9E8F-A4CB-5D79-7AE7-95949F27D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587" y="1311142"/>
            <a:ext cx="491928" cy="41559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65B48CF-30EE-52B9-AB1F-E9B847BED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754" y="1782719"/>
            <a:ext cx="507599" cy="42883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AF3E6B4-EB83-8B53-3827-3777B65DE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601" y="2286636"/>
            <a:ext cx="504953" cy="4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4" grpId="0" animBg="1"/>
      <p:bldP spid="15" grpId="0" animBg="1"/>
      <p:bldP spid="2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9F37E9-23CE-4754-E562-A7AA0B93EB32}"/>
              </a:ext>
            </a:extLst>
          </p:cNvPr>
          <p:cNvSpPr txBox="1">
            <a:spLocks noChangeArrowheads="1"/>
          </p:cNvSpPr>
          <p:nvPr/>
        </p:nvSpPr>
        <p:spPr>
          <a:xfrm>
            <a:off x="1343892" y="3003440"/>
            <a:ext cx="9036772" cy="129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800" kern="0" dirty="0">
                <a:solidFill>
                  <a:srgbClr val="0B23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34065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6CC6E448-1202-924A-8EC4-77D4A43D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312" y="172041"/>
            <a:ext cx="1187302" cy="110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09F37E9-23CE-4754-E562-A7AA0B93EB32}"/>
              </a:ext>
            </a:extLst>
          </p:cNvPr>
          <p:cNvSpPr txBox="1">
            <a:spLocks noChangeArrowheads="1"/>
          </p:cNvSpPr>
          <p:nvPr/>
        </p:nvSpPr>
        <p:spPr>
          <a:xfrm>
            <a:off x="1343892" y="3003440"/>
            <a:ext cx="9036772" cy="129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800" b="1" kern="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Função protetiva do lançamento: lançamento é ato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88987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2C908D4-8B3E-7A57-573E-7BE4B72E9CEE}"/>
              </a:ext>
            </a:extLst>
          </p:cNvPr>
          <p:cNvSpPr/>
          <p:nvPr/>
        </p:nvSpPr>
        <p:spPr bwMode="auto">
          <a:xfrm>
            <a:off x="2781779" y="3962720"/>
            <a:ext cx="6628441" cy="16312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prática, o contribuinte fica 5 anos à mercê da opinião fiscal e sujeito a multas altíssimas por “erro” no exercício de atividade que sequer lhe é própria!</a:t>
            </a:r>
          </a:p>
        </p:txBody>
      </p:sp>
      <p:pic>
        <p:nvPicPr>
          <p:cNvPr id="20" name="Imagem 19" descr="Empresário segurando cartaz">
            <a:extLst>
              <a:ext uri="{FF2B5EF4-FFF2-40B4-BE49-F238E27FC236}">
                <a16:creationId xmlns:a16="http://schemas.microsoft.com/office/drawing/2014/main" id="{C11368F9-B356-D81D-24D2-0BA735292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42"/>
          <a:stretch/>
        </p:blipFill>
        <p:spPr>
          <a:xfrm>
            <a:off x="4380329" y="1474880"/>
            <a:ext cx="1571847" cy="2255035"/>
          </a:xfrm>
          <a:prstGeom prst="rect">
            <a:avLst/>
          </a:prstGeom>
        </p:spPr>
      </p:pic>
      <p:pic>
        <p:nvPicPr>
          <p:cNvPr id="23" name="Picture 2" descr="Demonstrações Financeiras: O que são?">
            <a:extLst>
              <a:ext uri="{FF2B5EF4-FFF2-40B4-BE49-F238E27FC236}">
                <a16:creationId xmlns:a16="http://schemas.microsoft.com/office/drawing/2014/main" id="{140E8028-F12B-7633-B974-F5DC0FE4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09">
            <a:off x="4615525" y="2676287"/>
            <a:ext cx="1101455" cy="89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 descr="Empresário com a mão na testa">
            <a:extLst>
              <a:ext uri="{FF2B5EF4-FFF2-40B4-BE49-F238E27FC236}">
                <a16:creationId xmlns:a16="http://schemas.microsoft.com/office/drawing/2014/main" id="{D9D9C8FA-DA0C-99F8-29A3-830D619401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8"/>
          <a:stretch/>
        </p:blipFill>
        <p:spPr>
          <a:xfrm>
            <a:off x="6107442" y="1474880"/>
            <a:ext cx="1570960" cy="22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393D706-40D1-214F-9CA6-E5EE81B7AAD2}"/>
              </a:ext>
            </a:extLst>
          </p:cNvPr>
          <p:cNvSpPr txBox="1">
            <a:spLocks noChangeArrowheads="1"/>
          </p:cNvSpPr>
          <p:nvPr/>
        </p:nvSpPr>
        <p:spPr>
          <a:xfrm>
            <a:off x="2189957" y="2060848"/>
            <a:ext cx="7812087" cy="1008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b="1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eaLnBrk="1" hangingPunct="1">
              <a:defRPr/>
            </a:pPr>
            <a:endParaRPr lang="pt-BR" altLang="pt-BR" sz="2000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altLang="pt-BR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schoueri@usp.br</a:t>
            </a:r>
            <a:endParaRPr lang="pt-BR" altLang="pt-BR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pt-BR" altLang="pt-BR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schoueri.com.br</a:t>
            </a:r>
          </a:p>
        </p:txBody>
      </p:sp>
    </p:spTree>
    <p:extLst>
      <p:ext uri="{BB962C8B-B14F-4D97-AF65-F5344CB8AC3E}">
        <p14:creationId xmlns:p14="http://schemas.microsoft.com/office/powerpoint/2010/main" val="238026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ta: Dobrada 19">
            <a:extLst>
              <a:ext uri="{FF2B5EF4-FFF2-40B4-BE49-F238E27FC236}">
                <a16:creationId xmlns:a16="http://schemas.microsoft.com/office/drawing/2014/main" id="{872EF4AA-F408-07C8-81B7-3B5B4817830D}"/>
              </a:ext>
            </a:extLst>
          </p:cNvPr>
          <p:cNvSpPr/>
          <p:nvPr/>
        </p:nvSpPr>
        <p:spPr bwMode="auto">
          <a:xfrm rot="10800000">
            <a:off x="4401107" y="1456536"/>
            <a:ext cx="882501" cy="2531686"/>
          </a:xfrm>
          <a:prstGeom prst="bentArrow">
            <a:avLst>
              <a:gd name="adj1" fmla="val 11248"/>
              <a:gd name="adj2" fmla="val 15065"/>
              <a:gd name="adj3" fmla="val 26824"/>
              <a:gd name="adj4" fmla="val 43750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400">
              <a:solidFill>
                <a:srgbClr val="333399"/>
              </a:solidFill>
              <a:latin typeface="Tw Cen MT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BC3AC11-345F-14E2-A157-CD3DF13E34EA}"/>
              </a:ext>
            </a:extLst>
          </p:cNvPr>
          <p:cNvSpPr/>
          <p:nvPr/>
        </p:nvSpPr>
        <p:spPr bwMode="auto">
          <a:xfrm>
            <a:off x="2260434" y="1417652"/>
            <a:ext cx="3919605" cy="20764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000" i="1" dirty="0">
              <a:solidFill>
                <a:srgbClr val="2D2D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100" i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Função de executoriedade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100" i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Função de determinação da abrangência da tutela jurídica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sz="2100" i="1" dirty="0">
                <a:solidFill>
                  <a:srgbClr val="2D2D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Função de estabilização material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C89EF66-78E0-36D4-F13F-93BBA48D15CE}"/>
              </a:ext>
            </a:extLst>
          </p:cNvPr>
          <p:cNvSpPr txBox="1"/>
          <p:nvPr/>
        </p:nvSpPr>
        <p:spPr>
          <a:xfrm>
            <a:off x="2045148" y="3603250"/>
            <a:ext cx="232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Função Protetiva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8541AB4-B8CB-5EEA-A07F-ACF5C51F5056}"/>
              </a:ext>
            </a:extLst>
          </p:cNvPr>
          <p:cNvSpPr/>
          <p:nvPr/>
        </p:nvSpPr>
        <p:spPr>
          <a:xfrm>
            <a:off x="17885" y="2077694"/>
            <a:ext cx="2127169" cy="165977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AF3BBBD-8AEA-75C8-E933-DCDC1C906F06}"/>
              </a:ext>
            </a:extLst>
          </p:cNvPr>
          <p:cNvSpPr/>
          <p:nvPr/>
        </p:nvSpPr>
        <p:spPr>
          <a:xfrm>
            <a:off x="559328" y="2435970"/>
            <a:ext cx="1159297" cy="943221"/>
          </a:xfrm>
          <a:prstGeom prst="ellipse">
            <a:avLst/>
          </a:prstGeom>
          <a:solidFill>
            <a:srgbClr val="DAEDE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8EF8BED9-8F71-1379-4A4C-FB7F7DE8F5C4}"/>
              </a:ext>
            </a:extLst>
          </p:cNvPr>
          <p:cNvSpPr/>
          <p:nvPr/>
        </p:nvSpPr>
        <p:spPr>
          <a:xfrm>
            <a:off x="2585308" y="917677"/>
            <a:ext cx="3167882" cy="436474"/>
          </a:xfrm>
          <a:custGeom>
            <a:avLst/>
            <a:gdLst>
              <a:gd name="connsiteX0" fmla="*/ 0 w 3167882"/>
              <a:gd name="connsiteY0" fmla="*/ 0 h 436474"/>
              <a:gd name="connsiteX1" fmla="*/ 3167882 w 3167882"/>
              <a:gd name="connsiteY1" fmla="*/ 0 h 436474"/>
              <a:gd name="connsiteX2" fmla="*/ 3167882 w 3167882"/>
              <a:gd name="connsiteY2" fmla="*/ 436474 h 436474"/>
              <a:gd name="connsiteX3" fmla="*/ 0 w 3167882"/>
              <a:gd name="connsiteY3" fmla="*/ 436474 h 436474"/>
              <a:gd name="connsiteX4" fmla="*/ 0 w 3167882"/>
              <a:gd name="connsiteY4" fmla="*/ 0 h 43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882" h="436474">
                <a:moveTo>
                  <a:pt x="0" y="0"/>
                </a:moveTo>
                <a:lnTo>
                  <a:pt x="3167882" y="0"/>
                </a:lnTo>
                <a:lnTo>
                  <a:pt x="3167882" y="436474"/>
                </a:lnTo>
                <a:lnTo>
                  <a:pt x="0" y="4364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Lançamento Tributário</a:t>
            </a:r>
          </a:p>
        </p:txBody>
      </p:sp>
      <p:sp>
        <p:nvSpPr>
          <p:cNvPr id="16" name="Conector reto 15">
            <a:extLst>
              <a:ext uri="{FF2B5EF4-FFF2-40B4-BE49-F238E27FC236}">
                <a16:creationId xmlns:a16="http://schemas.microsoft.com/office/drawing/2014/main" id="{15D03C9E-9F49-47E4-6142-6AD59BC1C2C6}"/>
              </a:ext>
            </a:extLst>
          </p:cNvPr>
          <p:cNvSpPr/>
          <p:nvPr/>
        </p:nvSpPr>
        <p:spPr>
          <a:xfrm rot="5400000">
            <a:off x="1266243" y="1112763"/>
            <a:ext cx="1318312" cy="1471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735A3539-FF16-6070-888D-DBBAAD47B3C3}"/>
              </a:ext>
            </a:extLst>
          </p:cNvPr>
          <p:cNvSpPr/>
          <p:nvPr/>
        </p:nvSpPr>
        <p:spPr>
          <a:xfrm>
            <a:off x="2678690" y="1511050"/>
            <a:ext cx="2607475" cy="294850"/>
          </a:xfrm>
          <a:custGeom>
            <a:avLst/>
            <a:gdLst>
              <a:gd name="connsiteX0" fmla="*/ 0 w 2607475"/>
              <a:gd name="connsiteY0" fmla="*/ 0 h 294850"/>
              <a:gd name="connsiteX1" fmla="*/ 2607475 w 2607475"/>
              <a:gd name="connsiteY1" fmla="*/ 0 h 294850"/>
              <a:gd name="connsiteX2" fmla="*/ 2607475 w 2607475"/>
              <a:gd name="connsiteY2" fmla="*/ 294850 h 294850"/>
              <a:gd name="connsiteX3" fmla="*/ 0 w 2607475"/>
              <a:gd name="connsiteY3" fmla="*/ 294850 h 294850"/>
              <a:gd name="connsiteX4" fmla="*/ 0 w 2607475"/>
              <a:gd name="connsiteY4" fmla="*/ 0 h 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7475" h="294850">
                <a:moveTo>
                  <a:pt x="0" y="0"/>
                </a:moveTo>
                <a:lnTo>
                  <a:pt x="2607475" y="0"/>
                </a:lnTo>
                <a:lnTo>
                  <a:pt x="2607475" y="294850"/>
                </a:lnTo>
                <a:lnTo>
                  <a:pt x="0" y="294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Ato Administrativo</a:t>
            </a:r>
          </a:p>
        </p:txBody>
      </p:sp>
      <p:sp>
        <p:nvSpPr>
          <p:cNvPr id="19" name="Conector reto 18">
            <a:extLst>
              <a:ext uri="{FF2B5EF4-FFF2-40B4-BE49-F238E27FC236}">
                <a16:creationId xmlns:a16="http://schemas.microsoft.com/office/drawing/2014/main" id="{A89B4D71-8CCB-ABFC-D2DE-9B5AAA7B008B}"/>
              </a:ext>
            </a:extLst>
          </p:cNvPr>
          <p:cNvSpPr/>
          <p:nvPr/>
        </p:nvSpPr>
        <p:spPr>
          <a:xfrm rot="5400000">
            <a:off x="1805523" y="1590855"/>
            <a:ext cx="778579" cy="882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1E552F6-EEFB-8CEF-D39E-F920D4F743ED}"/>
              </a:ext>
            </a:extLst>
          </p:cNvPr>
          <p:cNvSpPr/>
          <p:nvPr/>
        </p:nvSpPr>
        <p:spPr bwMode="auto">
          <a:xfrm>
            <a:off x="6295419" y="1348065"/>
            <a:ext cx="5705195" cy="729629"/>
          </a:xfrm>
          <a:prstGeom prst="roundRect">
            <a:avLst/>
          </a:prstGeom>
          <a:solidFill>
            <a:srgbClr val="DAED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lançamento, enquanto ato administrativo, permite que a administração cobre o crédito tributário</a:t>
            </a:r>
            <a:endParaRPr kumimoji="0" lang="pt-BR" sz="20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202B6DD-5920-A118-0B26-CC2A80925C71}"/>
              </a:ext>
            </a:extLst>
          </p:cNvPr>
          <p:cNvSpPr/>
          <p:nvPr/>
        </p:nvSpPr>
        <p:spPr bwMode="auto">
          <a:xfrm>
            <a:off x="6331365" y="2704679"/>
            <a:ext cx="5669249" cy="729630"/>
          </a:xfrm>
          <a:prstGeom prst="roundRect">
            <a:avLst/>
          </a:prstGeom>
          <a:solidFill>
            <a:srgbClr val="DAED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lançamento, enquanto ato administrativo, estabiliza a pretensão tributária 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6E72072-A30D-6F18-00D3-FD8BE5ACF529}"/>
              </a:ext>
            </a:extLst>
          </p:cNvPr>
          <p:cNvSpPr/>
          <p:nvPr/>
        </p:nvSpPr>
        <p:spPr bwMode="auto">
          <a:xfrm>
            <a:off x="6260483" y="1180508"/>
            <a:ext cx="278862" cy="25464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Chave Esquerda 25">
            <a:extLst>
              <a:ext uri="{FF2B5EF4-FFF2-40B4-BE49-F238E27FC236}">
                <a16:creationId xmlns:a16="http://schemas.microsoft.com/office/drawing/2014/main" id="{737E495D-7BE7-99EC-FB91-A6B1A12C202F}"/>
              </a:ext>
            </a:extLst>
          </p:cNvPr>
          <p:cNvSpPr/>
          <p:nvPr/>
        </p:nvSpPr>
        <p:spPr bwMode="auto">
          <a:xfrm rot="5400000">
            <a:off x="8716685" y="430084"/>
            <a:ext cx="308376" cy="6436439"/>
          </a:xfrm>
          <a:prstGeom prst="leftBrace">
            <a:avLst>
              <a:gd name="adj1" fmla="val 8333"/>
              <a:gd name="adj2" fmla="val 463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A2B8B3C3-7C0C-9067-8D95-688EC39EFF59}"/>
              </a:ext>
            </a:extLst>
          </p:cNvPr>
          <p:cNvSpPr/>
          <p:nvPr/>
        </p:nvSpPr>
        <p:spPr bwMode="auto">
          <a:xfrm>
            <a:off x="6296429" y="2543024"/>
            <a:ext cx="278862" cy="25464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1F3FF281-4F65-80CF-6A7F-B3062C4B5687}"/>
              </a:ext>
            </a:extLst>
          </p:cNvPr>
          <p:cNvSpPr/>
          <p:nvPr/>
        </p:nvSpPr>
        <p:spPr bwMode="auto">
          <a:xfrm>
            <a:off x="5698680" y="3702603"/>
            <a:ext cx="3319520" cy="11606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A administração fica vinculada às razões de direito do lançamento (art. 146 do CTN)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93919F62-0F77-FA84-8B38-8E7C3785B0D6}"/>
              </a:ext>
            </a:extLst>
          </p:cNvPr>
          <p:cNvSpPr/>
          <p:nvPr/>
        </p:nvSpPr>
        <p:spPr bwMode="auto">
          <a:xfrm>
            <a:off x="9093646" y="3702603"/>
            <a:ext cx="2920002" cy="11606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O contribuinte tem segurança sobre os limites da exigência fiscal</a:t>
            </a:r>
          </a:p>
        </p:txBody>
      </p:sp>
      <p:sp>
        <p:nvSpPr>
          <p:cNvPr id="32" name="Seta: da Esquerda para a Direita 31">
            <a:extLst>
              <a:ext uri="{FF2B5EF4-FFF2-40B4-BE49-F238E27FC236}">
                <a16:creationId xmlns:a16="http://schemas.microsoft.com/office/drawing/2014/main" id="{5F4CCB3B-3CED-9AF1-BCA7-9562427AD27F}"/>
              </a:ext>
            </a:extLst>
          </p:cNvPr>
          <p:cNvSpPr/>
          <p:nvPr/>
        </p:nvSpPr>
        <p:spPr bwMode="auto">
          <a:xfrm rot="5400000">
            <a:off x="8917470" y="2251756"/>
            <a:ext cx="461091" cy="278861"/>
          </a:xfrm>
          <a:prstGeom prst="leftRightArrow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F98DB12-C1DE-B9DB-82CA-3612BC948D8B}"/>
              </a:ext>
            </a:extLst>
          </p:cNvPr>
          <p:cNvSpPr txBox="1"/>
          <p:nvPr/>
        </p:nvSpPr>
        <p:spPr>
          <a:xfrm>
            <a:off x="17886" y="4957310"/>
            <a:ext cx="24237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Nesse sentido, o lançamento é um ônus da administração</a:t>
            </a:r>
            <a:endParaRPr lang="pt-BR" sz="2400" b="1" dirty="0"/>
          </a:p>
        </p:txBody>
      </p:sp>
      <p:sp>
        <p:nvSpPr>
          <p:cNvPr id="5" name="Retângulo 11">
            <a:extLst>
              <a:ext uri="{FF2B5EF4-FFF2-40B4-BE49-F238E27FC236}">
                <a16:creationId xmlns:a16="http://schemas.microsoft.com/office/drawing/2014/main" id="{827E8E31-F400-2C99-29B1-BB961AC6D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438" y="4957310"/>
            <a:ext cx="626301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“(...) o lançamento é um </a:t>
            </a:r>
            <a:r>
              <a:rPr lang="pt-BR" altLang="pt-BR" sz="2000" b="1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ônus que a lei impõe ao Estado </a:t>
            </a:r>
            <a:r>
              <a:rPr lang="pt-BR" altLang="pt-BR" sz="20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para que este possa exercitar o direito que lhe advém da relação de responsabilidade, que deriva, também ela, da ocorrência do fato gerador”.</a:t>
            </a:r>
          </a:p>
        </p:txBody>
      </p:sp>
      <p:pic>
        <p:nvPicPr>
          <p:cNvPr id="7" name="Picture 2" descr="http://www.tributarioempresarial.com.br/wp-content/uploads/2015/02/imagem-Alcides-Jorge-Costa.jpg">
            <a:extLst>
              <a:ext uri="{FF2B5EF4-FFF2-40B4-BE49-F238E27FC236}">
                <a16:creationId xmlns:a16="http://schemas.microsoft.com/office/drawing/2014/main" id="{D431645E-0206-B308-CC0F-1987E480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80" y="4957310"/>
            <a:ext cx="1653437" cy="1124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tângulo 15">
            <a:extLst>
              <a:ext uri="{FF2B5EF4-FFF2-40B4-BE49-F238E27FC236}">
                <a16:creationId xmlns:a16="http://schemas.microsoft.com/office/drawing/2014/main" id="{DB14386C-65DF-FDB5-9538-6B1EF5FA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448" y="6125672"/>
            <a:ext cx="212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 panose="020F0502020204030204" pitchFamily="34" charset="0"/>
                <a:ea typeface="Gadugi" panose="020B0502040204020203" pitchFamily="34" charset="0"/>
                <a:cs typeface="Calibri" panose="020F0502020204030204" pitchFamily="34" charset="0"/>
              </a:rPr>
              <a:t>Alcides Jorge Costa</a:t>
            </a:r>
          </a:p>
        </p:txBody>
      </p:sp>
    </p:spTree>
    <p:extLst>
      <p:ext uri="{BB962C8B-B14F-4D97-AF65-F5344CB8AC3E}">
        <p14:creationId xmlns:p14="http://schemas.microsoft.com/office/powerpoint/2010/main" val="15034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23" grpId="0"/>
      <p:bldP spid="4" grpId="0" animBg="1"/>
      <p:bldP spid="6" grpId="0" animBg="1"/>
      <p:bldP spid="22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6" grpId="0"/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FD662A3-5634-6334-DC86-F3BF894A8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11" y="4922989"/>
            <a:ext cx="1584488" cy="1584488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BCB4B7-73A8-A23E-0174-0E896618BE52}"/>
              </a:ext>
            </a:extLst>
          </p:cNvPr>
          <p:cNvSpPr/>
          <p:nvPr/>
        </p:nvSpPr>
        <p:spPr bwMode="auto">
          <a:xfrm>
            <a:off x="206051" y="3911044"/>
            <a:ext cx="5654422" cy="2433671"/>
          </a:xfrm>
          <a:prstGeom prst="round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ln w="3175"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Preocupação dos </a:t>
            </a:r>
            <a:r>
              <a:rPr lang="pt-BR" sz="2000" b="1" i="1" dirty="0">
                <a:ln w="3175">
                  <a:noFill/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Trabalhos</a:t>
            </a:r>
            <a:endParaRPr lang="pt-BR" sz="2000" i="1" dirty="0"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“a variação de critério jurídico na aplicação da lei pertinente ao caso não implica[r] </a:t>
            </a:r>
            <a:r>
              <a:rPr lang="pt-BR" sz="2000" dirty="0" err="1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necessàriamente</a:t>
            </a:r>
            <a:r>
              <a:rPr lang="pt-BR" sz="20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um ‘</a:t>
            </a:r>
            <a:r>
              <a:rPr lang="pt-BR" sz="2000" dirty="0" err="1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êrro</a:t>
            </a:r>
            <a:r>
              <a:rPr lang="pt-BR" sz="2000" dirty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’ de direito, até mesmo porque a hipótese típica é a da variação opinativa entre dois critérios, por definição, igualmente exatos e portanto alternativos”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979EB95-E3DC-F66A-A8FC-51B2ADBFB710}"/>
              </a:ext>
            </a:extLst>
          </p:cNvPr>
          <p:cNvSpPr/>
          <p:nvPr/>
        </p:nvSpPr>
        <p:spPr bwMode="auto">
          <a:xfrm>
            <a:off x="5444836" y="1373599"/>
            <a:ext cx="6555778" cy="22714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146</a:t>
            </a:r>
            <a:r>
              <a:rPr kumimoji="0" lang="pt-BR" sz="2000" b="0" i="0" u="none" strike="noStrike" cap="none" normalizeH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 modificação introduzida, de ofício ou em </a:t>
            </a:r>
            <a:r>
              <a:rPr kumimoji="0" lang="pt-BR" sz="2000" b="0" i="0" u="none" strike="noStrike" cap="none" normalizeH="0" baseline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conseqüência</a:t>
            </a:r>
            <a:r>
              <a:rPr kumimoji="0" lang="pt-BR" sz="2000" b="0" i="0" u="none" strike="noStrike" cap="none" normalizeH="0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decisão administrativa ou judicial, nos critérios jurídicos adotados pela autoridade administrativa no exercício do lançamento somente pode ser efetivada, em relação a um mesmo sujeito passivo, quanto a fato gerador ocorrido posteriormente à sua introdução.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4BA4E46-B11E-0524-990D-FC1FDD1550FA}"/>
              </a:ext>
            </a:extLst>
          </p:cNvPr>
          <p:cNvSpPr/>
          <p:nvPr/>
        </p:nvSpPr>
        <p:spPr bwMode="auto">
          <a:xfrm>
            <a:off x="10487891" y="3429000"/>
            <a:ext cx="1512723" cy="449205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CTN</a:t>
            </a:r>
          </a:p>
        </p:txBody>
      </p:sp>
      <p:pic>
        <p:nvPicPr>
          <p:cNvPr id="9218" name="Picture 2" descr="Trabalhos da comissao especial do código tribu... Catálogo en línea">
            <a:extLst>
              <a:ext uri="{FF2B5EF4-FFF2-40B4-BE49-F238E27FC236}">
                <a16:creationId xmlns:a16="http://schemas.microsoft.com/office/drawing/2014/main" id="{D24E1F7E-83DB-77A6-10A1-30FF5413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73305"/>
            <a:ext cx="1581158" cy="211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55B0E7E-CA95-5899-86DF-C976D62A27AC}"/>
              </a:ext>
            </a:extLst>
          </p:cNvPr>
          <p:cNvCxnSpPr>
            <a:cxnSpLocks/>
          </p:cNvCxnSpPr>
          <p:nvPr/>
        </p:nvCxnSpPr>
        <p:spPr bwMode="auto">
          <a:xfrm>
            <a:off x="1345641" y="1505519"/>
            <a:ext cx="67458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834C426-DB45-F074-6813-B07AA039B88C}"/>
              </a:ext>
            </a:extLst>
          </p:cNvPr>
          <p:cNvSpPr/>
          <p:nvPr/>
        </p:nvSpPr>
        <p:spPr bwMode="auto">
          <a:xfrm>
            <a:off x="364499" y="1280917"/>
            <a:ext cx="999461" cy="449205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CTN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79AE23-2C73-1C2C-343A-CB45B9B4B1FF}"/>
              </a:ext>
            </a:extLst>
          </p:cNvPr>
          <p:cNvSpPr txBox="1"/>
          <p:nvPr/>
        </p:nvSpPr>
        <p:spPr>
          <a:xfrm>
            <a:off x="1884472" y="1254732"/>
            <a:ext cx="3407964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Erro de direito </a:t>
            </a: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pt-BR" sz="22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hipótese de revisão</a:t>
            </a:r>
            <a:r>
              <a:rPr lang="pt-BR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lançamento pela autoridade administrativa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2806BBE-F4C0-FDA4-0969-1482F7CA5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77" y="4345184"/>
            <a:ext cx="2052772" cy="89356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C6BC35-F93A-2C2D-246A-366740DA6D41}"/>
              </a:ext>
            </a:extLst>
          </p:cNvPr>
          <p:cNvSpPr txBox="1"/>
          <p:nvPr/>
        </p:nvSpPr>
        <p:spPr>
          <a:xfrm>
            <a:off x="7597851" y="5253568"/>
            <a:ext cx="308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Chocolate ou biscoito?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188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9F37E9-23CE-4754-E562-A7AA0B93EB32}"/>
              </a:ext>
            </a:extLst>
          </p:cNvPr>
          <p:cNvSpPr txBox="1">
            <a:spLocks noChangeArrowheads="1"/>
          </p:cNvSpPr>
          <p:nvPr/>
        </p:nvSpPr>
        <p:spPr>
          <a:xfrm>
            <a:off x="1343892" y="3003440"/>
            <a:ext cx="9036772" cy="129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800" b="1" kern="0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lançamento por declaração ao lançamento por homologação</a:t>
            </a:r>
          </a:p>
        </p:txBody>
      </p:sp>
    </p:spTree>
    <p:extLst>
      <p:ext uri="{BB962C8B-B14F-4D97-AF65-F5344CB8AC3E}">
        <p14:creationId xmlns:p14="http://schemas.microsoft.com/office/powerpoint/2010/main" val="46105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9F37E9-23CE-4754-E562-A7AA0B93EB32}"/>
              </a:ext>
            </a:extLst>
          </p:cNvPr>
          <p:cNvSpPr txBox="1">
            <a:spLocks noChangeArrowheads="1"/>
          </p:cNvSpPr>
          <p:nvPr/>
        </p:nvSpPr>
        <p:spPr>
          <a:xfrm>
            <a:off x="1343892" y="3003440"/>
            <a:ext cx="9036772" cy="129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800" kern="0" dirty="0">
                <a:solidFill>
                  <a:srgbClr val="0B23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Importância do lançamento por declaração quando da promulgação do CTN: o Decreto 23.249/47</a:t>
            </a:r>
          </a:p>
        </p:txBody>
      </p:sp>
    </p:spTree>
    <p:extLst>
      <p:ext uri="{BB962C8B-B14F-4D97-AF65-F5344CB8AC3E}">
        <p14:creationId xmlns:p14="http://schemas.microsoft.com/office/powerpoint/2010/main" val="199730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5742E69-B4C4-A030-A93D-7745C38C3BFC}"/>
              </a:ext>
            </a:extLst>
          </p:cNvPr>
          <p:cNvSpPr/>
          <p:nvPr/>
        </p:nvSpPr>
        <p:spPr bwMode="auto">
          <a:xfrm>
            <a:off x="302704" y="1837387"/>
            <a:ext cx="10510608" cy="2705437"/>
          </a:xfrm>
          <a:prstGeom prst="rect">
            <a:avLst/>
          </a:prstGeom>
          <a:noFill/>
          <a:ln w="2857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(IRPF e IRPJ)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“Lançamento com base na declaração”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“[f]</a:t>
            </a:r>
            <a:r>
              <a:rPr lang="pt-B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eita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 revisão da declaração de rendimentos, proceder-se-á ao lançamento do imposto, notificando-se o contribuinte do débito apurado” (art. 75)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- Opção do contribuinte de proceder ao pagamento do montante apurado quando da entrega da declaração</a:t>
            </a:r>
            <a:endParaRPr lang="pt-BR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4E0BD45-5B4C-4090-C676-80B8728A7A0B}"/>
              </a:ext>
            </a:extLst>
          </p:cNvPr>
          <p:cNvSpPr/>
          <p:nvPr/>
        </p:nvSpPr>
        <p:spPr bwMode="auto">
          <a:xfrm>
            <a:off x="302704" y="1837387"/>
            <a:ext cx="2411313" cy="441232"/>
          </a:xfrm>
          <a:prstGeom prst="rect">
            <a:avLst/>
          </a:prstGeom>
          <a:solidFill>
            <a:srgbClr val="3333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23.249/47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5EA152-EA78-A75C-26EA-C02866344079}"/>
              </a:ext>
            </a:extLst>
          </p:cNvPr>
          <p:cNvSpPr txBox="1"/>
          <p:nvPr/>
        </p:nvSpPr>
        <p:spPr>
          <a:xfrm>
            <a:off x="7070490" y="4839812"/>
            <a:ext cx="4775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faculdade do sujeito passivo, não obrigação</a:t>
            </a:r>
            <a:endParaRPr lang="pt-BR" sz="2000" dirty="0"/>
          </a:p>
        </p:txBody>
      </p:sp>
      <p:sp>
        <p:nvSpPr>
          <p:cNvPr id="12" name="Seta: Dobrada 11">
            <a:extLst>
              <a:ext uri="{FF2B5EF4-FFF2-40B4-BE49-F238E27FC236}">
                <a16:creationId xmlns:a16="http://schemas.microsoft.com/office/drawing/2014/main" id="{B5BDE3F8-45A3-7D54-F168-1B04CF144655}"/>
              </a:ext>
            </a:extLst>
          </p:cNvPr>
          <p:cNvSpPr/>
          <p:nvPr/>
        </p:nvSpPr>
        <p:spPr bwMode="auto">
          <a:xfrm rot="10800000" flipH="1">
            <a:off x="6525492" y="4542822"/>
            <a:ext cx="526472" cy="593979"/>
          </a:xfrm>
          <a:prstGeom prst="bentArrow">
            <a:avLst>
              <a:gd name="adj1" fmla="val 11248"/>
              <a:gd name="adj2" fmla="val 15065"/>
              <a:gd name="adj3" fmla="val 26824"/>
              <a:gd name="adj4" fmla="val 43750"/>
            </a:avLst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4400">
              <a:solidFill>
                <a:srgbClr val="333399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: para a Direita Listrada 16">
            <a:extLst>
              <a:ext uri="{FF2B5EF4-FFF2-40B4-BE49-F238E27FC236}">
                <a16:creationId xmlns:a16="http://schemas.microsoft.com/office/drawing/2014/main" id="{8D7A72B6-70EF-4C2A-405B-EEF42CEA119F}"/>
              </a:ext>
            </a:extLst>
          </p:cNvPr>
          <p:cNvSpPr/>
          <p:nvPr/>
        </p:nvSpPr>
        <p:spPr bwMode="auto">
          <a:xfrm>
            <a:off x="5816238" y="1629974"/>
            <a:ext cx="897708" cy="703432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92D8A89-2F75-1D69-26A2-354425F4BD6A}"/>
              </a:ext>
            </a:extLst>
          </p:cNvPr>
          <p:cNvSpPr/>
          <p:nvPr/>
        </p:nvSpPr>
        <p:spPr bwMode="auto">
          <a:xfrm>
            <a:off x="6885082" y="1166082"/>
            <a:ext cx="5115532" cy="16312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“Declaração inexata”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que omitir rendimentos, como também a que contiver dedução de despesas não efetuadas ou abatimentos indevidos” (art. 77, ‘c’)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099736C-270A-0478-DD4A-930729CE34D4}"/>
              </a:ext>
            </a:extLst>
          </p:cNvPr>
          <p:cNvSpPr/>
          <p:nvPr/>
        </p:nvSpPr>
        <p:spPr bwMode="auto">
          <a:xfrm>
            <a:off x="3325090" y="3025970"/>
            <a:ext cx="8767091" cy="195090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“O dispositivo [</a:t>
            </a:r>
            <a:r>
              <a:rPr lang="pt-BR" sz="1900" i="1" dirty="0">
                <a:latin typeface="Calibri" panose="020F0502020204030204" pitchFamily="34" charset="0"/>
                <a:cs typeface="Calibri" panose="020F0502020204030204" pitchFamily="34" charset="0"/>
              </a:rPr>
              <a:t>atual art. 147 do CTN</a:t>
            </a: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] conceitua a </a:t>
            </a:r>
            <a:r>
              <a:rPr lang="pt-BR" sz="1900" b="1" dirty="0">
                <a:latin typeface="Calibri" panose="020F0502020204030204" pitchFamily="34" charset="0"/>
                <a:cs typeface="Calibri" panose="020F0502020204030204" pitchFamily="34" charset="0"/>
              </a:rPr>
              <a:t>declaração tributária </a:t>
            </a: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pt-BR" sz="1900" b="1" dirty="0">
                <a:latin typeface="Calibri" panose="020F0502020204030204" pitchFamily="34" charset="0"/>
                <a:cs typeface="Calibri" panose="020F0502020204030204" pitchFamily="34" charset="0"/>
              </a:rPr>
              <a:t>simples prestação de informações </a:t>
            </a:r>
            <a:r>
              <a:rPr lang="pt-BR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sôbre</a:t>
            </a:r>
            <a:r>
              <a:rPr lang="pt-BR" sz="1900" b="1" dirty="0">
                <a:latin typeface="Calibri" panose="020F0502020204030204" pitchFamily="34" charset="0"/>
                <a:cs typeface="Calibri" panose="020F0502020204030204" pitchFamily="34" charset="0"/>
              </a:rPr>
              <a:t> matéria de fato</a:t>
            </a: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 (...) É certo que a lei pode exigir do declarante a aplicação de critérios jurídicos (...). Mas, neste caso, a matéria de direito contida na declaração deve reputar-se, quando prejudicial ao declarante, como simples elemento do cumprimento da obrigação acessória, e quando o favoreça, como antecipação do direito de defesa”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FA2525-4D34-3915-C266-AADFA5730466}"/>
              </a:ext>
            </a:extLst>
          </p:cNvPr>
          <p:cNvSpPr/>
          <p:nvPr/>
        </p:nvSpPr>
        <p:spPr bwMode="auto">
          <a:xfrm>
            <a:off x="99819" y="5094283"/>
            <a:ext cx="4973782" cy="86372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Inexatidão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Qualificação dos fatos	Interpretação da lei</a:t>
            </a:r>
          </a:p>
        </p:txBody>
      </p:sp>
      <p:sp>
        <p:nvSpPr>
          <p:cNvPr id="7" name="Sinal de Multiplicação 6">
            <a:extLst>
              <a:ext uri="{FF2B5EF4-FFF2-40B4-BE49-F238E27FC236}">
                <a16:creationId xmlns:a16="http://schemas.microsoft.com/office/drawing/2014/main" id="{5765A4BE-93AC-A427-2206-19FCA50BA249}"/>
              </a:ext>
            </a:extLst>
          </p:cNvPr>
          <p:cNvSpPr/>
          <p:nvPr/>
        </p:nvSpPr>
        <p:spPr bwMode="auto">
          <a:xfrm>
            <a:off x="3631286" y="5288625"/>
            <a:ext cx="953267" cy="884307"/>
          </a:xfrm>
          <a:prstGeom prst="mathMultiply">
            <a:avLst>
              <a:gd name="adj1" fmla="val 761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CFB02B61-C8B9-445D-9B82-EF73C1C8E3E0}"/>
              </a:ext>
            </a:extLst>
          </p:cNvPr>
          <p:cNvSpPr/>
          <p:nvPr/>
        </p:nvSpPr>
        <p:spPr bwMode="auto">
          <a:xfrm>
            <a:off x="925751" y="5319656"/>
            <a:ext cx="953267" cy="884307"/>
          </a:xfrm>
          <a:prstGeom prst="mathMultiply">
            <a:avLst>
              <a:gd name="adj1" fmla="val 761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w Cen MT" pitchFamily="34" charset="0"/>
            </a:endParaRPr>
          </a:p>
        </p:txBody>
      </p:sp>
      <p:pic>
        <p:nvPicPr>
          <p:cNvPr id="10" name="Picture 2" descr="Trabalhos da comissao especial do código tribu... Catálogo en línea">
            <a:extLst>
              <a:ext uri="{FF2B5EF4-FFF2-40B4-BE49-F238E27FC236}">
                <a16:creationId xmlns:a16="http://schemas.microsoft.com/office/drawing/2014/main" id="{7252F399-B666-77DB-D6F0-ADFB9948A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74" y="3097651"/>
            <a:ext cx="1320494" cy="17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4C21C86-F69D-F76A-C0E5-F568EA108CA5}"/>
              </a:ext>
            </a:extLst>
          </p:cNvPr>
          <p:cNvSpPr txBox="1"/>
          <p:nvPr/>
        </p:nvSpPr>
        <p:spPr>
          <a:xfrm>
            <a:off x="5140035" y="5046026"/>
            <a:ext cx="6952146" cy="10156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1900" b="1" dirty="0"/>
              <a:t>“Em nenhuma hipótese</a:t>
            </a:r>
            <a:r>
              <a:rPr lang="pt-BR" sz="1900" dirty="0"/>
              <a:t>, portanto, a </a:t>
            </a:r>
            <a:r>
              <a:rPr lang="pt-BR" sz="1900" b="1" dirty="0"/>
              <a:t>matéria de direito contida na declaração é vinculativa</a:t>
            </a:r>
            <a:r>
              <a:rPr lang="pt-BR" sz="1900" dirty="0"/>
              <a:t>, quer para o declarante, quer para o fisco”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E1BE62-64DC-D7AE-F43E-5ED58D44C02C}"/>
              </a:ext>
            </a:extLst>
          </p:cNvPr>
          <p:cNvSpPr txBox="1"/>
          <p:nvPr/>
        </p:nvSpPr>
        <p:spPr>
          <a:xfrm>
            <a:off x="479889" y="1166082"/>
            <a:ext cx="5610337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1900" b="0" dirty="0"/>
              <a:t>Decreto 23.249/47: lançamento de ofício (art. 77) é supletivo do lançamento por declaração e se restringe às hipóteses de não apresentação de declaração, não atendimento de pedidos de esclarecimento e de “declaração inexata”.</a:t>
            </a:r>
          </a:p>
        </p:txBody>
      </p:sp>
    </p:spTree>
    <p:extLst>
      <p:ext uri="{BB962C8B-B14F-4D97-AF65-F5344CB8AC3E}">
        <p14:creationId xmlns:p14="http://schemas.microsoft.com/office/powerpoint/2010/main" val="28887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09F37E9-23CE-4754-E562-A7AA0B93EB32}"/>
              </a:ext>
            </a:extLst>
          </p:cNvPr>
          <p:cNvSpPr txBox="1">
            <a:spLocks noChangeArrowheads="1"/>
          </p:cNvSpPr>
          <p:nvPr/>
        </p:nvSpPr>
        <p:spPr>
          <a:xfrm>
            <a:off x="1343892" y="3003440"/>
            <a:ext cx="9036772" cy="12921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800" kern="0" dirty="0">
                <a:solidFill>
                  <a:srgbClr val="0B23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Ascensão do lançamento por homologação</a:t>
            </a:r>
          </a:p>
        </p:txBody>
      </p:sp>
    </p:spTree>
    <p:extLst>
      <p:ext uri="{BB962C8B-B14F-4D97-AF65-F5344CB8AC3E}">
        <p14:creationId xmlns:p14="http://schemas.microsoft.com/office/powerpoint/2010/main" val="4031282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1227</Words>
  <Application>Microsoft Office PowerPoint</Application>
  <PresentationFormat>Widescreen</PresentationFormat>
  <Paragraphs>134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Tw Cen MT</vt:lpstr>
      <vt:lpstr>Wingdings</vt:lpstr>
      <vt:lpstr>Tema do Office</vt:lpstr>
      <vt:lpstr>Compliance tributário: a corrosão da função protetiva do lançamento no direito brasileiro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11</cp:revision>
  <dcterms:created xsi:type="dcterms:W3CDTF">2022-11-18T18:20:41Z</dcterms:created>
  <dcterms:modified xsi:type="dcterms:W3CDTF">2022-12-07T12:52:16Z</dcterms:modified>
</cp:coreProperties>
</file>