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905" r:id="rId3"/>
    <p:sldId id="258" r:id="rId4"/>
    <p:sldId id="263" r:id="rId5"/>
    <p:sldId id="906" r:id="rId6"/>
    <p:sldId id="259" r:id="rId7"/>
    <p:sldId id="264" r:id="rId8"/>
    <p:sldId id="907" r:id="rId9"/>
    <p:sldId id="910" r:id="rId10"/>
    <p:sldId id="265" r:id="rId11"/>
    <p:sldId id="266" r:id="rId12"/>
    <p:sldId id="911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00CC"/>
    <a:srgbClr val="0C2342"/>
    <a:srgbClr val="0B233F"/>
    <a:srgbClr val="D0A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CB5E9E-5012-0EE1-2798-4673F9DFB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chemeClr val="bg1">
              <a:alpha val="47000"/>
            </a:schemeClr>
          </a:solidFill>
        </p:spPr>
        <p:txBody>
          <a:bodyPr anchor="b"/>
          <a:lstStyle>
            <a:lvl1pPr algn="ctr">
              <a:defRPr sz="6000">
                <a:solidFill>
                  <a:srgbClr val="0C234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633A5C-2ED7-F24E-B940-CDE0C455A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solidFill>
            <a:schemeClr val="bg1">
              <a:alpha val="49000"/>
            </a:schemeClr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CA8E0A-BBBE-ED7D-2ABA-D3E5EF124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92F5CA-113D-7460-F203-A165BB28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D67A33-DD1A-7DFD-A633-733E634A9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38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AAA2B-5609-DC53-3642-B0E14B058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FB11D44-EF41-D28E-3F68-F0F062CF1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B3CD6-B193-ACC4-17DD-1A836E97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E77051-19EF-ED79-A8AE-607566949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7F2141-BDED-10B7-640B-022DDE8D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944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3A0E7A-4631-D669-596D-C05B419AC9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8EE6E0-92FB-E524-2C7D-10DAB64A5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C3E123-2EC7-60C3-4A73-A24549BB1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C4B891-71B0-29EA-8FEA-D3EE7FE88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72E7FC-E601-9455-8A09-9325FF285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32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8699C6-6167-B96D-F3D1-E2D9F5DC8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>
            <a:lvl1pPr>
              <a:defRPr>
                <a:solidFill>
                  <a:srgbClr val="0B233F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551148-3B9E-2584-F9B3-135A7F3D5FF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alpha val="7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95C0E7-FF09-72EB-4332-D1E0696D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2A6B57-AA43-4631-95E9-FB032EF4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F32F89-74CA-CE09-5F5E-6CB29B300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20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8F116-B2BC-A486-0906-778006F79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C234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A2DE913-D2E5-F52F-845B-95FC8513B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solidFill>
            <a:schemeClr val="bg1">
              <a:alpha val="18000"/>
            </a:schemeClr>
          </a:solidFill>
        </p:spPr>
        <p:txBody>
          <a:bodyPr/>
          <a:lstStyle>
            <a:lvl1pPr marL="0" indent="0">
              <a:buNone/>
              <a:defRPr sz="2400">
                <a:solidFill>
                  <a:srgbClr val="0C234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284E4B-2476-CE2C-5D5B-52770AB75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E8FECE-A252-D22F-B9AB-2CE7F0454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C55A3C-28BE-F91F-5D4F-9EF769A45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843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8283A-799D-3223-274E-990E93374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>
            <a:lvl1pPr>
              <a:defRPr>
                <a:solidFill>
                  <a:srgbClr val="0C234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FEF5CC-E4D5-A79A-3435-837AEE2B3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1B75CC1-321C-46F2-D1B8-2F31DD1EF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8104CB-EEFA-FB6F-1D8F-63FF2F93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F150189-76E6-804A-A58D-17C3A5F4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42C353-D14E-B424-AD59-919347BD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94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8E56F9-70ED-764B-A60E-7CD502AF5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661377"/>
            <a:ext cx="10515600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001727-529D-7DD8-EF63-1CBF92949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E869AC5-8F8A-5BE4-459E-CD26B47A2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0BBFE8-D50B-F5E5-380F-26FA4FEC8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30F9F57-9CB9-3ED1-75ED-05B2327C48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8E6E5DF-B7CA-BB69-409D-3F9962E79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0AE13A9-0CBA-EB1C-C4D3-BD14ECD31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5FE3474-0686-8F78-335B-E66B54532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00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118340-868C-2C34-0C49-BF0993DDE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CFE7F4-8F6C-7C93-EA5D-65700B57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F3D936A-693B-5491-0B53-45ACE1DF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A97424-DA7A-57F0-439E-D66424A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71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D399CD9-0248-BD48-19E3-DBFD5B923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D5284F-E431-EC75-38EA-6E90314A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9E294A-FF84-7728-64A4-82287D14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24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5F9F54-0B1E-07C2-42C6-0A796A20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FD64FB-F5EF-7FBF-2DD0-AEBEB8D61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D8ED09-AA1E-267C-629B-5653A4488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8D459DF-CF82-39F2-9F2C-10B19463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0C91952-D97B-6D3C-6F0D-CE7DB9B3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F90E08B-F15B-8D83-1BA8-D0AB35A7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00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E4DD7-F45D-0CCC-9C1A-2B5BB6C5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246B81C-79D7-92D4-8BFD-91811F9D7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524B409-3477-CDFF-0D71-CC6CD748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1D01DA-BCB4-0F14-8F03-9CECA7EC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50989F1-9D25-73D7-28CC-34B35F9AF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A3EF11E-E18C-0021-4BFD-5C66863D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79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45E10AE-DE31-7BFB-3D98-6E0E01A1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9F0DD0-A071-F5B8-70EA-4D5B0039F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0B94AE-054E-E6E3-B08D-3C524D9E7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3086A-F014-46A4-8149-43AF3A34B26F}" type="datetimeFigureOut">
              <a:rPr lang="pt-BR" smtClean="0"/>
              <a:t>07/12/2022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42742E-872B-CD29-F097-B8FB9626B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42C15F-A720-A04D-F684-267B334B6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C0EC-6908-4C41-9A73-E4F37BF7A8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70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234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AFEBC8-E457-4652-7443-F902D934C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Lançamento de Ofício</a:t>
            </a:r>
            <a:br>
              <a:rPr lang="pt-BR" dirty="0"/>
            </a:br>
            <a:r>
              <a:rPr lang="pt-BR" dirty="0"/>
              <a:t>Complementar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2CE946-027A-C608-966E-4102197DA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4407"/>
            <a:ext cx="9144000" cy="1655762"/>
          </a:xfrm>
        </p:spPr>
        <p:txBody>
          <a:bodyPr>
            <a:normAutofit/>
          </a:bodyPr>
          <a:lstStyle/>
          <a:p>
            <a:r>
              <a:rPr lang="pt-BR" sz="4000" b="1" i="1" dirty="0">
                <a:solidFill>
                  <a:srgbClr val="0C2342"/>
                </a:solidFill>
                <a:latin typeface="+mj-lt"/>
                <a:ea typeface="+mj-ea"/>
                <a:cs typeface="+mj-cs"/>
              </a:rPr>
              <a:t>Luiz Roberto Domingo</a:t>
            </a:r>
            <a:br>
              <a:rPr lang="pt-BR" sz="4000" b="1" i="1" dirty="0">
                <a:solidFill>
                  <a:srgbClr val="0C2342"/>
                </a:solidFill>
                <a:latin typeface="+mj-lt"/>
                <a:ea typeface="+mj-ea"/>
                <a:cs typeface="+mj-cs"/>
              </a:rPr>
            </a:br>
            <a:r>
              <a:rPr lang="pt-BR" sz="4000" b="1" i="1" dirty="0">
                <a:solidFill>
                  <a:srgbClr val="0C2342"/>
                </a:solidFill>
                <a:latin typeface="+mj-lt"/>
                <a:ea typeface="+mj-ea"/>
                <a:cs typeface="+mj-cs"/>
              </a:rPr>
              <a:t>Mestre em Direito Tributário</a:t>
            </a:r>
          </a:p>
        </p:txBody>
      </p:sp>
    </p:spTree>
    <p:extLst>
      <p:ext uri="{BB962C8B-B14F-4D97-AF65-F5344CB8AC3E}">
        <p14:creationId xmlns:p14="http://schemas.microsoft.com/office/powerpoint/2010/main" val="262904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Lançamento Complementar - Impedimentos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pPr>
              <a:lnSpc>
                <a:spcPct val="100000"/>
              </a:lnSpc>
            </a:pPr>
            <a:r>
              <a:rPr lang="pt-BR" dirty="0"/>
              <a:t>Mudança de interpretação do fato – reinterpretação do fato </a:t>
            </a:r>
            <a:r>
              <a:rPr lang="pt-BR" dirty="0" err="1"/>
              <a:t>jurisdicizado</a:t>
            </a:r>
            <a:r>
              <a:rPr lang="pt-BR" dirty="0"/>
              <a:t> ou do fato objeto do lançamento originário</a:t>
            </a:r>
          </a:p>
          <a:p>
            <a:pPr>
              <a:lnSpc>
                <a:spcPct val="100000"/>
              </a:lnSpc>
            </a:pPr>
            <a:r>
              <a:rPr lang="pt-BR" dirty="0"/>
              <a:t>Mudança de critério jurídico vigente à época do fato gerador (ou à época do lançamento originário)</a:t>
            </a:r>
          </a:p>
          <a:p>
            <a:pPr>
              <a:lnSpc>
                <a:spcPct val="100000"/>
              </a:lnSpc>
            </a:pPr>
            <a:r>
              <a:rPr lang="pt-BR" dirty="0"/>
              <a:t>Consideração de fato que, à época do lançamento original, era conhecido ou deveria ter sido considerado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201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Revisão ou Complementação do Lançamento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Sob a perspectiva da Responsabilidade do Agente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lnSpc>
                <a:spcPct val="120000"/>
              </a:lnSpc>
              <a:buNone/>
            </a:pPr>
            <a:r>
              <a:rPr lang="pt-BR" sz="3000" i="1" dirty="0"/>
              <a:t>“A competência do agente público, no art. 141</a:t>
            </a:r>
            <a:r>
              <a:rPr lang="pt-BR" sz="3000" dirty="0"/>
              <a:t> [e art. 142</a:t>
            </a:r>
            <a:r>
              <a:rPr lang="pt-BR" sz="3000" i="1" dirty="0"/>
              <a:t>], é vinculada. Deverá exigir nem mais nem menos do que está na lei. Nem depois, se a lei manda exigir antes.” (Aliomar Baleeiro)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855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649D7F-9383-99A9-7272-223304FB0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400" dirty="0"/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8500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>
            <a:extLst>
              <a:ext uri="{FF2B5EF4-FFF2-40B4-BE49-F238E27FC236}">
                <a16:creationId xmlns:a16="http://schemas.microsoft.com/office/drawing/2014/main" id="{36B87AD2-631D-4246-9624-67851B4BE7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849315"/>
            <a:ext cx="10515600" cy="10652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dirty="0"/>
              <a:t>Direito e Linguagem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0E2F0D-4AFB-422B-BF0C-DDBF148F5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sz="2600" dirty="0"/>
              <a:t>O objeto do Direito (ciência) é a norma jurídica</a:t>
            </a:r>
          </a:p>
          <a:p>
            <a:pPr>
              <a:defRPr/>
            </a:pPr>
            <a:r>
              <a:rPr lang="pt-BR" sz="2600" dirty="0"/>
              <a:t>Norma Jurídica é juízo hipotético (sistema de direito positivo – enunciados prescritivos)</a:t>
            </a:r>
          </a:p>
          <a:p>
            <a:pPr marL="0" indent="0">
              <a:buNone/>
              <a:defRPr/>
            </a:pPr>
            <a:endParaRPr lang="pt-BR" dirty="0"/>
          </a:p>
          <a:p>
            <a:pPr marL="0" indent="0">
              <a:buNone/>
              <a:defRPr/>
            </a:pPr>
            <a:endParaRPr lang="pt-BR" dirty="0"/>
          </a:p>
        </p:txBody>
      </p:sp>
      <p:sp>
        <p:nvSpPr>
          <p:cNvPr id="5" name="Pergaminho vertical 4">
            <a:extLst>
              <a:ext uri="{FF2B5EF4-FFF2-40B4-BE49-F238E27FC236}">
                <a16:creationId xmlns:a16="http://schemas.microsoft.com/office/drawing/2014/main" id="{7779197E-45A8-4D3D-9D6E-AAD6C9E4D496}"/>
              </a:ext>
            </a:extLst>
          </p:cNvPr>
          <p:cNvSpPr/>
          <p:nvPr/>
        </p:nvSpPr>
        <p:spPr>
          <a:xfrm>
            <a:off x="1919288" y="3573463"/>
            <a:ext cx="1873250" cy="21590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000" dirty="0">
                <a:solidFill>
                  <a:schemeClr val="tx1"/>
                </a:solidFill>
              </a:rPr>
              <a:t>Enunciado Prescritivo</a:t>
            </a: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9A736C7B-1787-4DC6-BF68-5B950BD0D3BB}"/>
              </a:ext>
            </a:extLst>
          </p:cNvPr>
          <p:cNvCxnSpPr/>
          <p:nvPr/>
        </p:nvCxnSpPr>
        <p:spPr>
          <a:xfrm>
            <a:off x="3719513" y="4724400"/>
            <a:ext cx="863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Luiz Domingo\AppData\Local\Microsoft\Windows\INetCache\IE\8U5OP9YA\thinking-2006869_960_720[1].png">
            <a:extLst>
              <a:ext uri="{FF2B5EF4-FFF2-40B4-BE49-F238E27FC236}">
                <a16:creationId xmlns:a16="http://schemas.microsoft.com/office/drawing/2014/main" id="{3FCC1AF3-DCF8-4655-B52D-D5E734FDB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4221164"/>
            <a:ext cx="134461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8BF1949-85D9-4DAE-8555-355437B8A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3357564"/>
            <a:ext cx="23695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200" b="1">
                <a:solidFill>
                  <a:srgbClr val="800000"/>
                </a:solidFill>
              </a:rPr>
              <a:t>Juízo Hipotético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0FCC3CF5-15AB-40A2-8A9D-D3A22756F178}"/>
              </a:ext>
            </a:extLst>
          </p:cNvPr>
          <p:cNvCxnSpPr/>
          <p:nvPr/>
        </p:nvCxnSpPr>
        <p:spPr>
          <a:xfrm>
            <a:off x="6743700" y="4797425"/>
            <a:ext cx="129698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F39E55E-E3A7-42C2-8FBD-7D5ECDA5A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3607" y="4437064"/>
            <a:ext cx="15440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2800"/>
              <a:t>Norma</a:t>
            </a:r>
            <a:br>
              <a:rPr lang="pt-BR" altLang="pt-BR" sz="2800"/>
            </a:br>
            <a:r>
              <a:rPr lang="pt-BR" altLang="pt-BR" sz="2800"/>
              <a:t> Jurídica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1DE334A-E79D-4F77-B64E-5CCFBAD55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4039" y="5373688"/>
            <a:ext cx="3100387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pt-BR" altLang="pt-BR" sz="2200" b="1"/>
              <a:t>REPERTÓRIO: </a:t>
            </a:r>
            <a:r>
              <a:rPr lang="pt-BR" altLang="pt-BR" sz="2000"/>
              <a:t>Sistema de Direito Positivo (Stammler)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69E5D65-BADB-4DA1-928C-044F4A660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4" y="3357564"/>
            <a:ext cx="30241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2200" b="1">
                <a:solidFill>
                  <a:srgbClr val="800000"/>
                </a:solidFill>
              </a:rPr>
              <a:t>Construção de Sentido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2" grpId="0"/>
      <p:bldP spid="9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Norma de Competência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dirty="0"/>
              <a:t>“Art. 142. Compete privativamente à autoridade administrativa constituir o crédito tributário pelo lançamento, assim entendido o procedimento administrativo tendente a verificar a ocorrência do fato gerador da obrigação correspondente, determinar a matéria tributável, calcular o montante do tributo devido, identificar o sujeito passivo e, sendo caso, propor a aplicação da penalidade cabível...”.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dirty="0"/>
              <a:t>Parágrafo único. A atividade administrativa de lançamento é </a:t>
            </a:r>
            <a:r>
              <a:rPr lang="pt-BR" b="1" dirty="0">
                <a:solidFill>
                  <a:srgbClr val="800000"/>
                </a:solidFill>
              </a:rPr>
              <a:t>vinculada e obrigatória, sob pena de responsabilidade funcional</a:t>
            </a:r>
            <a:r>
              <a:rPr lang="pt-BR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0780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 Administrativo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35810"/>
            <a:ext cx="10515600" cy="45062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		 Dado o fato “f” deve ser RJT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Efeitos</a:t>
            </a:r>
          </a:p>
          <a:p>
            <a:r>
              <a:rPr lang="pt-BR" dirty="0"/>
              <a:t>Declaratório acerca dos fatos ocorridos</a:t>
            </a:r>
          </a:p>
          <a:p>
            <a:r>
              <a:rPr lang="pt-BR" dirty="0"/>
              <a:t>Constitutivo da Relação Jurídica entre o Estado e o Contribuinte </a:t>
            </a:r>
          </a:p>
        </p:txBody>
      </p:sp>
      <p:sp>
        <p:nvSpPr>
          <p:cNvPr id="4" name="Rolagem Vertical 3"/>
          <p:cNvSpPr/>
          <p:nvPr/>
        </p:nvSpPr>
        <p:spPr>
          <a:xfrm>
            <a:off x="3759198" y="2623127"/>
            <a:ext cx="2650837" cy="2068945"/>
          </a:xfrm>
          <a:prstGeom prst="vertic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Lançamento</a:t>
            </a:r>
          </a:p>
          <a:p>
            <a:pPr algn="ctr"/>
            <a:endParaRPr lang="pt-B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pt-BR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847272" y="3197439"/>
            <a:ext cx="1670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Estado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788399" y="3351327"/>
            <a:ext cx="1759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Contribuinte</a:t>
            </a:r>
          </a:p>
        </p:txBody>
      </p:sp>
      <p:sp>
        <p:nvSpPr>
          <p:cNvPr id="7" name="Seta para a Direita 6"/>
          <p:cNvSpPr/>
          <p:nvPr/>
        </p:nvSpPr>
        <p:spPr>
          <a:xfrm>
            <a:off x="7220526" y="2489200"/>
            <a:ext cx="1036783" cy="2124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Seta: Dobrada 7">
            <a:extLst>
              <a:ext uri="{FF2B5EF4-FFF2-40B4-BE49-F238E27FC236}">
                <a16:creationId xmlns:a16="http://schemas.microsoft.com/office/drawing/2014/main" id="{150922B8-1E2A-7321-440E-1F34B7A17139}"/>
              </a:ext>
            </a:extLst>
          </p:cNvPr>
          <p:cNvSpPr/>
          <p:nvPr/>
        </p:nvSpPr>
        <p:spPr>
          <a:xfrm>
            <a:off x="2882685" y="2006600"/>
            <a:ext cx="5610386" cy="1190839"/>
          </a:xfrm>
          <a:prstGeom prst="ben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83A86BF-13C0-53B0-7B33-AFA22588005F}"/>
              </a:ext>
            </a:extLst>
          </p:cNvPr>
          <p:cNvSpPr txBox="1"/>
          <p:nvPr/>
        </p:nvSpPr>
        <p:spPr>
          <a:xfrm>
            <a:off x="8788398" y="2006599"/>
            <a:ext cx="1548971" cy="477054"/>
          </a:xfrm>
          <a:prstGeom prst="rect">
            <a:avLst/>
          </a:prstGeom>
          <a:solidFill>
            <a:schemeClr val="accent1">
              <a:alpha val="3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500" b="1" dirty="0"/>
              <a:t>FISCAL</a:t>
            </a:r>
          </a:p>
        </p:txBody>
      </p:sp>
    </p:spTree>
    <p:extLst>
      <p:ext uri="{BB962C8B-B14F-4D97-AF65-F5344CB8AC3E}">
        <p14:creationId xmlns:p14="http://schemas.microsoft.com/office/powerpoint/2010/main" val="126438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CA502-72CE-E49D-E281-7C67DAC8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Validade do Ato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BADA0B-8603-1739-5A33-62AC23ACC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3000" dirty="0"/>
          </a:p>
          <a:p>
            <a:pPr marL="0" indent="0">
              <a:buNone/>
            </a:pPr>
            <a:r>
              <a:rPr lang="pt-BR" sz="3000" dirty="0"/>
              <a:t>Posto no mundo jurídico pelo agente público competente, mediante o cumprimento dos requisito colocados na lei para sua emanação, diremos que o lançamento é válido e, portanto, na linguagem </a:t>
            </a:r>
            <a:r>
              <a:rPr lang="pt-BR" sz="3000" dirty="0" err="1"/>
              <a:t>Kelsiniana</a:t>
            </a:r>
            <a:r>
              <a:rPr lang="pt-BR" sz="3000" dirty="0"/>
              <a:t>, existente.   (Estevão </a:t>
            </a:r>
            <a:r>
              <a:rPr lang="pt-BR" sz="3000" dirty="0" err="1"/>
              <a:t>Horvath</a:t>
            </a:r>
            <a:r>
              <a:rPr lang="pt-BR" sz="3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6440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ixaDeTexto 24"/>
          <p:cNvSpPr txBox="1"/>
          <p:nvPr/>
        </p:nvSpPr>
        <p:spPr>
          <a:xfrm>
            <a:off x="9315273" y="4261126"/>
            <a:ext cx="2509933" cy="923330"/>
          </a:xfrm>
          <a:prstGeom prst="rect">
            <a:avLst/>
          </a:prstGeom>
          <a:solidFill>
            <a:srgbClr val="FFC000">
              <a:alpha val="29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dirty="0"/>
              <a:t>Art. 149. Hipótese que autorizam o lançamento e sua revisão.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Lançamento no Código Tributário Nacional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959272" y="3499945"/>
            <a:ext cx="2495773" cy="1477328"/>
          </a:xfrm>
          <a:prstGeom prst="rect">
            <a:avLst/>
          </a:prstGeom>
          <a:solidFill>
            <a:srgbClr val="FFC000">
              <a:alpha val="29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dirty="0"/>
              <a:t>Art. 142. Lançamento e Constituição do Crédito Tributário  </a:t>
            </a:r>
          </a:p>
          <a:p>
            <a:pPr algn="ctr"/>
            <a:r>
              <a:rPr lang="pt-BR" dirty="0"/>
              <a:t> </a:t>
            </a:r>
            <a:r>
              <a:rPr lang="pt-BR" b="1" dirty="0"/>
              <a:t>Atividade vinculada e obrigatória</a:t>
            </a:r>
          </a:p>
        </p:txBody>
      </p:sp>
      <p:cxnSp>
        <p:nvCxnSpPr>
          <p:cNvPr id="6" name="Conector de Seta Reta 5"/>
          <p:cNvCxnSpPr>
            <a:cxnSpLocks/>
          </p:cNvCxnSpPr>
          <p:nvPr/>
        </p:nvCxnSpPr>
        <p:spPr>
          <a:xfrm flipH="1" flipV="1">
            <a:off x="3628015" y="3498901"/>
            <a:ext cx="1127794" cy="2981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442315" y="2804162"/>
            <a:ext cx="3026562" cy="1200329"/>
          </a:xfrm>
          <a:prstGeom prst="rect">
            <a:avLst/>
          </a:prstGeom>
          <a:solidFill>
            <a:srgbClr val="FFC000">
              <a:alpha val="2900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Art. 141. Privilégios gerais do Crédito Tributário e o liame com a responsabilidade funcional do agente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9315274" y="3090855"/>
            <a:ext cx="2434411" cy="923330"/>
          </a:xfrm>
          <a:prstGeom prst="rect">
            <a:avLst/>
          </a:prstGeom>
          <a:solidFill>
            <a:srgbClr val="FFC000">
              <a:alpha val="29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dirty="0"/>
              <a:t>Art. 145 Publicidade e hipóteses restritas de alteração</a:t>
            </a:r>
          </a:p>
        </p:txBody>
      </p:sp>
      <p:cxnSp>
        <p:nvCxnSpPr>
          <p:cNvPr id="11" name="Conector de Seta Reta 10"/>
          <p:cNvCxnSpPr>
            <a:cxnSpLocks/>
          </p:cNvCxnSpPr>
          <p:nvPr/>
        </p:nvCxnSpPr>
        <p:spPr>
          <a:xfrm flipV="1">
            <a:off x="7677552" y="3567375"/>
            <a:ext cx="1172775" cy="2735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453245" y="4478887"/>
            <a:ext cx="3004701" cy="646331"/>
          </a:xfrm>
          <a:prstGeom prst="rect">
            <a:avLst/>
          </a:prstGeom>
          <a:solidFill>
            <a:srgbClr val="FFC000">
              <a:alpha val="2900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Art. 146. Vedação à mudança de critério jurídico. </a:t>
            </a:r>
          </a:p>
        </p:txBody>
      </p:sp>
      <p:cxnSp>
        <p:nvCxnSpPr>
          <p:cNvPr id="15" name="Conector de Seta Reta 14"/>
          <p:cNvCxnSpPr>
            <a:cxnSpLocks/>
          </p:cNvCxnSpPr>
          <p:nvPr/>
        </p:nvCxnSpPr>
        <p:spPr>
          <a:xfrm>
            <a:off x="7658508" y="4404247"/>
            <a:ext cx="1191819" cy="2023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cxnSpLocks/>
          </p:cNvCxnSpPr>
          <p:nvPr/>
        </p:nvCxnSpPr>
        <p:spPr>
          <a:xfrm flipH="1">
            <a:off x="3628015" y="4386683"/>
            <a:ext cx="1052288" cy="174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Seta: para a Esquerda 7">
            <a:extLst>
              <a:ext uri="{FF2B5EF4-FFF2-40B4-BE49-F238E27FC236}">
                <a16:creationId xmlns:a16="http://schemas.microsoft.com/office/drawing/2014/main" id="{C4EEADAF-9177-1507-5C00-393F48C1A9E1}"/>
              </a:ext>
            </a:extLst>
          </p:cNvPr>
          <p:cNvSpPr/>
          <p:nvPr/>
        </p:nvSpPr>
        <p:spPr>
          <a:xfrm>
            <a:off x="2733415" y="4746867"/>
            <a:ext cx="3026562" cy="1856320"/>
          </a:xfrm>
          <a:prstGeom prst="leftArrow">
            <a:avLst/>
          </a:prstGeom>
          <a:solidFill>
            <a:schemeClr val="lt1">
              <a:alpha val="29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800000"/>
                </a:solidFill>
              </a:rPr>
              <a:t> Fixação da norma e da interpretação vigentes à época do FG</a:t>
            </a:r>
          </a:p>
        </p:txBody>
      </p:sp>
      <p:sp>
        <p:nvSpPr>
          <p:cNvPr id="12" name="Seta: para a Esquerda 11">
            <a:extLst>
              <a:ext uri="{FF2B5EF4-FFF2-40B4-BE49-F238E27FC236}">
                <a16:creationId xmlns:a16="http://schemas.microsoft.com/office/drawing/2014/main" id="{47946E21-5101-B99D-05DC-D3EBB1E8F222}"/>
              </a:ext>
            </a:extLst>
          </p:cNvPr>
          <p:cNvSpPr/>
          <p:nvPr/>
        </p:nvSpPr>
        <p:spPr>
          <a:xfrm>
            <a:off x="2795862" y="1360142"/>
            <a:ext cx="3026562" cy="1856320"/>
          </a:xfrm>
          <a:prstGeom prst="leftArrow">
            <a:avLst/>
          </a:prstGeom>
          <a:solidFill>
            <a:schemeClr val="lt1">
              <a:alpha val="29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800000"/>
                </a:solidFill>
              </a:rPr>
              <a:t>Privilégio do CT e Responsabilidade do Agente</a:t>
            </a:r>
          </a:p>
        </p:txBody>
      </p:sp>
      <p:sp>
        <p:nvSpPr>
          <p:cNvPr id="22" name="Seta: para a Direita 21">
            <a:extLst>
              <a:ext uri="{FF2B5EF4-FFF2-40B4-BE49-F238E27FC236}">
                <a16:creationId xmlns:a16="http://schemas.microsoft.com/office/drawing/2014/main" id="{0A65769A-22F3-F46F-A9C4-09545154C962}"/>
              </a:ext>
            </a:extLst>
          </p:cNvPr>
          <p:cNvSpPr/>
          <p:nvPr/>
        </p:nvSpPr>
        <p:spPr>
          <a:xfrm>
            <a:off x="6670436" y="1356816"/>
            <a:ext cx="3170987" cy="1856320"/>
          </a:xfrm>
          <a:prstGeom prst="rightArrow">
            <a:avLst/>
          </a:prstGeom>
          <a:solidFill>
            <a:schemeClr val="lt1">
              <a:alpha val="29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rgbClr val="800000"/>
                </a:solidFill>
              </a:rPr>
              <a:t>Exceções à definitividade do lançamento. Rigor que representa a certeza do CT</a:t>
            </a:r>
          </a:p>
        </p:txBody>
      </p:sp>
      <p:sp>
        <p:nvSpPr>
          <p:cNvPr id="23" name="Seta: para a Direita 22">
            <a:extLst>
              <a:ext uri="{FF2B5EF4-FFF2-40B4-BE49-F238E27FC236}">
                <a16:creationId xmlns:a16="http://schemas.microsoft.com/office/drawing/2014/main" id="{86E38ED3-3879-E1E5-D72F-4B8BBE9DB4D6}"/>
              </a:ext>
            </a:extLst>
          </p:cNvPr>
          <p:cNvSpPr/>
          <p:nvPr/>
        </p:nvSpPr>
        <p:spPr>
          <a:xfrm>
            <a:off x="6678445" y="4752752"/>
            <a:ext cx="3170987" cy="1856320"/>
          </a:xfrm>
          <a:prstGeom prst="rightArrow">
            <a:avLst/>
          </a:prstGeom>
          <a:solidFill>
            <a:schemeClr val="lt1">
              <a:alpha val="29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rgbClr val="800000"/>
                </a:solidFill>
              </a:rPr>
              <a:t>Limites à revisão e alteração</a:t>
            </a:r>
          </a:p>
        </p:txBody>
      </p:sp>
    </p:spTree>
    <p:extLst>
      <p:ext uri="{BB962C8B-B14F-4D97-AF65-F5344CB8AC3E}">
        <p14:creationId xmlns:p14="http://schemas.microsoft.com/office/powerpoint/2010/main" val="345949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4" grpId="0" animBg="1"/>
      <p:bldP spid="7" grpId="0" animBg="1"/>
      <p:bldP spid="9" grpId="0" animBg="1"/>
      <p:bldP spid="13" grpId="0" animBg="1"/>
      <p:bldP spid="8" grpId="0" animBg="1"/>
      <p:bldP spid="12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do Lançamento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Privativa da Autoridade Administrativa (Carreira de Estado)</a:t>
            </a:r>
          </a:p>
          <a:p>
            <a:r>
              <a:rPr lang="pt-BR" dirty="0"/>
              <a:t>Vinculada e Obrigatória</a:t>
            </a:r>
          </a:p>
          <a:p>
            <a:pPr lvl="1"/>
            <a:r>
              <a:rPr lang="pt-BR" sz="2600" dirty="0"/>
              <a:t>Declara as circunstâncias do fato (</a:t>
            </a:r>
            <a:r>
              <a:rPr lang="pt-BR" sz="2800" dirty="0"/>
              <a:t>interpretação do fato - Verdade Material</a:t>
            </a:r>
            <a:r>
              <a:rPr lang="pt-BR" sz="2600" dirty="0"/>
              <a:t>)</a:t>
            </a:r>
          </a:p>
          <a:p>
            <a:pPr lvl="1"/>
            <a:r>
              <a:rPr lang="pt-BR" sz="2600" dirty="0"/>
              <a:t>Constitui a RJT (Ratifica ou fixa critério jurídico - interpretação da norma)</a:t>
            </a:r>
          </a:p>
          <a:p>
            <a:r>
              <a:rPr lang="pt-BR" dirty="0"/>
              <a:t>Confere definitividade ao crédito tributário constituído, e reduzidas hipóteses de alteração</a:t>
            </a:r>
          </a:p>
          <a:p>
            <a:r>
              <a:rPr lang="pt-BR" dirty="0"/>
              <a:t>Vige a presunção de legitimidade validade e certeza do ato administrativo </a:t>
            </a:r>
          </a:p>
          <a:p>
            <a:pPr marL="457200" lvl="1" indent="0">
              <a:buNone/>
            </a:pP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2514376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F8E2A-3836-3B52-2C7F-CFD712F4A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Revisão do Lançamento (ou Complemento)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2C80C0-5183-AE42-ED3F-B4B7A27F2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pt-BR" dirty="0"/>
              <a:t>Hipóteses Restritivas do Art. 149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 marL="0" indent="0">
              <a:lnSpc>
                <a:spcPct val="100000"/>
              </a:lnSpc>
              <a:buNone/>
            </a:pPr>
            <a:r>
              <a:rPr lang="pt-BR" dirty="0"/>
              <a:t>POSSIBILIDADE: Por culpa ou dolo do contribuinte ou terceiro obrigado: quando de qualquer forma, artifício ou meio, os fatos necessários à regular incidências são omitidos ou a atividade prevista no art. 150 não é exercida. 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 marL="0" indent="0">
              <a:lnSpc>
                <a:spcPct val="100000"/>
              </a:lnSpc>
              <a:buNone/>
            </a:pPr>
            <a:r>
              <a:rPr lang="pt-BR" dirty="0"/>
              <a:t>IMPOSSIBILIDADE: Falta culposa no regular exercício da função exatora</a:t>
            </a:r>
          </a:p>
        </p:txBody>
      </p:sp>
    </p:spTree>
    <p:extLst>
      <p:ext uri="{BB962C8B-B14F-4D97-AF65-F5344CB8AC3E}">
        <p14:creationId xmlns:p14="http://schemas.microsoft.com/office/powerpoint/2010/main" val="1693362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2E8257-54D0-9558-69CA-34FC71179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Lançamento Complementar de IPTU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9657CC-9112-BF6D-0196-A36D0FEEA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dirty="0"/>
              <a:t>Exemplo: Alteração do Padrão Construtivo (Lei 10.235/1986)</a:t>
            </a:r>
          </a:p>
          <a:p>
            <a:pPr marL="0" indent="0">
              <a:lnSpc>
                <a:spcPct val="100000"/>
              </a:lnSpc>
              <a:buNone/>
            </a:pPr>
            <a:endParaRPr lang="pt-BR" dirty="0"/>
          </a:p>
          <a:p>
            <a:pPr marL="0" indent="0">
              <a:lnSpc>
                <a:spcPct val="100000"/>
              </a:lnSpc>
              <a:buNone/>
            </a:pPr>
            <a:r>
              <a:rPr lang="pt-BR" dirty="0"/>
              <a:t>Tipo 4 – Comercial Vertical com 3 ou mais pavimentos cujos padrões variam de A </a:t>
            </a:r>
            <a:r>
              <a:rPr lang="pt-BR" dirty="0" err="1"/>
              <a:t>a</a:t>
            </a:r>
            <a:r>
              <a:rPr lang="pt-BR" dirty="0"/>
              <a:t> 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t-BR" dirty="0"/>
              <a:t>Padrão “C” – </a:t>
            </a:r>
          </a:p>
          <a:p>
            <a:pPr>
              <a:lnSpc>
                <a:spcPct val="100000"/>
              </a:lnSpc>
            </a:pPr>
            <a:r>
              <a:rPr lang="pt-BR" dirty="0"/>
              <a:t>Dependências acessórias: existência de garagens ou vagas para estacionamento</a:t>
            </a:r>
          </a:p>
          <a:p>
            <a:pPr>
              <a:lnSpc>
                <a:spcPct val="100000"/>
              </a:lnSpc>
            </a:pPr>
            <a:r>
              <a:rPr lang="pt-BR" dirty="0"/>
              <a:t>Instalações especiais: instalações de comunicação interna</a:t>
            </a:r>
          </a:p>
        </p:txBody>
      </p:sp>
    </p:spTree>
    <p:extLst>
      <p:ext uri="{BB962C8B-B14F-4D97-AF65-F5344CB8AC3E}">
        <p14:creationId xmlns:p14="http://schemas.microsoft.com/office/powerpoint/2010/main" val="2436908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631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do Office</vt:lpstr>
      <vt:lpstr>Lançamento de Ofício Complementar </vt:lpstr>
      <vt:lpstr>Direito e Linguagem</vt:lpstr>
      <vt:lpstr>Norma de Competência</vt:lpstr>
      <vt:lpstr>Ato Administrativo</vt:lpstr>
      <vt:lpstr>Validade do Ato</vt:lpstr>
      <vt:lpstr>Lançamento no Código Tributário Nacional </vt:lpstr>
      <vt:lpstr>Atividade do Lançamento</vt:lpstr>
      <vt:lpstr>Revisão do Lançamento (ou Complemento)</vt:lpstr>
      <vt:lpstr>Lançamento Complementar de IPTU</vt:lpstr>
      <vt:lpstr>Lançamento Complementar - Impedimentos</vt:lpstr>
      <vt:lpstr>Revisão ou Complementação do Lançamento 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Caca de Oliveira</dc:creator>
  <cp:lastModifiedBy>Congresso IBET</cp:lastModifiedBy>
  <cp:revision>36</cp:revision>
  <dcterms:created xsi:type="dcterms:W3CDTF">2022-11-18T18:20:41Z</dcterms:created>
  <dcterms:modified xsi:type="dcterms:W3CDTF">2022-12-07T11:49:35Z</dcterms:modified>
</cp:coreProperties>
</file>