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8" r:id="rId3"/>
    <p:sldId id="291" r:id="rId4"/>
    <p:sldId id="281" r:id="rId5"/>
    <p:sldId id="279" r:id="rId6"/>
    <p:sldId id="280" r:id="rId7"/>
    <p:sldId id="282" r:id="rId8"/>
    <p:sldId id="283" r:id="rId9"/>
    <p:sldId id="284" r:id="rId10"/>
    <p:sldId id="285" r:id="rId11"/>
    <p:sldId id="286" r:id="rId12"/>
    <p:sldId id="259" r:id="rId13"/>
    <p:sldId id="260" r:id="rId14"/>
    <p:sldId id="261" r:id="rId15"/>
    <p:sldId id="262" r:id="rId16"/>
    <p:sldId id="287" r:id="rId17"/>
    <p:sldId id="289" r:id="rId18"/>
    <p:sldId id="288" r:id="rId19"/>
    <p:sldId id="271" r:id="rId20"/>
    <p:sldId id="294" r:id="rId21"/>
    <p:sldId id="295" r:id="rId22"/>
    <p:sldId id="293" r:id="rId23"/>
    <p:sldId id="272" r:id="rId24"/>
    <p:sldId id="273" r:id="rId25"/>
    <p:sldId id="298" r:id="rId26"/>
    <p:sldId id="299" r:id="rId27"/>
    <p:sldId id="296" r:id="rId28"/>
    <p:sldId id="301" r:id="rId29"/>
    <p:sldId id="274" r:id="rId30"/>
    <p:sldId id="277"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482"/>
    <a:srgbClr val="0B2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42BE7-31FC-498D-8C50-0F07AC66E259}"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pt-BR"/>
        </a:p>
      </dgm:t>
    </dgm:pt>
    <dgm:pt modelId="{3500BE32-2275-4B4C-B056-D726D3CE489D}">
      <dgm:prSet phldrT="[Texto]" custT="1"/>
      <dgm:spPr>
        <a:solidFill>
          <a:srgbClr val="0B233F"/>
        </a:solidFill>
        <a:ln>
          <a:solidFill>
            <a:srgbClr val="D0A482"/>
          </a:solidFill>
        </a:ln>
      </dgm:spPr>
      <dgm:t>
        <a:bodyPr/>
        <a:lstStyle/>
        <a:p>
          <a:r>
            <a:rPr lang="pt-BR" sz="2400" dirty="0">
              <a:latin typeface="+mn-lt"/>
              <a:ea typeface="Cambria" panose="02040503050406030204" pitchFamily="18" charset="0"/>
            </a:rPr>
            <a:t>Imunidade</a:t>
          </a:r>
        </a:p>
      </dgm:t>
    </dgm:pt>
    <dgm:pt modelId="{62F924E4-A087-44D8-B7C9-448FF60CAABE}" type="parTrans" cxnId="{7AECBC66-C928-4BF6-9BCB-A9715816446C}">
      <dgm:prSet/>
      <dgm:spPr/>
      <dgm:t>
        <a:bodyPr/>
        <a:lstStyle/>
        <a:p>
          <a:endParaRPr lang="pt-BR" sz="1200">
            <a:latin typeface="+mn-lt"/>
            <a:ea typeface="Cambria" panose="02040503050406030204" pitchFamily="18" charset="0"/>
          </a:endParaRPr>
        </a:p>
      </dgm:t>
    </dgm:pt>
    <dgm:pt modelId="{7A80794C-A998-4D3C-8D0A-2BE4F3EF7A6C}" type="sibTrans" cxnId="{7AECBC66-C928-4BF6-9BCB-A9715816446C}">
      <dgm:prSet/>
      <dgm:spPr/>
      <dgm:t>
        <a:bodyPr/>
        <a:lstStyle/>
        <a:p>
          <a:endParaRPr lang="pt-BR" sz="1200">
            <a:latin typeface="+mn-lt"/>
            <a:ea typeface="Cambria" panose="02040503050406030204" pitchFamily="18" charset="0"/>
          </a:endParaRPr>
        </a:p>
      </dgm:t>
    </dgm:pt>
    <dgm:pt modelId="{76017C42-4983-4521-820D-225DA8E3204D}">
      <dgm:prSet phldrT="[Texto]" custT="1"/>
      <dgm:spPr/>
      <dgm:t>
        <a:bodyPr/>
        <a:lstStyle/>
        <a:p>
          <a:pPr>
            <a:buClr>
              <a:schemeClr val="tx2"/>
            </a:buClr>
            <a:buSzPts val="1100"/>
            <a:buFont typeface="Wingdings" panose="05000000000000000000" pitchFamily="2" charset="2"/>
            <a:buChar char="v"/>
          </a:pPr>
          <a:r>
            <a:rPr lang="pt-BR" sz="1800" dirty="0">
              <a:latin typeface="+mn-lt"/>
              <a:ea typeface="Cambria" panose="02040503050406030204" pitchFamily="18" charset="0"/>
            </a:rPr>
            <a:t>Plano Constitucional</a:t>
          </a:r>
        </a:p>
      </dgm:t>
    </dgm:pt>
    <dgm:pt modelId="{793CEDFD-C9CE-4A02-BE3A-FB0F28C22BE4}" type="parTrans" cxnId="{72344DB0-09D7-418B-8499-F06BCFA1A0B4}">
      <dgm:prSet/>
      <dgm:spPr/>
      <dgm:t>
        <a:bodyPr/>
        <a:lstStyle/>
        <a:p>
          <a:endParaRPr lang="pt-BR" sz="1200">
            <a:latin typeface="+mn-lt"/>
            <a:ea typeface="Cambria" panose="02040503050406030204" pitchFamily="18" charset="0"/>
          </a:endParaRPr>
        </a:p>
      </dgm:t>
    </dgm:pt>
    <dgm:pt modelId="{21145A90-D9DD-404C-B59C-9386F368F754}" type="sibTrans" cxnId="{72344DB0-09D7-418B-8499-F06BCFA1A0B4}">
      <dgm:prSet/>
      <dgm:spPr/>
      <dgm:t>
        <a:bodyPr/>
        <a:lstStyle/>
        <a:p>
          <a:endParaRPr lang="pt-BR" sz="1200">
            <a:latin typeface="+mn-lt"/>
            <a:ea typeface="Cambria" panose="02040503050406030204" pitchFamily="18" charset="0"/>
          </a:endParaRPr>
        </a:p>
      </dgm:t>
    </dgm:pt>
    <dgm:pt modelId="{B29E6792-3057-4DFB-B3AA-2FAE71BBFA07}">
      <dgm:prSet phldrT="[Texto]" custT="1"/>
      <dgm:spPr/>
      <dgm:t>
        <a:bodyPr/>
        <a:lstStyle/>
        <a:p>
          <a:pPr>
            <a:buClr>
              <a:schemeClr val="tx2"/>
            </a:buClr>
            <a:buSzPts val="1100"/>
            <a:buFont typeface="Wingdings" panose="05000000000000000000" pitchFamily="2" charset="2"/>
            <a:buChar char="v"/>
          </a:pPr>
          <a:r>
            <a:rPr lang="pt-BR" sz="1800" dirty="0">
              <a:latin typeface="+mn-lt"/>
              <a:ea typeface="Cambria" panose="02040503050406030204" pitchFamily="18" charset="0"/>
            </a:rPr>
            <a:t>Desenho de competências</a:t>
          </a:r>
        </a:p>
      </dgm:t>
    </dgm:pt>
    <dgm:pt modelId="{81D187B5-33F6-4AAA-A648-32AF68E8251E}" type="parTrans" cxnId="{144E5EFE-5024-4672-A511-2247B2EA33A5}">
      <dgm:prSet/>
      <dgm:spPr/>
      <dgm:t>
        <a:bodyPr/>
        <a:lstStyle/>
        <a:p>
          <a:endParaRPr lang="pt-BR" sz="1200">
            <a:latin typeface="+mn-lt"/>
            <a:ea typeface="Cambria" panose="02040503050406030204" pitchFamily="18" charset="0"/>
          </a:endParaRPr>
        </a:p>
      </dgm:t>
    </dgm:pt>
    <dgm:pt modelId="{E9DF8B7C-61AA-48B8-BF00-A17C525F9475}" type="sibTrans" cxnId="{144E5EFE-5024-4672-A511-2247B2EA33A5}">
      <dgm:prSet/>
      <dgm:spPr/>
      <dgm:t>
        <a:bodyPr/>
        <a:lstStyle/>
        <a:p>
          <a:endParaRPr lang="pt-BR" sz="1200">
            <a:latin typeface="+mn-lt"/>
            <a:ea typeface="Cambria" panose="02040503050406030204" pitchFamily="18" charset="0"/>
          </a:endParaRPr>
        </a:p>
      </dgm:t>
    </dgm:pt>
    <dgm:pt modelId="{725DBE14-8886-4502-9378-5740292AFF59}">
      <dgm:prSet phldrT="[Texto]" custT="1"/>
      <dgm:spPr>
        <a:solidFill>
          <a:srgbClr val="0B233F"/>
        </a:solidFill>
        <a:ln>
          <a:solidFill>
            <a:srgbClr val="D0A482"/>
          </a:solidFill>
        </a:ln>
      </dgm:spPr>
      <dgm:t>
        <a:bodyPr/>
        <a:lstStyle/>
        <a:p>
          <a:r>
            <a:rPr lang="pt-BR" sz="2400" dirty="0">
              <a:latin typeface="+mn-lt"/>
              <a:ea typeface="Cambria" panose="02040503050406030204" pitchFamily="18" charset="0"/>
            </a:rPr>
            <a:t>Isenção</a:t>
          </a:r>
        </a:p>
      </dgm:t>
    </dgm:pt>
    <dgm:pt modelId="{07058DCD-521C-42E1-A6D7-A5555C477BD9}" type="parTrans" cxnId="{19225DFC-693B-4A2F-9C4E-C5D257442D26}">
      <dgm:prSet/>
      <dgm:spPr/>
      <dgm:t>
        <a:bodyPr/>
        <a:lstStyle/>
        <a:p>
          <a:endParaRPr lang="pt-BR" sz="1200">
            <a:latin typeface="+mn-lt"/>
            <a:ea typeface="Cambria" panose="02040503050406030204" pitchFamily="18" charset="0"/>
          </a:endParaRPr>
        </a:p>
      </dgm:t>
    </dgm:pt>
    <dgm:pt modelId="{B8DA01CB-619D-4830-9D29-E08F4B79B7AC}" type="sibTrans" cxnId="{19225DFC-693B-4A2F-9C4E-C5D257442D26}">
      <dgm:prSet/>
      <dgm:spPr/>
      <dgm:t>
        <a:bodyPr/>
        <a:lstStyle/>
        <a:p>
          <a:endParaRPr lang="pt-BR" sz="1200">
            <a:latin typeface="+mn-lt"/>
            <a:ea typeface="Cambria" panose="02040503050406030204" pitchFamily="18" charset="0"/>
          </a:endParaRPr>
        </a:p>
      </dgm:t>
    </dgm:pt>
    <dgm:pt modelId="{80293FCA-D4F8-488B-A961-DAE083925F38}">
      <dgm:prSet phldrT="[Texto]" custT="1"/>
      <dgm:spPr/>
      <dgm:t>
        <a:bodyPr/>
        <a:lstStyle/>
        <a:p>
          <a:pPr>
            <a:buClr>
              <a:schemeClr val="tx2"/>
            </a:buClr>
            <a:buSzPts val="1100"/>
            <a:buFont typeface="Wingdings" panose="05000000000000000000" pitchFamily="2" charset="2"/>
            <a:buChar char="v"/>
          </a:pPr>
          <a:r>
            <a:rPr lang="pt-BR" sz="1800" dirty="0">
              <a:latin typeface="+mn-lt"/>
              <a:ea typeface="Cambria" panose="02040503050406030204" pitchFamily="18" charset="0"/>
            </a:rPr>
            <a:t>Legislação infraconstitucional</a:t>
          </a:r>
        </a:p>
      </dgm:t>
    </dgm:pt>
    <dgm:pt modelId="{0F0D4656-41E3-4BF3-A1DE-82CF69A38B9D}" type="parTrans" cxnId="{B09C266C-7F38-4B44-A090-74B27DE6488E}">
      <dgm:prSet/>
      <dgm:spPr/>
      <dgm:t>
        <a:bodyPr/>
        <a:lstStyle/>
        <a:p>
          <a:endParaRPr lang="pt-BR" sz="1200">
            <a:latin typeface="+mn-lt"/>
            <a:ea typeface="Cambria" panose="02040503050406030204" pitchFamily="18" charset="0"/>
          </a:endParaRPr>
        </a:p>
      </dgm:t>
    </dgm:pt>
    <dgm:pt modelId="{7382F607-62D0-4FCA-9E65-375EE2F3E020}" type="sibTrans" cxnId="{B09C266C-7F38-4B44-A090-74B27DE6488E}">
      <dgm:prSet/>
      <dgm:spPr/>
      <dgm:t>
        <a:bodyPr/>
        <a:lstStyle/>
        <a:p>
          <a:endParaRPr lang="pt-BR" sz="1200">
            <a:latin typeface="+mn-lt"/>
            <a:ea typeface="Cambria" panose="02040503050406030204" pitchFamily="18" charset="0"/>
          </a:endParaRPr>
        </a:p>
      </dgm:t>
    </dgm:pt>
    <dgm:pt modelId="{ACD0D138-D035-47D1-A08C-A9D36BE9DE29}">
      <dgm:prSet phldrT="[Texto]" custT="1"/>
      <dgm:spPr/>
      <dgm:t>
        <a:bodyPr/>
        <a:lstStyle/>
        <a:p>
          <a:pPr>
            <a:buClr>
              <a:schemeClr val="tx2"/>
            </a:buClr>
            <a:buSzPts val="1100"/>
            <a:buFont typeface="Wingdings" panose="05000000000000000000" pitchFamily="2" charset="2"/>
            <a:buChar char="v"/>
          </a:pPr>
          <a:r>
            <a:rPr lang="pt-BR" sz="1800" dirty="0">
              <a:latin typeface="+mn-lt"/>
              <a:ea typeface="Cambria" panose="02040503050406030204" pitchFamily="18" charset="0"/>
            </a:rPr>
            <a:t>Redução de da abrangência de critérios da RMIT</a:t>
          </a:r>
        </a:p>
      </dgm:t>
    </dgm:pt>
    <dgm:pt modelId="{A656B4AB-6668-4B45-A3D7-8195EBF8A774}" type="parTrans" cxnId="{8893277D-EFFC-4321-AEDF-E4F6FED63A75}">
      <dgm:prSet/>
      <dgm:spPr/>
      <dgm:t>
        <a:bodyPr/>
        <a:lstStyle/>
        <a:p>
          <a:endParaRPr lang="pt-BR" sz="1200">
            <a:latin typeface="+mn-lt"/>
            <a:ea typeface="Cambria" panose="02040503050406030204" pitchFamily="18" charset="0"/>
          </a:endParaRPr>
        </a:p>
      </dgm:t>
    </dgm:pt>
    <dgm:pt modelId="{41A6B8E1-53E7-4E98-A11E-7AA7C46F0F85}" type="sibTrans" cxnId="{8893277D-EFFC-4321-AEDF-E4F6FED63A75}">
      <dgm:prSet/>
      <dgm:spPr/>
      <dgm:t>
        <a:bodyPr/>
        <a:lstStyle/>
        <a:p>
          <a:endParaRPr lang="pt-BR" sz="1200">
            <a:latin typeface="+mn-lt"/>
            <a:ea typeface="Cambria" panose="02040503050406030204" pitchFamily="18" charset="0"/>
          </a:endParaRPr>
        </a:p>
      </dgm:t>
    </dgm:pt>
    <dgm:pt modelId="{3EF36B0D-C032-45AC-A4AC-5F88F428DDBE}">
      <dgm:prSet phldrT="[Texto]" custT="1"/>
      <dgm:spPr/>
      <dgm:t>
        <a:bodyPr/>
        <a:lstStyle/>
        <a:p>
          <a:pPr>
            <a:buClr>
              <a:schemeClr val="tx2"/>
            </a:buClr>
            <a:buSzPts val="1100"/>
            <a:buFont typeface="Wingdings" panose="05000000000000000000" pitchFamily="2" charset="2"/>
            <a:buChar char="v"/>
          </a:pPr>
          <a:r>
            <a:rPr lang="pt-BR" sz="1800" dirty="0">
              <a:latin typeface="+mn-lt"/>
              <a:ea typeface="Cambria" panose="02040503050406030204" pitchFamily="18" charset="0"/>
            </a:rPr>
            <a:t>Momento anterior à percussão tributária</a:t>
          </a:r>
        </a:p>
      </dgm:t>
    </dgm:pt>
    <dgm:pt modelId="{C3E104CA-80A5-410F-BEFE-2461C60498F5}" type="parTrans" cxnId="{27F8B0DD-886D-4694-B40A-1499919CF471}">
      <dgm:prSet/>
      <dgm:spPr/>
      <dgm:t>
        <a:bodyPr/>
        <a:lstStyle/>
        <a:p>
          <a:endParaRPr lang="pt-BR" sz="1200">
            <a:latin typeface="+mn-lt"/>
            <a:ea typeface="Cambria" panose="02040503050406030204" pitchFamily="18" charset="0"/>
          </a:endParaRPr>
        </a:p>
      </dgm:t>
    </dgm:pt>
    <dgm:pt modelId="{EABF80F7-B364-40D3-B898-8B4FC655748F}" type="sibTrans" cxnId="{27F8B0DD-886D-4694-B40A-1499919CF471}">
      <dgm:prSet/>
      <dgm:spPr/>
      <dgm:t>
        <a:bodyPr/>
        <a:lstStyle/>
        <a:p>
          <a:endParaRPr lang="pt-BR" sz="1200">
            <a:latin typeface="+mn-lt"/>
            <a:ea typeface="Cambria" panose="02040503050406030204" pitchFamily="18" charset="0"/>
          </a:endParaRPr>
        </a:p>
      </dgm:t>
    </dgm:pt>
    <dgm:pt modelId="{1CF4590B-8FCB-4298-9D50-D3F4B9FF69BE}">
      <dgm:prSet phldrT="[Texto]" custT="1"/>
      <dgm:spPr/>
      <dgm:t>
        <a:bodyPr/>
        <a:lstStyle/>
        <a:p>
          <a:pPr>
            <a:buClr>
              <a:schemeClr val="tx2"/>
            </a:buClr>
            <a:buSzPts val="1100"/>
            <a:buFont typeface="Wingdings" panose="05000000000000000000" pitchFamily="2" charset="2"/>
            <a:buChar char="v"/>
          </a:pPr>
          <a:r>
            <a:rPr lang="pt-BR" sz="1800" dirty="0">
              <a:latin typeface="+mn-lt"/>
              <a:ea typeface="Cambria" panose="02040503050406030204" pitchFamily="18" charset="0"/>
            </a:rPr>
            <a:t>Garantia constitucional</a:t>
          </a:r>
        </a:p>
      </dgm:t>
    </dgm:pt>
    <dgm:pt modelId="{41563151-5377-4BDB-B69A-C41380AE78E5}" type="parTrans" cxnId="{5313599E-133D-4286-82FE-5D31D9D72EC4}">
      <dgm:prSet/>
      <dgm:spPr/>
      <dgm:t>
        <a:bodyPr/>
        <a:lstStyle/>
        <a:p>
          <a:endParaRPr lang="pt-BR" sz="1200">
            <a:latin typeface="+mn-lt"/>
            <a:ea typeface="Cambria" panose="02040503050406030204" pitchFamily="18" charset="0"/>
          </a:endParaRPr>
        </a:p>
      </dgm:t>
    </dgm:pt>
    <dgm:pt modelId="{84681CA5-32ED-4D5A-AE98-68EC06A5FFAD}" type="sibTrans" cxnId="{5313599E-133D-4286-82FE-5D31D9D72EC4}">
      <dgm:prSet/>
      <dgm:spPr/>
      <dgm:t>
        <a:bodyPr/>
        <a:lstStyle/>
        <a:p>
          <a:endParaRPr lang="pt-BR" sz="1200">
            <a:latin typeface="+mn-lt"/>
            <a:ea typeface="Cambria" panose="02040503050406030204" pitchFamily="18" charset="0"/>
          </a:endParaRPr>
        </a:p>
      </dgm:t>
    </dgm:pt>
    <dgm:pt modelId="{9D240EA0-1921-4E35-8B6B-D4AEEF8F5AA0}">
      <dgm:prSet phldrT="[Texto]" custT="1"/>
      <dgm:spPr/>
      <dgm:t>
        <a:bodyPr/>
        <a:lstStyle/>
        <a:p>
          <a:pPr>
            <a:buClr>
              <a:schemeClr val="tx2"/>
            </a:buClr>
            <a:buSzPts val="1100"/>
            <a:buFont typeface="Wingdings" panose="05000000000000000000" pitchFamily="2" charset="2"/>
            <a:buChar char="v"/>
          </a:pPr>
          <a:r>
            <a:rPr lang="pt-BR" sz="1800" dirty="0">
              <a:latin typeface="+mn-lt"/>
              <a:ea typeface="Cambria" panose="02040503050406030204" pitchFamily="18" charset="0"/>
            </a:rPr>
            <a:t>Resguardar valores</a:t>
          </a:r>
        </a:p>
      </dgm:t>
    </dgm:pt>
    <dgm:pt modelId="{252E0CED-0124-49D6-B855-EF78771F34F6}" type="parTrans" cxnId="{EF2C68B7-C4E3-4636-8CD8-8FA2DABF7326}">
      <dgm:prSet/>
      <dgm:spPr/>
      <dgm:t>
        <a:bodyPr/>
        <a:lstStyle/>
        <a:p>
          <a:endParaRPr lang="pt-BR" sz="1200">
            <a:latin typeface="+mn-lt"/>
            <a:ea typeface="Cambria" panose="02040503050406030204" pitchFamily="18" charset="0"/>
          </a:endParaRPr>
        </a:p>
      </dgm:t>
    </dgm:pt>
    <dgm:pt modelId="{EF4EC1F3-FA75-4F68-B3CE-91218454E369}" type="sibTrans" cxnId="{EF2C68B7-C4E3-4636-8CD8-8FA2DABF7326}">
      <dgm:prSet/>
      <dgm:spPr/>
      <dgm:t>
        <a:bodyPr/>
        <a:lstStyle/>
        <a:p>
          <a:endParaRPr lang="pt-BR" sz="1200">
            <a:latin typeface="+mn-lt"/>
            <a:ea typeface="Cambria" panose="02040503050406030204" pitchFamily="18" charset="0"/>
          </a:endParaRPr>
        </a:p>
      </dgm:t>
    </dgm:pt>
    <dgm:pt modelId="{4F7E7E3E-6C6A-4A7B-AC93-AFA98D436164}">
      <dgm:prSet phldrT="[Texto]" custT="1"/>
      <dgm:spPr/>
      <dgm:t>
        <a:bodyPr/>
        <a:lstStyle/>
        <a:p>
          <a:pPr>
            <a:buClr>
              <a:schemeClr val="tx2"/>
            </a:buClr>
            <a:buSzPts val="1100"/>
            <a:buFont typeface="Wingdings" panose="05000000000000000000" pitchFamily="2" charset="2"/>
            <a:buChar char="v"/>
          </a:pPr>
          <a:r>
            <a:rPr lang="pt-BR" sz="1800" dirty="0">
              <a:latin typeface="+mn-lt"/>
              <a:ea typeface="Cambria" panose="02040503050406030204" pitchFamily="18" charset="0"/>
            </a:rPr>
            <a:t>Interpretação literal e restritiva</a:t>
          </a:r>
        </a:p>
      </dgm:t>
    </dgm:pt>
    <dgm:pt modelId="{F545712B-3B62-44B4-B14C-EFCF31281013}" type="parTrans" cxnId="{4469A8D2-B352-406B-AA6F-210763774913}">
      <dgm:prSet/>
      <dgm:spPr/>
      <dgm:t>
        <a:bodyPr/>
        <a:lstStyle/>
        <a:p>
          <a:endParaRPr lang="pt-BR" sz="1200">
            <a:latin typeface="+mn-lt"/>
            <a:ea typeface="Cambria" panose="02040503050406030204" pitchFamily="18" charset="0"/>
          </a:endParaRPr>
        </a:p>
      </dgm:t>
    </dgm:pt>
    <dgm:pt modelId="{8E8AD5B5-B90D-4DC0-A982-F4A45A3C1033}" type="sibTrans" cxnId="{4469A8D2-B352-406B-AA6F-210763774913}">
      <dgm:prSet/>
      <dgm:spPr/>
      <dgm:t>
        <a:bodyPr/>
        <a:lstStyle/>
        <a:p>
          <a:endParaRPr lang="pt-BR" sz="1200">
            <a:latin typeface="+mn-lt"/>
            <a:ea typeface="Cambria" panose="02040503050406030204" pitchFamily="18" charset="0"/>
          </a:endParaRPr>
        </a:p>
      </dgm:t>
    </dgm:pt>
    <dgm:pt modelId="{82346429-DDFB-4EFB-BF7E-A6FD99EC000B}" type="pres">
      <dgm:prSet presAssocID="{71642BE7-31FC-498D-8C50-0F07AC66E259}" presName="diagram" presStyleCnt="0">
        <dgm:presLayoutVars>
          <dgm:chPref val="1"/>
          <dgm:dir/>
          <dgm:animOne val="branch"/>
          <dgm:animLvl val="lvl"/>
          <dgm:resizeHandles/>
        </dgm:presLayoutVars>
      </dgm:prSet>
      <dgm:spPr/>
    </dgm:pt>
    <dgm:pt modelId="{D7D4C9CC-303E-4F7D-8520-7829FA7999F3}" type="pres">
      <dgm:prSet presAssocID="{3500BE32-2275-4B4C-B056-D726D3CE489D}" presName="root" presStyleCnt="0"/>
      <dgm:spPr/>
    </dgm:pt>
    <dgm:pt modelId="{9798C26F-9F31-4E87-B3DD-1BA91AE05437}" type="pres">
      <dgm:prSet presAssocID="{3500BE32-2275-4B4C-B056-D726D3CE489D}" presName="rootComposite" presStyleCnt="0"/>
      <dgm:spPr/>
    </dgm:pt>
    <dgm:pt modelId="{02EF55D6-3FD3-4CCC-BB2F-224D44C605CF}" type="pres">
      <dgm:prSet presAssocID="{3500BE32-2275-4B4C-B056-D726D3CE489D}" presName="rootText" presStyleLbl="node1" presStyleIdx="0" presStyleCnt="2" custScaleX="180680"/>
      <dgm:spPr/>
    </dgm:pt>
    <dgm:pt modelId="{5181CF01-167E-4976-B903-54A900485085}" type="pres">
      <dgm:prSet presAssocID="{3500BE32-2275-4B4C-B056-D726D3CE489D}" presName="rootConnector" presStyleLbl="node1" presStyleIdx="0" presStyleCnt="2"/>
      <dgm:spPr/>
    </dgm:pt>
    <dgm:pt modelId="{947AE84D-E271-4BA5-81ED-54EC4569E020}" type="pres">
      <dgm:prSet presAssocID="{3500BE32-2275-4B4C-B056-D726D3CE489D}" presName="childShape" presStyleCnt="0"/>
      <dgm:spPr/>
    </dgm:pt>
    <dgm:pt modelId="{AFD528AB-25D4-4889-96BA-59221B0EBF3A}" type="pres">
      <dgm:prSet presAssocID="{793CEDFD-C9CE-4A02-BE3A-FB0F28C22BE4}" presName="Name13" presStyleLbl="parChTrans1D2" presStyleIdx="0" presStyleCnt="8"/>
      <dgm:spPr/>
    </dgm:pt>
    <dgm:pt modelId="{0CAB5723-718A-40CA-AF0C-8AC85689F910}" type="pres">
      <dgm:prSet presAssocID="{76017C42-4983-4521-820D-225DA8E3204D}" presName="childText" presStyleLbl="bgAcc1" presStyleIdx="0" presStyleCnt="8" custScaleX="202557">
        <dgm:presLayoutVars>
          <dgm:bulletEnabled val="1"/>
        </dgm:presLayoutVars>
      </dgm:prSet>
      <dgm:spPr/>
    </dgm:pt>
    <dgm:pt modelId="{6B991627-35A8-4EEE-8801-EDE2FFA4C9E3}" type="pres">
      <dgm:prSet presAssocID="{81D187B5-33F6-4AAA-A648-32AF68E8251E}" presName="Name13" presStyleLbl="parChTrans1D2" presStyleIdx="1" presStyleCnt="8"/>
      <dgm:spPr/>
    </dgm:pt>
    <dgm:pt modelId="{E64FF83B-5EE3-4DFE-9374-E2525CEE964B}" type="pres">
      <dgm:prSet presAssocID="{B29E6792-3057-4DFB-B3AA-2FAE71BBFA07}" presName="childText" presStyleLbl="bgAcc1" presStyleIdx="1" presStyleCnt="8" custScaleX="206329">
        <dgm:presLayoutVars>
          <dgm:bulletEnabled val="1"/>
        </dgm:presLayoutVars>
      </dgm:prSet>
      <dgm:spPr/>
    </dgm:pt>
    <dgm:pt modelId="{B75F5F70-6D8F-436E-9206-8DEAEA1E7587}" type="pres">
      <dgm:prSet presAssocID="{C3E104CA-80A5-410F-BEFE-2461C60498F5}" presName="Name13" presStyleLbl="parChTrans1D2" presStyleIdx="2" presStyleCnt="8"/>
      <dgm:spPr/>
    </dgm:pt>
    <dgm:pt modelId="{59092D6A-64BE-4168-818A-A31795407129}" type="pres">
      <dgm:prSet presAssocID="{3EF36B0D-C032-45AC-A4AC-5F88F428DDBE}" presName="childText" presStyleLbl="bgAcc1" presStyleIdx="2" presStyleCnt="8" custScaleX="212701">
        <dgm:presLayoutVars>
          <dgm:bulletEnabled val="1"/>
        </dgm:presLayoutVars>
      </dgm:prSet>
      <dgm:spPr/>
    </dgm:pt>
    <dgm:pt modelId="{8C6D3753-DD4A-4200-80E5-9A91B0AB29E0}" type="pres">
      <dgm:prSet presAssocID="{41563151-5377-4BDB-B69A-C41380AE78E5}" presName="Name13" presStyleLbl="parChTrans1D2" presStyleIdx="3" presStyleCnt="8"/>
      <dgm:spPr/>
    </dgm:pt>
    <dgm:pt modelId="{2F9EEDE8-EA2A-4E14-AB9D-FB2F8080F86C}" type="pres">
      <dgm:prSet presAssocID="{1CF4590B-8FCB-4298-9D50-D3F4B9FF69BE}" presName="childText" presStyleLbl="bgAcc1" presStyleIdx="3" presStyleCnt="8" custScaleX="213696">
        <dgm:presLayoutVars>
          <dgm:bulletEnabled val="1"/>
        </dgm:presLayoutVars>
      </dgm:prSet>
      <dgm:spPr/>
    </dgm:pt>
    <dgm:pt modelId="{D82A4AE9-0298-4709-A1BD-8E7A310D6566}" type="pres">
      <dgm:prSet presAssocID="{252E0CED-0124-49D6-B855-EF78771F34F6}" presName="Name13" presStyleLbl="parChTrans1D2" presStyleIdx="4" presStyleCnt="8"/>
      <dgm:spPr/>
    </dgm:pt>
    <dgm:pt modelId="{DA6081B0-92C8-4DA6-A6B3-9C271BC5D6CC}" type="pres">
      <dgm:prSet presAssocID="{9D240EA0-1921-4E35-8B6B-D4AEEF8F5AA0}" presName="childText" presStyleLbl="bgAcc1" presStyleIdx="4" presStyleCnt="8" custScaleX="224519">
        <dgm:presLayoutVars>
          <dgm:bulletEnabled val="1"/>
        </dgm:presLayoutVars>
      </dgm:prSet>
      <dgm:spPr/>
    </dgm:pt>
    <dgm:pt modelId="{BC0D7CC5-8388-47FB-8F34-BDBE78A2E787}" type="pres">
      <dgm:prSet presAssocID="{725DBE14-8886-4502-9378-5740292AFF59}" presName="root" presStyleCnt="0"/>
      <dgm:spPr/>
    </dgm:pt>
    <dgm:pt modelId="{CFD38B44-A3CB-4DD6-8F12-576501EDAD77}" type="pres">
      <dgm:prSet presAssocID="{725DBE14-8886-4502-9378-5740292AFF59}" presName="rootComposite" presStyleCnt="0"/>
      <dgm:spPr/>
    </dgm:pt>
    <dgm:pt modelId="{356B6541-FE48-4C6C-87DF-D0B558FBEF2B}" type="pres">
      <dgm:prSet presAssocID="{725DBE14-8886-4502-9378-5740292AFF59}" presName="rootText" presStyleLbl="node1" presStyleIdx="1" presStyleCnt="2" custScaleX="204892"/>
      <dgm:spPr/>
    </dgm:pt>
    <dgm:pt modelId="{A128C4D0-42CD-43CA-BAFC-70C63253B101}" type="pres">
      <dgm:prSet presAssocID="{725DBE14-8886-4502-9378-5740292AFF59}" presName="rootConnector" presStyleLbl="node1" presStyleIdx="1" presStyleCnt="2"/>
      <dgm:spPr/>
    </dgm:pt>
    <dgm:pt modelId="{426B1827-2588-4732-AFC0-B3B657BC9DF6}" type="pres">
      <dgm:prSet presAssocID="{725DBE14-8886-4502-9378-5740292AFF59}" presName="childShape" presStyleCnt="0"/>
      <dgm:spPr/>
    </dgm:pt>
    <dgm:pt modelId="{CD6F2BD7-47FF-4A8C-9540-3EDD294D70E4}" type="pres">
      <dgm:prSet presAssocID="{0F0D4656-41E3-4BF3-A1DE-82CF69A38B9D}" presName="Name13" presStyleLbl="parChTrans1D2" presStyleIdx="5" presStyleCnt="8"/>
      <dgm:spPr/>
    </dgm:pt>
    <dgm:pt modelId="{07CAE471-C712-4620-888D-E9FFEB576FAF}" type="pres">
      <dgm:prSet presAssocID="{80293FCA-D4F8-488B-A961-DAE083925F38}" presName="childText" presStyleLbl="bgAcc1" presStyleIdx="5" presStyleCnt="8" custScaleX="290107">
        <dgm:presLayoutVars>
          <dgm:bulletEnabled val="1"/>
        </dgm:presLayoutVars>
      </dgm:prSet>
      <dgm:spPr/>
    </dgm:pt>
    <dgm:pt modelId="{48A146C1-80B7-4414-B3F6-5387426FF9E8}" type="pres">
      <dgm:prSet presAssocID="{A656B4AB-6668-4B45-A3D7-8195EBF8A774}" presName="Name13" presStyleLbl="parChTrans1D2" presStyleIdx="6" presStyleCnt="8"/>
      <dgm:spPr/>
    </dgm:pt>
    <dgm:pt modelId="{093EEA0C-046A-476F-AF7B-858DA76FF6D2}" type="pres">
      <dgm:prSet presAssocID="{ACD0D138-D035-47D1-A08C-A9D36BE9DE29}" presName="childText" presStyleLbl="bgAcc1" presStyleIdx="6" presStyleCnt="8" custScaleX="290738">
        <dgm:presLayoutVars>
          <dgm:bulletEnabled val="1"/>
        </dgm:presLayoutVars>
      </dgm:prSet>
      <dgm:spPr/>
    </dgm:pt>
    <dgm:pt modelId="{C935C90B-7154-407F-99E6-607EE3975BC8}" type="pres">
      <dgm:prSet presAssocID="{F545712B-3B62-44B4-B14C-EFCF31281013}" presName="Name13" presStyleLbl="parChTrans1D2" presStyleIdx="7" presStyleCnt="8"/>
      <dgm:spPr/>
    </dgm:pt>
    <dgm:pt modelId="{24BB5532-7058-4157-B37E-D4C506516437}" type="pres">
      <dgm:prSet presAssocID="{4F7E7E3E-6C6A-4A7B-AC93-AFA98D436164}" presName="childText" presStyleLbl="bgAcc1" presStyleIdx="7" presStyleCnt="8" custScaleX="288492">
        <dgm:presLayoutVars>
          <dgm:bulletEnabled val="1"/>
        </dgm:presLayoutVars>
      </dgm:prSet>
      <dgm:spPr/>
    </dgm:pt>
  </dgm:ptLst>
  <dgm:cxnLst>
    <dgm:cxn modelId="{46A4EF08-E36E-466C-BBE5-9C26F4638896}" type="presOf" srcId="{ACD0D138-D035-47D1-A08C-A9D36BE9DE29}" destId="{093EEA0C-046A-476F-AF7B-858DA76FF6D2}" srcOrd="0" destOrd="0" presId="urn:microsoft.com/office/officeart/2005/8/layout/hierarchy3"/>
    <dgm:cxn modelId="{A57D210F-76F3-4116-AE26-687DE7A07F63}" type="presOf" srcId="{4F7E7E3E-6C6A-4A7B-AC93-AFA98D436164}" destId="{24BB5532-7058-4157-B37E-D4C506516437}" srcOrd="0" destOrd="0" presId="urn:microsoft.com/office/officeart/2005/8/layout/hierarchy3"/>
    <dgm:cxn modelId="{D34B5716-CD1C-43B6-A56E-244FD1DBD2F4}" type="presOf" srcId="{1CF4590B-8FCB-4298-9D50-D3F4B9FF69BE}" destId="{2F9EEDE8-EA2A-4E14-AB9D-FB2F8080F86C}" srcOrd="0" destOrd="0" presId="urn:microsoft.com/office/officeart/2005/8/layout/hierarchy3"/>
    <dgm:cxn modelId="{DD5DF618-F2C4-4527-A5E5-D9C333584A28}" type="presOf" srcId="{C3E104CA-80A5-410F-BEFE-2461C60498F5}" destId="{B75F5F70-6D8F-436E-9206-8DEAEA1E7587}" srcOrd="0" destOrd="0" presId="urn:microsoft.com/office/officeart/2005/8/layout/hierarchy3"/>
    <dgm:cxn modelId="{FFE9881D-825A-40C1-9698-8C6384239FFA}" type="presOf" srcId="{725DBE14-8886-4502-9378-5740292AFF59}" destId="{356B6541-FE48-4C6C-87DF-D0B558FBEF2B}" srcOrd="0" destOrd="0" presId="urn:microsoft.com/office/officeart/2005/8/layout/hierarchy3"/>
    <dgm:cxn modelId="{336D7C22-DC5B-499D-AD4F-592C2C6293A0}" type="presOf" srcId="{725DBE14-8886-4502-9378-5740292AFF59}" destId="{A128C4D0-42CD-43CA-BAFC-70C63253B101}" srcOrd="1" destOrd="0" presId="urn:microsoft.com/office/officeart/2005/8/layout/hierarchy3"/>
    <dgm:cxn modelId="{6ECB4960-5F8B-401F-B9A8-022BB45DD3E0}" type="presOf" srcId="{9D240EA0-1921-4E35-8B6B-D4AEEF8F5AA0}" destId="{DA6081B0-92C8-4DA6-A6B3-9C271BC5D6CC}" srcOrd="0" destOrd="0" presId="urn:microsoft.com/office/officeart/2005/8/layout/hierarchy3"/>
    <dgm:cxn modelId="{CBD46563-23C0-40D7-BF93-FD2E119A0625}" type="presOf" srcId="{793CEDFD-C9CE-4A02-BE3A-FB0F28C22BE4}" destId="{AFD528AB-25D4-4889-96BA-59221B0EBF3A}" srcOrd="0" destOrd="0" presId="urn:microsoft.com/office/officeart/2005/8/layout/hierarchy3"/>
    <dgm:cxn modelId="{7AECBC66-C928-4BF6-9BCB-A9715816446C}" srcId="{71642BE7-31FC-498D-8C50-0F07AC66E259}" destId="{3500BE32-2275-4B4C-B056-D726D3CE489D}" srcOrd="0" destOrd="0" parTransId="{62F924E4-A087-44D8-B7C9-448FF60CAABE}" sibTransId="{7A80794C-A998-4D3C-8D0A-2BE4F3EF7A6C}"/>
    <dgm:cxn modelId="{E657CF69-980F-4879-8562-BFBEDC05A0B9}" type="presOf" srcId="{252E0CED-0124-49D6-B855-EF78771F34F6}" destId="{D82A4AE9-0298-4709-A1BD-8E7A310D6566}" srcOrd="0" destOrd="0" presId="urn:microsoft.com/office/officeart/2005/8/layout/hierarchy3"/>
    <dgm:cxn modelId="{B09C266C-7F38-4B44-A090-74B27DE6488E}" srcId="{725DBE14-8886-4502-9378-5740292AFF59}" destId="{80293FCA-D4F8-488B-A961-DAE083925F38}" srcOrd="0" destOrd="0" parTransId="{0F0D4656-41E3-4BF3-A1DE-82CF69A38B9D}" sibTransId="{7382F607-62D0-4FCA-9E65-375EE2F3E020}"/>
    <dgm:cxn modelId="{0E4D676C-BE1D-49BF-969D-4EF9188D0708}" type="presOf" srcId="{71642BE7-31FC-498D-8C50-0F07AC66E259}" destId="{82346429-DDFB-4EFB-BF7E-A6FD99EC000B}" srcOrd="0" destOrd="0" presId="urn:microsoft.com/office/officeart/2005/8/layout/hierarchy3"/>
    <dgm:cxn modelId="{E5F9846D-D731-45B5-8FEF-C82228F7F912}" type="presOf" srcId="{3500BE32-2275-4B4C-B056-D726D3CE489D}" destId="{5181CF01-167E-4976-B903-54A900485085}" srcOrd="1" destOrd="0" presId="urn:microsoft.com/office/officeart/2005/8/layout/hierarchy3"/>
    <dgm:cxn modelId="{8893277D-EFFC-4321-AEDF-E4F6FED63A75}" srcId="{725DBE14-8886-4502-9378-5740292AFF59}" destId="{ACD0D138-D035-47D1-A08C-A9D36BE9DE29}" srcOrd="1" destOrd="0" parTransId="{A656B4AB-6668-4B45-A3D7-8195EBF8A774}" sibTransId="{41A6B8E1-53E7-4E98-A11E-7AA7C46F0F85}"/>
    <dgm:cxn modelId="{339E3E87-0603-4EC7-BD26-41BE766F751A}" type="presOf" srcId="{3500BE32-2275-4B4C-B056-D726D3CE489D}" destId="{02EF55D6-3FD3-4CCC-BB2F-224D44C605CF}" srcOrd="0" destOrd="0" presId="urn:microsoft.com/office/officeart/2005/8/layout/hierarchy3"/>
    <dgm:cxn modelId="{1FA1AA8E-46E5-47B0-AB26-C951CA868018}" type="presOf" srcId="{80293FCA-D4F8-488B-A961-DAE083925F38}" destId="{07CAE471-C712-4620-888D-E9FFEB576FAF}" srcOrd="0" destOrd="0" presId="urn:microsoft.com/office/officeart/2005/8/layout/hierarchy3"/>
    <dgm:cxn modelId="{5313599E-133D-4286-82FE-5D31D9D72EC4}" srcId="{3500BE32-2275-4B4C-B056-D726D3CE489D}" destId="{1CF4590B-8FCB-4298-9D50-D3F4B9FF69BE}" srcOrd="3" destOrd="0" parTransId="{41563151-5377-4BDB-B69A-C41380AE78E5}" sibTransId="{84681CA5-32ED-4D5A-AE98-68EC06A5FFAD}"/>
    <dgm:cxn modelId="{2332ADAB-0028-4C19-A0FA-D37B56B45053}" type="presOf" srcId="{3EF36B0D-C032-45AC-A4AC-5F88F428DDBE}" destId="{59092D6A-64BE-4168-818A-A31795407129}" srcOrd="0" destOrd="0" presId="urn:microsoft.com/office/officeart/2005/8/layout/hierarchy3"/>
    <dgm:cxn modelId="{72344DB0-09D7-418B-8499-F06BCFA1A0B4}" srcId="{3500BE32-2275-4B4C-B056-D726D3CE489D}" destId="{76017C42-4983-4521-820D-225DA8E3204D}" srcOrd="0" destOrd="0" parTransId="{793CEDFD-C9CE-4A02-BE3A-FB0F28C22BE4}" sibTransId="{21145A90-D9DD-404C-B59C-9386F368F754}"/>
    <dgm:cxn modelId="{EF2C68B7-C4E3-4636-8CD8-8FA2DABF7326}" srcId="{3500BE32-2275-4B4C-B056-D726D3CE489D}" destId="{9D240EA0-1921-4E35-8B6B-D4AEEF8F5AA0}" srcOrd="4" destOrd="0" parTransId="{252E0CED-0124-49D6-B855-EF78771F34F6}" sibTransId="{EF4EC1F3-FA75-4F68-B3CE-91218454E369}"/>
    <dgm:cxn modelId="{F4AE44BC-A54F-4FFB-B115-C8D541A59459}" type="presOf" srcId="{76017C42-4983-4521-820D-225DA8E3204D}" destId="{0CAB5723-718A-40CA-AF0C-8AC85689F910}" srcOrd="0" destOrd="0" presId="urn:microsoft.com/office/officeart/2005/8/layout/hierarchy3"/>
    <dgm:cxn modelId="{5EB525BD-4159-43C6-A635-10BF9E96EC66}" type="presOf" srcId="{F545712B-3B62-44B4-B14C-EFCF31281013}" destId="{C935C90B-7154-407F-99E6-607EE3975BC8}" srcOrd="0" destOrd="0" presId="urn:microsoft.com/office/officeart/2005/8/layout/hierarchy3"/>
    <dgm:cxn modelId="{C3CAC4C0-072F-49C6-88B5-A715A34033A0}" type="presOf" srcId="{0F0D4656-41E3-4BF3-A1DE-82CF69A38B9D}" destId="{CD6F2BD7-47FF-4A8C-9540-3EDD294D70E4}" srcOrd="0" destOrd="0" presId="urn:microsoft.com/office/officeart/2005/8/layout/hierarchy3"/>
    <dgm:cxn modelId="{6BEC9DC7-899D-49BC-8143-BD20DD0AA54C}" type="presOf" srcId="{81D187B5-33F6-4AAA-A648-32AF68E8251E}" destId="{6B991627-35A8-4EEE-8801-EDE2FFA4C9E3}" srcOrd="0" destOrd="0" presId="urn:microsoft.com/office/officeart/2005/8/layout/hierarchy3"/>
    <dgm:cxn modelId="{4469A8D2-B352-406B-AA6F-210763774913}" srcId="{725DBE14-8886-4502-9378-5740292AFF59}" destId="{4F7E7E3E-6C6A-4A7B-AC93-AFA98D436164}" srcOrd="2" destOrd="0" parTransId="{F545712B-3B62-44B4-B14C-EFCF31281013}" sibTransId="{8E8AD5B5-B90D-4DC0-A982-F4A45A3C1033}"/>
    <dgm:cxn modelId="{27F8B0DD-886D-4694-B40A-1499919CF471}" srcId="{3500BE32-2275-4B4C-B056-D726D3CE489D}" destId="{3EF36B0D-C032-45AC-A4AC-5F88F428DDBE}" srcOrd="2" destOrd="0" parTransId="{C3E104CA-80A5-410F-BEFE-2461C60498F5}" sibTransId="{EABF80F7-B364-40D3-B898-8B4FC655748F}"/>
    <dgm:cxn modelId="{AC2D2FE8-0498-4033-BD50-CC9461C6126C}" type="presOf" srcId="{41563151-5377-4BDB-B69A-C41380AE78E5}" destId="{8C6D3753-DD4A-4200-80E5-9A91B0AB29E0}" srcOrd="0" destOrd="0" presId="urn:microsoft.com/office/officeart/2005/8/layout/hierarchy3"/>
    <dgm:cxn modelId="{BEE6C2F2-B699-4007-96B2-D095831E37EA}" type="presOf" srcId="{B29E6792-3057-4DFB-B3AA-2FAE71BBFA07}" destId="{E64FF83B-5EE3-4DFE-9374-E2525CEE964B}" srcOrd="0" destOrd="0" presId="urn:microsoft.com/office/officeart/2005/8/layout/hierarchy3"/>
    <dgm:cxn modelId="{F5F7F8F3-DE6E-486F-8699-E3D2B2452D34}" type="presOf" srcId="{A656B4AB-6668-4B45-A3D7-8195EBF8A774}" destId="{48A146C1-80B7-4414-B3F6-5387426FF9E8}" srcOrd="0" destOrd="0" presId="urn:microsoft.com/office/officeart/2005/8/layout/hierarchy3"/>
    <dgm:cxn modelId="{19225DFC-693B-4A2F-9C4E-C5D257442D26}" srcId="{71642BE7-31FC-498D-8C50-0F07AC66E259}" destId="{725DBE14-8886-4502-9378-5740292AFF59}" srcOrd="1" destOrd="0" parTransId="{07058DCD-521C-42E1-A6D7-A5555C477BD9}" sibTransId="{B8DA01CB-619D-4830-9D29-E08F4B79B7AC}"/>
    <dgm:cxn modelId="{144E5EFE-5024-4672-A511-2247B2EA33A5}" srcId="{3500BE32-2275-4B4C-B056-D726D3CE489D}" destId="{B29E6792-3057-4DFB-B3AA-2FAE71BBFA07}" srcOrd="1" destOrd="0" parTransId="{81D187B5-33F6-4AAA-A648-32AF68E8251E}" sibTransId="{E9DF8B7C-61AA-48B8-BF00-A17C525F9475}"/>
    <dgm:cxn modelId="{B6C66ED2-0BCF-4203-A637-6CC1122AFDDF}" type="presParOf" srcId="{82346429-DDFB-4EFB-BF7E-A6FD99EC000B}" destId="{D7D4C9CC-303E-4F7D-8520-7829FA7999F3}" srcOrd="0" destOrd="0" presId="urn:microsoft.com/office/officeart/2005/8/layout/hierarchy3"/>
    <dgm:cxn modelId="{46290CF1-0654-4879-8A5F-3C173D1486BA}" type="presParOf" srcId="{D7D4C9CC-303E-4F7D-8520-7829FA7999F3}" destId="{9798C26F-9F31-4E87-B3DD-1BA91AE05437}" srcOrd="0" destOrd="0" presId="urn:microsoft.com/office/officeart/2005/8/layout/hierarchy3"/>
    <dgm:cxn modelId="{9E0DEADD-DB9E-486A-B882-15AB3A7BBD97}" type="presParOf" srcId="{9798C26F-9F31-4E87-B3DD-1BA91AE05437}" destId="{02EF55D6-3FD3-4CCC-BB2F-224D44C605CF}" srcOrd="0" destOrd="0" presId="urn:microsoft.com/office/officeart/2005/8/layout/hierarchy3"/>
    <dgm:cxn modelId="{D95E93BC-B1F0-4D25-9978-1F52471569D9}" type="presParOf" srcId="{9798C26F-9F31-4E87-B3DD-1BA91AE05437}" destId="{5181CF01-167E-4976-B903-54A900485085}" srcOrd="1" destOrd="0" presId="urn:microsoft.com/office/officeart/2005/8/layout/hierarchy3"/>
    <dgm:cxn modelId="{23C0A291-A4E8-4208-A44C-44582EFEFA73}" type="presParOf" srcId="{D7D4C9CC-303E-4F7D-8520-7829FA7999F3}" destId="{947AE84D-E271-4BA5-81ED-54EC4569E020}" srcOrd="1" destOrd="0" presId="urn:microsoft.com/office/officeart/2005/8/layout/hierarchy3"/>
    <dgm:cxn modelId="{C4722DE8-A754-4BCA-B619-1C6EB98A2F74}" type="presParOf" srcId="{947AE84D-E271-4BA5-81ED-54EC4569E020}" destId="{AFD528AB-25D4-4889-96BA-59221B0EBF3A}" srcOrd="0" destOrd="0" presId="urn:microsoft.com/office/officeart/2005/8/layout/hierarchy3"/>
    <dgm:cxn modelId="{F76B8955-1417-40C1-889B-1171E9662245}" type="presParOf" srcId="{947AE84D-E271-4BA5-81ED-54EC4569E020}" destId="{0CAB5723-718A-40CA-AF0C-8AC85689F910}" srcOrd="1" destOrd="0" presId="urn:microsoft.com/office/officeart/2005/8/layout/hierarchy3"/>
    <dgm:cxn modelId="{E1E52B97-0CE7-4A82-8139-B9A4679D1C44}" type="presParOf" srcId="{947AE84D-E271-4BA5-81ED-54EC4569E020}" destId="{6B991627-35A8-4EEE-8801-EDE2FFA4C9E3}" srcOrd="2" destOrd="0" presId="urn:microsoft.com/office/officeart/2005/8/layout/hierarchy3"/>
    <dgm:cxn modelId="{DA226602-271C-442B-B9D1-BED593221286}" type="presParOf" srcId="{947AE84D-E271-4BA5-81ED-54EC4569E020}" destId="{E64FF83B-5EE3-4DFE-9374-E2525CEE964B}" srcOrd="3" destOrd="0" presId="urn:microsoft.com/office/officeart/2005/8/layout/hierarchy3"/>
    <dgm:cxn modelId="{4BF601DA-FE48-423A-B9B0-32F48C96C50C}" type="presParOf" srcId="{947AE84D-E271-4BA5-81ED-54EC4569E020}" destId="{B75F5F70-6D8F-436E-9206-8DEAEA1E7587}" srcOrd="4" destOrd="0" presId="urn:microsoft.com/office/officeart/2005/8/layout/hierarchy3"/>
    <dgm:cxn modelId="{5B54849E-0008-4C2B-925F-04215B11861F}" type="presParOf" srcId="{947AE84D-E271-4BA5-81ED-54EC4569E020}" destId="{59092D6A-64BE-4168-818A-A31795407129}" srcOrd="5" destOrd="0" presId="urn:microsoft.com/office/officeart/2005/8/layout/hierarchy3"/>
    <dgm:cxn modelId="{C63D0327-6D17-43A3-9A50-E8D1F73D0A7A}" type="presParOf" srcId="{947AE84D-E271-4BA5-81ED-54EC4569E020}" destId="{8C6D3753-DD4A-4200-80E5-9A91B0AB29E0}" srcOrd="6" destOrd="0" presId="urn:microsoft.com/office/officeart/2005/8/layout/hierarchy3"/>
    <dgm:cxn modelId="{94811997-C396-457D-B399-29CAF282FDAD}" type="presParOf" srcId="{947AE84D-E271-4BA5-81ED-54EC4569E020}" destId="{2F9EEDE8-EA2A-4E14-AB9D-FB2F8080F86C}" srcOrd="7" destOrd="0" presId="urn:microsoft.com/office/officeart/2005/8/layout/hierarchy3"/>
    <dgm:cxn modelId="{92E9F39E-CD71-4075-A4CA-FCFD08D3CC83}" type="presParOf" srcId="{947AE84D-E271-4BA5-81ED-54EC4569E020}" destId="{D82A4AE9-0298-4709-A1BD-8E7A310D6566}" srcOrd="8" destOrd="0" presId="urn:microsoft.com/office/officeart/2005/8/layout/hierarchy3"/>
    <dgm:cxn modelId="{45C2CFF7-8B6F-4C57-BAAC-5F27EAC16568}" type="presParOf" srcId="{947AE84D-E271-4BA5-81ED-54EC4569E020}" destId="{DA6081B0-92C8-4DA6-A6B3-9C271BC5D6CC}" srcOrd="9" destOrd="0" presId="urn:microsoft.com/office/officeart/2005/8/layout/hierarchy3"/>
    <dgm:cxn modelId="{63990053-9409-4D85-94F4-EDB85F69FA9B}" type="presParOf" srcId="{82346429-DDFB-4EFB-BF7E-A6FD99EC000B}" destId="{BC0D7CC5-8388-47FB-8F34-BDBE78A2E787}" srcOrd="1" destOrd="0" presId="urn:microsoft.com/office/officeart/2005/8/layout/hierarchy3"/>
    <dgm:cxn modelId="{15E256BD-7494-42E2-A941-26988EF2D8B6}" type="presParOf" srcId="{BC0D7CC5-8388-47FB-8F34-BDBE78A2E787}" destId="{CFD38B44-A3CB-4DD6-8F12-576501EDAD77}" srcOrd="0" destOrd="0" presId="urn:microsoft.com/office/officeart/2005/8/layout/hierarchy3"/>
    <dgm:cxn modelId="{80511098-B661-4D17-A208-C67034BD7126}" type="presParOf" srcId="{CFD38B44-A3CB-4DD6-8F12-576501EDAD77}" destId="{356B6541-FE48-4C6C-87DF-D0B558FBEF2B}" srcOrd="0" destOrd="0" presId="urn:microsoft.com/office/officeart/2005/8/layout/hierarchy3"/>
    <dgm:cxn modelId="{7A27E618-8153-480E-8F57-72C81EE36559}" type="presParOf" srcId="{CFD38B44-A3CB-4DD6-8F12-576501EDAD77}" destId="{A128C4D0-42CD-43CA-BAFC-70C63253B101}" srcOrd="1" destOrd="0" presId="urn:microsoft.com/office/officeart/2005/8/layout/hierarchy3"/>
    <dgm:cxn modelId="{8657C745-4E31-4DE0-8FEB-1AFE5C797B1B}" type="presParOf" srcId="{BC0D7CC5-8388-47FB-8F34-BDBE78A2E787}" destId="{426B1827-2588-4732-AFC0-B3B657BC9DF6}" srcOrd="1" destOrd="0" presId="urn:microsoft.com/office/officeart/2005/8/layout/hierarchy3"/>
    <dgm:cxn modelId="{4AFACD51-D8BB-4777-A6E8-C6FD85F4F77E}" type="presParOf" srcId="{426B1827-2588-4732-AFC0-B3B657BC9DF6}" destId="{CD6F2BD7-47FF-4A8C-9540-3EDD294D70E4}" srcOrd="0" destOrd="0" presId="urn:microsoft.com/office/officeart/2005/8/layout/hierarchy3"/>
    <dgm:cxn modelId="{E04ABBD5-4776-40BF-AC62-AA107BF81D52}" type="presParOf" srcId="{426B1827-2588-4732-AFC0-B3B657BC9DF6}" destId="{07CAE471-C712-4620-888D-E9FFEB576FAF}" srcOrd="1" destOrd="0" presId="urn:microsoft.com/office/officeart/2005/8/layout/hierarchy3"/>
    <dgm:cxn modelId="{DA8D43BF-903B-43B4-85CE-62E4AC4F1A11}" type="presParOf" srcId="{426B1827-2588-4732-AFC0-B3B657BC9DF6}" destId="{48A146C1-80B7-4414-B3F6-5387426FF9E8}" srcOrd="2" destOrd="0" presId="urn:microsoft.com/office/officeart/2005/8/layout/hierarchy3"/>
    <dgm:cxn modelId="{41102BA4-99A7-45C3-A982-4CC9F8FA79AE}" type="presParOf" srcId="{426B1827-2588-4732-AFC0-B3B657BC9DF6}" destId="{093EEA0C-046A-476F-AF7B-858DA76FF6D2}" srcOrd="3" destOrd="0" presId="urn:microsoft.com/office/officeart/2005/8/layout/hierarchy3"/>
    <dgm:cxn modelId="{BCC70F84-E546-48E2-80E2-263833279B26}" type="presParOf" srcId="{426B1827-2588-4732-AFC0-B3B657BC9DF6}" destId="{C935C90B-7154-407F-99E6-607EE3975BC8}" srcOrd="4" destOrd="0" presId="urn:microsoft.com/office/officeart/2005/8/layout/hierarchy3"/>
    <dgm:cxn modelId="{FA9F7772-8867-4E42-99C2-B5587686E6E8}" type="presParOf" srcId="{426B1827-2588-4732-AFC0-B3B657BC9DF6}" destId="{24BB5532-7058-4157-B37E-D4C50651643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55D6-3FD3-4CCC-BB2F-224D44C605CF}">
      <dsp:nvSpPr>
        <dsp:cNvPr id="0" name=""/>
        <dsp:cNvSpPr/>
      </dsp:nvSpPr>
      <dsp:spPr>
        <a:xfrm>
          <a:off x="2381814" y="295"/>
          <a:ext cx="2168531" cy="600102"/>
        </a:xfrm>
        <a:prstGeom prst="roundRect">
          <a:avLst>
            <a:gd name="adj" fmla="val 10000"/>
          </a:avLst>
        </a:prstGeom>
        <a:solidFill>
          <a:srgbClr val="0B233F"/>
        </a:solidFill>
        <a:ln w="12700" cap="flat" cmpd="sng" algn="ctr">
          <a:solidFill>
            <a:srgbClr val="D0A4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mn-lt"/>
              <a:ea typeface="Cambria" panose="02040503050406030204" pitchFamily="18" charset="0"/>
            </a:rPr>
            <a:t>Imunidade</a:t>
          </a:r>
        </a:p>
      </dsp:txBody>
      <dsp:txXfrm>
        <a:off x="2399390" y="17871"/>
        <a:ext cx="2133379" cy="564950"/>
      </dsp:txXfrm>
    </dsp:sp>
    <dsp:sp modelId="{AFD528AB-25D4-4889-96BA-59221B0EBF3A}">
      <dsp:nvSpPr>
        <dsp:cNvPr id="0" name=""/>
        <dsp:cNvSpPr/>
      </dsp:nvSpPr>
      <dsp:spPr>
        <a:xfrm>
          <a:off x="2598667" y="600398"/>
          <a:ext cx="216853" cy="450077"/>
        </a:xfrm>
        <a:custGeom>
          <a:avLst/>
          <a:gdLst/>
          <a:ahLst/>
          <a:cxnLst/>
          <a:rect l="0" t="0" r="0" b="0"/>
          <a:pathLst>
            <a:path>
              <a:moveTo>
                <a:pt x="0" y="0"/>
              </a:moveTo>
              <a:lnTo>
                <a:pt x="0" y="450077"/>
              </a:lnTo>
              <a:lnTo>
                <a:pt x="216853" y="4500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B5723-718A-40CA-AF0C-8AC85689F910}">
      <dsp:nvSpPr>
        <dsp:cNvPr id="0" name=""/>
        <dsp:cNvSpPr/>
      </dsp:nvSpPr>
      <dsp:spPr>
        <a:xfrm>
          <a:off x="2815520" y="750424"/>
          <a:ext cx="1944880" cy="600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
              <a:schemeClr val="tx2"/>
            </a:buClr>
            <a:buSzPts val="1100"/>
            <a:buFont typeface="Wingdings" panose="05000000000000000000" pitchFamily="2" charset="2"/>
            <a:buNone/>
          </a:pPr>
          <a:r>
            <a:rPr lang="pt-BR" sz="1800" kern="1200" dirty="0">
              <a:latin typeface="+mn-lt"/>
              <a:ea typeface="Cambria" panose="02040503050406030204" pitchFamily="18" charset="0"/>
            </a:rPr>
            <a:t>Plano Constitucional</a:t>
          </a:r>
        </a:p>
      </dsp:txBody>
      <dsp:txXfrm>
        <a:off x="2833096" y="768000"/>
        <a:ext cx="1909728" cy="564950"/>
      </dsp:txXfrm>
    </dsp:sp>
    <dsp:sp modelId="{6B991627-35A8-4EEE-8801-EDE2FFA4C9E3}">
      <dsp:nvSpPr>
        <dsp:cNvPr id="0" name=""/>
        <dsp:cNvSpPr/>
      </dsp:nvSpPr>
      <dsp:spPr>
        <a:xfrm>
          <a:off x="2598667" y="600398"/>
          <a:ext cx="216853" cy="1200205"/>
        </a:xfrm>
        <a:custGeom>
          <a:avLst/>
          <a:gdLst/>
          <a:ahLst/>
          <a:cxnLst/>
          <a:rect l="0" t="0" r="0" b="0"/>
          <a:pathLst>
            <a:path>
              <a:moveTo>
                <a:pt x="0" y="0"/>
              </a:moveTo>
              <a:lnTo>
                <a:pt x="0" y="1200205"/>
              </a:lnTo>
              <a:lnTo>
                <a:pt x="216853" y="1200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FF83B-5EE3-4DFE-9374-E2525CEE964B}">
      <dsp:nvSpPr>
        <dsp:cNvPr id="0" name=""/>
        <dsp:cNvSpPr/>
      </dsp:nvSpPr>
      <dsp:spPr>
        <a:xfrm>
          <a:off x="2815520" y="1500553"/>
          <a:ext cx="1981098" cy="600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
              <a:schemeClr val="tx2"/>
            </a:buClr>
            <a:buSzPts val="1100"/>
            <a:buFont typeface="Wingdings" panose="05000000000000000000" pitchFamily="2" charset="2"/>
            <a:buNone/>
          </a:pPr>
          <a:r>
            <a:rPr lang="pt-BR" sz="1800" kern="1200" dirty="0">
              <a:latin typeface="+mn-lt"/>
              <a:ea typeface="Cambria" panose="02040503050406030204" pitchFamily="18" charset="0"/>
            </a:rPr>
            <a:t>Desenho de competências</a:t>
          </a:r>
        </a:p>
      </dsp:txBody>
      <dsp:txXfrm>
        <a:off x="2833096" y="1518129"/>
        <a:ext cx="1945946" cy="564950"/>
      </dsp:txXfrm>
    </dsp:sp>
    <dsp:sp modelId="{B75F5F70-6D8F-436E-9206-8DEAEA1E7587}">
      <dsp:nvSpPr>
        <dsp:cNvPr id="0" name=""/>
        <dsp:cNvSpPr/>
      </dsp:nvSpPr>
      <dsp:spPr>
        <a:xfrm>
          <a:off x="2598667" y="600398"/>
          <a:ext cx="216853" cy="1950334"/>
        </a:xfrm>
        <a:custGeom>
          <a:avLst/>
          <a:gdLst/>
          <a:ahLst/>
          <a:cxnLst/>
          <a:rect l="0" t="0" r="0" b="0"/>
          <a:pathLst>
            <a:path>
              <a:moveTo>
                <a:pt x="0" y="0"/>
              </a:moveTo>
              <a:lnTo>
                <a:pt x="0" y="1950334"/>
              </a:lnTo>
              <a:lnTo>
                <a:pt x="216853" y="19503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92D6A-64BE-4168-818A-A31795407129}">
      <dsp:nvSpPr>
        <dsp:cNvPr id="0" name=""/>
        <dsp:cNvSpPr/>
      </dsp:nvSpPr>
      <dsp:spPr>
        <a:xfrm>
          <a:off x="2815520" y="2250681"/>
          <a:ext cx="2042279" cy="600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
              <a:schemeClr val="tx2"/>
            </a:buClr>
            <a:buSzPts val="1100"/>
            <a:buFont typeface="Wingdings" panose="05000000000000000000" pitchFamily="2" charset="2"/>
            <a:buNone/>
          </a:pPr>
          <a:r>
            <a:rPr lang="pt-BR" sz="1800" kern="1200" dirty="0">
              <a:latin typeface="+mn-lt"/>
              <a:ea typeface="Cambria" panose="02040503050406030204" pitchFamily="18" charset="0"/>
            </a:rPr>
            <a:t>Momento anterior à percussão tributária</a:t>
          </a:r>
        </a:p>
      </dsp:txBody>
      <dsp:txXfrm>
        <a:off x="2833096" y="2268257"/>
        <a:ext cx="2007127" cy="564950"/>
      </dsp:txXfrm>
    </dsp:sp>
    <dsp:sp modelId="{8C6D3753-DD4A-4200-80E5-9A91B0AB29E0}">
      <dsp:nvSpPr>
        <dsp:cNvPr id="0" name=""/>
        <dsp:cNvSpPr/>
      </dsp:nvSpPr>
      <dsp:spPr>
        <a:xfrm>
          <a:off x="2598667" y="600398"/>
          <a:ext cx="216853" cy="2700463"/>
        </a:xfrm>
        <a:custGeom>
          <a:avLst/>
          <a:gdLst/>
          <a:ahLst/>
          <a:cxnLst/>
          <a:rect l="0" t="0" r="0" b="0"/>
          <a:pathLst>
            <a:path>
              <a:moveTo>
                <a:pt x="0" y="0"/>
              </a:moveTo>
              <a:lnTo>
                <a:pt x="0" y="2700463"/>
              </a:lnTo>
              <a:lnTo>
                <a:pt x="216853" y="27004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9EEDE8-EA2A-4E14-AB9D-FB2F8080F86C}">
      <dsp:nvSpPr>
        <dsp:cNvPr id="0" name=""/>
        <dsp:cNvSpPr/>
      </dsp:nvSpPr>
      <dsp:spPr>
        <a:xfrm>
          <a:off x="2815520" y="3000810"/>
          <a:ext cx="2051833" cy="600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
              <a:schemeClr val="tx2"/>
            </a:buClr>
            <a:buSzPts val="1100"/>
            <a:buFont typeface="Wingdings" panose="05000000000000000000" pitchFamily="2" charset="2"/>
            <a:buNone/>
          </a:pPr>
          <a:r>
            <a:rPr lang="pt-BR" sz="1800" kern="1200" dirty="0">
              <a:latin typeface="+mn-lt"/>
              <a:ea typeface="Cambria" panose="02040503050406030204" pitchFamily="18" charset="0"/>
            </a:rPr>
            <a:t>Garantia constitucional</a:t>
          </a:r>
        </a:p>
      </dsp:txBody>
      <dsp:txXfrm>
        <a:off x="2833096" y="3018386"/>
        <a:ext cx="2016681" cy="564950"/>
      </dsp:txXfrm>
    </dsp:sp>
    <dsp:sp modelId="{D82A4AE9-0298-4709-A1BD-8E7A310D6566}">
      <dsp:nvSpPr>
        <dsp:cNvPr id="0" name=""/>
        <dsp:cNvSpPr/>
      </dsp:nvSpPr>
      <dsp:spPr>
        <a:xfrm>
          <a:off x="2598667" y="600398"/>
          <a:ext cx="216853" cy="3450591"/>
        </a:xfrm>
        <a:custGeom>
          <a:avLst/>
          <a:gdLst/>
          <a:ahLst/>
          <a:cxnLst/>
          <a:rect l="0" t="0" r="0" b="0"/>
          <a:pathLst>
            <a:path>
              <a:moveTo>
                <a:pt x="0" y="0"/>
              </a:moveTo>
              <a:lnTo>
                <a:pt x="0" y="3450591"/>
              </a:lnTo>
              <a:lnTo>
                <a:pt x="216853" y="34505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081B0-92C8-4DA6-A6B3-9C271BC5D6CC}">
      <dsp:nvSpPr>
        <dsp:cNvPr id="0" name=""/>
        <dsp:cNvSpPr/>
      </dsp:nvSpPr>
      <dsp:spPr>
        <a:xfrm>
          <a:off x="2815520" y="3750939"/>
          <a:ext cx="2155752" cy="600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
              <a:schemeClr val="tx2"/>
            </a:buClr>
            <a:buSzPts val="1100"/>
            <a:buFont typeface="Wingdings" panose="05000000000000000000" pitchFamily="2" charset="2"/>
            <a:buNone/>
          </a:pPr>
          <a:r>
            <a:rPr lang="pt-BR" sz="1800" kern="1200" dirty="0">
              <a:latin typeface="+mn-lt"/>
              <a:ea typeface="Cambria" panose="02040503050406030204" pitchFamily="18" charset="0"/>
            </a:rPr>
            <a:t>Resguardar valores</a:t>
          </a:r>
        </a:p>
      </dsp:txBody>
      <dsp:txXfrm>
        <a:off x="2833096" y="3768515"/>
        <a:ext cx="2120600" cy="564950"/>
      </dsp:txXfrm>
    </dsp:sp>
    <dsp:sp modelId="{356B6541-FE48-4C6C-87DF-D0B558FBEF2B}">
      <dsp:nvSpPr>
        <dsp:cNvPr id="0" name=""/>
        <dsp:cNvSpPr/>
      </dsp:nvSpPr>
      <dsp:spPr>
        <a:xfrm>
          <a:off x="4850397" y="295"/>
          <a:ext cx="2459125" cy="600102"/>
        </a:xfrm>
        <a:prstGeom prst="roundRect">
          <a:avLst>
            <a:gd name="adj" fmla="val 10000"/>
          </a:avLst>
        </a:prstGeom>
        <a:solidFill>
          <a:srgbClr val="0B233F"/>
        </a:solidFill>
        <a:ln w="12700" cap="flat" cmpd="sng" algn="ctr">
          <a:solidFill>
            <a:srgbClr val="D0A4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mn-lt"/>
              <a:ea typeface="Cambria" panose="02040503050406030204" pitchFamily="18" charset="0"/>
            </a:rPr>
            <a:t>Isenção</a:t>
          </a:r>
        </a:p>
      </dsp:txBody>
      <dsp:txXfrm>
        <a:off x="4867973" y="17871"/>
        <a:ext cx="2423973" cy="564950"/>
      </dsp:txXfrm>
    </dsp:sp>
    <dsp:sp modelId="{CD6F2BD7-47FF-4A8C-9540-3EDD294D70E4}">
      <dsp:nvSpPr>
        <dsp:cNvPr id="0" name=""/>
        <dsp:cNvSpPr/>
      </dsp:nvSpPr>
      <dsp:spPr>
        <a:xfrm>
          <a:off x="5096309" y="600398"/>
          <a:ext cx="245912" cy="450077"/>
        </a:xfrm>
        <a:custGeom>
          <a:avLst/>
          <a:gdLst/>
          <a:ahLst/>
          <a:cxnLst/>
          <a:rect l="0" t="0" r="0" b="0"/>
          <a:pathLst>
            <a:path>
              <a:moveTo>
                <a:pt x="0" y="0"/>
              </a:moveTo>
              <a:lnTo>
                <a:pt x="0" y="450077"/>
              </a:lnTo>
              <a:lnTo>
                <a:pt x="245912" y="4500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CAE471-C712-4620-888D-E9FFEB576FAF}">
      <dsp:nvSpPr>
        <dsp:cNvPr id="0" name=""/>
        <dsp:cNvSpPr/>
      </dsp:nvSpPr>
      <dsp:spPr>
        <a:xfrm>
          <a:off x="5342222" y="750424"/>
          <a:ext cx="2785504" cy="600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
              <a:schemeClr val="tx2"/>
            </a:buClr>
            <a:buSzPts val="1100"/>
            <a:buFont typeface="Wingdings" panose="05000000000000000000" pitchFamily="2" charset="2"/>
            <a:buNone/>
          </a:pPr>
          <a:r>
            <a:rPr lang="pt-BR" sz="1800" kern="1200" dirty="0">
              <a:latin typeface="+mn-lt"/>
              <a:ea typeface="Cambria" panose="02040503050406030204" pitchFamily="18" charset="0"/>
            </a:rPr>
            <a:t>Legislação infraconstitucional</a:t>
          </a:r>
        </a:p>
      </dsp:txBody>
      <dsp:txXfrm>
        <a:off x="5359798" y="768000"/>
        <a:ext cx="2750352" cy="564950"/>
      </dsp:txXfrm>
    </dsp:sp>
    <dsp:sp modelId="{48A146C1-80B7-4414-B3F6-5387426FF9E8}">
      <dsp:nvSpPr>
        <dsp:cNvPr id="0" name=""/>
        <dsp:cNvSpPr/>
      </dsp:nvSpPr>
      <dsp:spPr>
        <a:xfrm>
          <a:off x="5096309" y="600398"/>
          <a:ext cx="245912" cy="1200205"/>
        </a:xfrm>
        <a:custGeom>
          <a:avLst/>
          <a:gdLst/>
          <a:ahLst/>
          <a:cxnLst/>
          <a:rect l="0" t="0" r="0" b="0"/>
          <a:pathLst>
            <a:path>
              <a:moveTo>
                <a:pt x="0" y="0"/>
              </a:moveTo>
              <a:lnTo>
                <a:pt x="0" y="1200205"/>
              </a:lnTo>
              <a:lnTo>
                <a:pt x="245912" y="1200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3EEA0C-046A-476F-AF7B-858DA76FF6D2}">
      <dsp:nvSpPr>
        <dsp:cNvPr id="0" name=""/>
        <dsp:cNvSpPr/>
      </dsp:nvSpPr>
      <dsp:spPr>
        <a:xfrm>
          <a:off x="5342222" y="1500553"/>
          <a:ext cx="2791563" cy="600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
              <a:schemeClr val="tx2"/>
            </a:buClr>
            <a:buSzPts val="1100"/>
            <a:buFont typeface="Wingdings" panose="05000000000000000000" pitchFamily="2" charset="2"/>
            <a:buNone/>
          </a:pPr>
          <a:r>
            <a:rPr lang="pt-BR" sz="1800" kern="1200" dirty="0">
              <a:latin typeface="+mn-lt"/>
              <a:ea typeface="Cambria" panose="02040503050406030204" pitchFamily="18" charset="0"/>
            </a:rPr>
            <a:t>Redução de da abrangência de critérios da RMIT</a:t>
          </a:r>
        </a:p>
      </dsp:txBody>
      <dsp:txXfrm>
        <a:off x="5359798" y="1518129"/>
        <a:ext cx="2756411" cy="564950"/>
      </dsp:txXfrm>
    </dsp:sp>
    <dsp:sp modelId="{C935C90B-7154-407F-99E6-607EE3975BC8}">
      <dsp:nvSpPr>
        <dsp:cNvPr id="0" name=""/>
        <dsp:cNvSpPr/>
      </dsp:nvSpPr>
      <dsp:spPr>
        <a:xfrm>
          <a:off x="5096309" y="600398"/>
          <a:ext cx="245912" cy="1950334"/>
        </a:xfrm>
        <a:custGeom>
          <a:avLst/>
          <a:gdLst/>
          <a:ahLst/>
          <a:cxnLst/>
          <a:rect l="0" t="0" r="0" b="0"/>
          <a:pathLst>
            <a:path>
              <a:moveTo>
                <a:pt x="0" y="0"/>
              </a:moveTo>
              <a:lnTo>
                <a:pt x="0" y="1950334"/>
              </a:lnTo>
              <a:lnTo>
                <a:pt x="245912" y="19503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B5532-7058-4157-B37E-D4C506516437}">
      <dsp:nvSpPr>
        <dsp:cNvPr id="0" name=""/>
        <dsp:cNvSpPr/>
      </dsp:nvSpPr>
      <dsp:spPr>
        <a:xfrm>
          <a:off x="5342222" y="2250681"/>
          <a:ext cx="2769998" cy="600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Clr>
              <a:schemeClr val="tx2"/>
            </a:buClr>
            <a:buSzPts val="1100"/>
            <a:buFont typeface="Wingdings" panose="05000000000000000000" pitchFamily="2" charset="2"/>
            <a:buNone/>
          </a:pPr>
          <a:r>
            <a:rPr lang="pt-BR" sz="1800" kern="1200" dirty="0">
              <a:latin typeface="+mn-lt"/>
              <a:ea typeface="Cambria" panose="02040503050406030204" pitchFamily="18" charset="0"/>
            </a:rPr>
            <a:t>Interpretação literal e restritiva</a:t>
          </a:r>
        </a:p>
      </dsp:txBody>
      <dsp:txXfrm>
        <a:off x="5359798" y="2268257"/>
        <a:ext cx="2734846" cy="5649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06/12/2022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06/12/2022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nabrasil.org.br/cna/panorama-do-agr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1.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14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4.png"/><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9.xml"/><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341120" y="1259841"/>
            <a:ext cx="9326880" cy="2307260"/>
          </a:xfrm>
        </p:spPr>
        <p:txBody>
          <a:bodyPr>
            <a:normAutofit fontScale="90000"/>
          </a:bodyPr>
          <a:lstStyle/>
          <a:p>
            <a:pPr algn="just"/>
            <a:r>
              <a:rPr lang="pt-BR" dirty="0"/>
              <a:t>A IMUNIDADE DO PIS E COFINS NAS EXPORTAÇÕES INDIRETAS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fontScale="47500" lnSpcReduction="20000"/>
          </a:bodyPr>
          <a:lstStyle/>
          <a:p>
            <a:r>
              <a:rPr lang="pt-BR" sz="6700" b="1" i="1" dirty="0" err="1"/>
              <a:t>Profª</a:t>
            </a:r>
            <a:r>
              <a:rPr lang="pt-BR" sz="6700" b="1" i="1" dirty="0"/>
              <a:t> </a:t>
            </a:r>
            <a:r>
              <a:rPr lang="pt-BR" sz="6700" b="1" i="1" dirty="0" err="1"/>
              <a:t>Dr</a:t>
            </a:r>
            <a:r>
              <a:rPr lang="pt-BR" sz="6700" b="1" i="1" dirty="0"/>
              <a:t>ª. Marcela Cunha Guimarães</a:t>
            </a:r>
          </a:p>
          <a:p>
            <a:endParaRPr lang="pt-BR" sz="3600" b="1" i="1" dirty="0"/>
          </a:p>
          <a:p>
            <a:r>
              <a:rPr lang="pt-BR" sz="3600" b="1" i="1" dirty="0"/>
              <a:t>Doutora e mestre em Direito Tributário pela Pontifícia Universidade Católica de São Paulo (PUC/SP).  Professora de Direito Tributário da Universidade Federal de Uberlândia e do Instituto Brasileiro de Estudos Tributários (IBET). Conselheira Julgadora do Conselho de Contribuintes do Município de Uberlândia.  Sócia fundadora da Banca Marcela Guimarães Sociedade de Advogados</a:t>
            </a:r>
          </a:p>
          <a:p>
            <a:endParaRPr lang="pt-BR" sz="3600" b="1" i="1" dirty="0"/>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A9D57-8D38-3011-7248-E87E0C0B73C3}"/>
              </a:ext>
            </a:extLst>
          </p:cNvPr>
          <p:cNvSpPr>
            <a:spLocks noGrp="1"/>
          </p:cNvSpPr>
          <p:nvPr>
            <p:ph type="title"/>
          </p:nvPr>
        </p:nvSpPr>
        <p:spPr/>
        <p:txBody>
          <a:bodyPr>
            <a:normAutofit/>
          </a:bodyPr>
          <a:lstStyle/>
          <a:p>
            <a:pPr algn="ctr"/>
            <a:r>
              <a:rPr lang="pt-BR" sz="3200" dirty="0"/>
              <a:t>FUNRURAL PRODUTOR PESSOA FÍSICA</a:t>
            </a:r>
          </a:p>
        </p:txBody>
      </p:sp>
      <p:sp>
        <p:nvSpPr>
          <p:cNvPr id="3" name="Espaço Reservado para Conteúdo 2">
            <a:extLst>
              <a:ext uri="{FF2B5EF4-FFF2-40B4-BE49-F238E27FC236}">
                <a16:creationId xmlns:a16="http://schemas.microsoft.com/office/drawing/2014/main" id="{A0A96E35-F418-E44B-CABD-B044A5B77BBF}"/>
              </a:ext>
            </a:extLst>
          </p:cNvPr>
          <p:cNvSpPr>
            <a:spLocks noGrp="1"/>
          </p:cNvSpPr>
          <p:nvPr>
            <p:ph idx="1"/>
          </p:nvPr>
        </p:nvSpPr>
        <p:spPr/>
        <p:txBody>
          <a:bodyPr>
            <a:normAutofit fontScale="70000" lnSpcReduction="20000"/>
          </a:bodyPr>
          <a:lstStyle/>
          <a:p>
            <a:r>
              <a:rPr lang="pt-BR" dirty="0"/>
              <a:t>Art. 25. A contribuição do empregador rural pessoa física, em substituição à contribuição de que tratam os incisos I e II do art. 22, e a do segurado especial, referidos, respectivamente, na alínea a do inciso V e no inciso VII do art. 12 desta Lei, destinada à Seguridade Social, é de:</a:t>
            </a:r>
          </a:p>
          <a:p>
            <a:endParaRPr lang="pt-BR" dirty="0"/>
          </a:p>
          <a:p>
            <a:r>
              <a:rPr lang="pt-BR" dirty="0"/>
              <a:t>I - 1,2% (um inteiro e dois décimos por cento) da receita bruta proveniente da comercialização da sua produção;               (Redação dada pela Lei nº 13.606, de 2018)           (Produção de efeito)</a:t>
            </a:r>
          </a:p>
          <a:p>
            <a:endParaRPr lang="pt-BR" dirty="0"/>
          </a:p>
          <a:p>
            <a:r>
              <a:rPr lang="pt-BR" dirty="0"/>
              <a:t>II - 0,1% da receita bruta proveniente da comercialização da sua produção para financiamento das prestações por acidente do trabalho.      (Redação dada pela Lei nº 9.528, de 10.12.97).   (Vide decisão-STF Petição nº 8.140 - DF)</a:t>
            </a:r>
          </a:p>
          <a:p>
            <a:r>
              <a:rPr lang="pt-BR" dirty="0"/>
              <a:t>(...)</a:t>
            </a:r>
          </a:p>
          <a:p>
            <a:r>
              <a:rPr lang="pt-BR" dirty="0"/>
              <a:t>§ 13. O produtor rural pessoa física poderá optar por contribuir na forma prevista no caput deste artigo ou na forma dos incisos I e II do caput do art. 22 desta Lei, manifestando sua opção mediante o pagamento da contribuição incidente sobre a folha de salários relativa a janeiro de cada ano, ou à primeira competência subsequente ao início da atividade rural, e será irretratável para todo o ano-calendário.” (NR)</a:t>
            </a:r>
          </a:p>
        </p:txBody>
      </p:sp>
    </p:spTree>
    <p:extLst>
      <p:ext uri="{BB962C8B-B14F-4D97-AF65-F5344CB8AC3E}">
        <p14:creationId xmlns:p14="http://schemas.microsoft.com/office/powerpoint/2010/main" val="362986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A9D57-8D38-3011-7248-E87E0C0B73C3}"/>
              </a:ext>
            </a:extLst>
          </p:cNvPr>
          <p:cNvSpPr>
            <a:spLocks noGrp="1"/>
          </p:cNvSpPr>
          <p:nvPr>
            <p:ph type="title"/>
          </p:nvPr>
        </p:nvSpPr>
        <p:spPr/>
        <p:txBody>
          <a:bodyPr/>
          <a:lstStyle/>
          <a:p>
            <a:pPr algn="ctr"/>
            <a:r>
              <a:rPr lang="pt-BR" dirty="0"/>
              <a:t>FUNRURAL PRODUTOR RURAL PJ</a:t>
            </a:r>
          </a:p>
        </p:txBody>
      </p:sp>
      <p:sp>
        <p:nvSpPr>
          <p:cNvPr id="3" name="Espaço Reservado para Conteúdo 2">
            <a:extLst>
              <a:ext uri="{FF2B5EF4-FFF2-40B4-BE49-F238E27FC236}">
                <a16:creationId xmlns:a16="http://schemas.microsoft.com/office/drawing/2014/main" id="{A0A96E35-F418-E44B-CABD-B044A5B77BBF}"/>
              </a:ext>
            </a:extLst>
          </p:cNvPr>
          <p:cNvSpPr>
            <a:spLocks noGrp="1"/>
          </p:cNvSpPr>
          <p:nvPr>
            <p:ph idx="1"/>
          </p:nvPr>
        </p:nvSpPr>
        <p:spPr/>
        <p:txBody>
          <a:bodyPr>
            <a:normAutofit/>
          </a:bodyPr>
          <a:lstStyle/>
          <a:p>
            <a:r>
              <a:rPr lang="pt-BR" sz="1600" dirty="0"/>
              <a:t>Art. 15. O art. 25 da Lei nº 8.870, de 15 de abril de 1994 , passa a vigorar com as seguintes alterações:           (Produção de efeito)</a:t>
            </a:r>
          </a:p>
          <a:p>
            <a:endParaRPr lang="pt-BR" sz="1600" dirty="0"/>
          </a:p>
          <a:p>
            <a:r>
              <a:rPr lang="pt-BR" sz="1600" dirty="0"/>
              <a:t>“Art. 25. .................................................................</a:t>
            </a:r>
          </a:p>
          <a:p>
            <a:endParaRPr lang="pt-BR" sz="1600" dirty="0"/>
          </a:p>
          <a:p>
            <a:r>
              <a:rPr lang="pt-BR" sz="1600" dirty="0"/>
              <a:t>(...)</a:t>
            </a:r>
          </a:p>
          <a:p>
            <a:r>
              <a:rPr lang="pt-BR" sz="1600" dirty="0"/>
              <a:t>§ 7º O empregador pessoa jurídica poderá optar por contribuir na forma prevista no caput deste artigo ou na forma dos incisos I e II do caput do art. 22 da Lei nº 8.212, de 24 de julho de 1991 , manifestando sua opção mediante o pagamento da contribuição incidente sobre a folha de salários relativa a janeiro de cada ano, ou à primeira competência subsequente ao início da atividade rural, e será irretratável para todo o ano- calendário.” (NR)</a:t>
            </a:r>
          </a:p>
          <a:p>
            <a:endParaRPr lang="pt-BR" sz="1600" dirty="0"/>
          </a:p>
          <a:p>
            <a:endParaRPr lang="pt-BR" sz="1600" dirty="0"/>
          </a:p>
        </p:txBody>
      </p:sp>
    </p:spTree>
    <p:extLst>
      <p:ext uri="{BB962C8B-B14F-4D97-AF65-F5344CB8AC3E}">
        <p14:creationId xmlns:p14="http://schemas.microsoft.com/office/powerpoint/2010/main" val="243909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9E0CF-B239-E34D-09BC-04EB30CB1BCF}"/>
              </a:ext>
            </a:extLst>
          </p:cNvPr>
          <p:cNvSpPr>
            <a:spLocks noGrp="1"/>
          </p:cNvSpPr>
          <p:nvPr>
            <p:ph type="title"/>
          </p:nvPr>
        </p:nvSpPr>
        <p:spPr/>
        <p:txBody>
          <a:bodyPr>
            <a:normAutofit/>
          </a:bodyPr>
          <a:lstStyle/>
          <a:p>
            <a:r>
              <a:rPr lang="pt-BR" sz="3500" dirty="0"/>
              <a:t>Finalidade das Imunidades Relativas às Exportações e do art. 145 §2º, I, CF/88</a:t>
            </a:r>
          </a:p>
        </p:txBody>
      </p:sp>
      <p:sp>
        <p:nvSpPr>
          <p:cNvPr id="3" name="Espaço Reservado para Conteúdo 2">
            <a:extLst>
              <a:ext uri="{FF2B5EF4-FFF2-40B4-BE49-F238E27FC236}">
                <a16:creationId xmlns:a16="http://schemas.microsoft.com/office/drawing/2014/main" id="{5EC62FF3-0E81-615E-859B-E2DFBCC18DD6}"/>
              </a:ext>
            </a:extLst>
          </p:cNvPr>
          <p:cNvSpPr>
            <a:spLocks noGrp="1"/>
          </p:cNvSpPr>
          <p:nvPr>
            <p:ph idx="1"/>
          </p:nvPr>
        </p:nvSpPr>
        <p:spPr/>
        <p:txBody>
          <a:bodyPr/>
          <a:lstStyle/>
          <a:p>
            <a:r>
              <a:rPr lang="pt-BR" dirty="0"/>
              <a:t>Estimular a exportação</a:t>
            </a:r>
          </a:p>
          <a:p>
            <a:r>
              <a:rPr lang="pt-BR" dirty="0"/>
              <a:t>Desonerar o custo final da mercadoria que será vendida para o exterior</a:t>
            </a:r>
          </a:p>
          <a:p>
            <a:r>
              <a:rPr lang="pt-BR" dirty="0"/>
              <a:t>Assegurar a competitividade dos produtos nacionais com os produtos estrangeiros</a:t>
            </a:r>
          </a:p>
          <a:p>
            <a:r>
              <a:rPr lang="pt-BR" dirty="0"/>
              <a:t>Reduzir os custos tributários incidentes nas operações que envolvam mercadorias destinadas ao exterior</a:t>
            </a:r>
          </a:p>
          <a:p>
            <a:r>
              <a:rPr lang="pt-BR" dirty="0"/>
              <a:t>Soberania nacional</a:t>
            </a:r>
          </a:p>
        </p:txBody>
      </p:sp>
    </p:spTree>
    <p:extLst>
      <p:ext uri="{BB962C8B-B14F-4D97-AF65-F5344CB8AC3E}">
        <p14:creationId xmlns:p14="http://schemas.microsoft.com/office/powerpoint/2010/main" val="10253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B0F63-D702-03D2-0AB2-AC126C4C125C}"/>
              </a:ext>
            </a:extLst>
          </p:cNvPr>
          <p:cNvSpPr>
            <a:spLocks noGrp="1"/>
          </p:cNvSpPr>
          <p:nvPr>
            <p:ph type="title"/>
          </p:nvPr>
        </p:nvSpPr>
        <p:spPr/>
        <p:txBody>
          <a:bodyPr/>
          <a:lstStyle/>
          <a:p>
            <a:r>
              <a:rPr lang="pt-BR" dirty="0"/>
              <a:t>Exportações de Produção Rural</a:t>
            </a:r>
          </a:p>
        </p:txBody>
      </p:sp>
      <p:sp>
        <p:nvSpPr>
          <p:cNvPr id="6" name="Google Shape;4381;p60">
            <a:extLst>
              <a:ext uri="{FF2B5EF4-FFF2-40B4-BE49-F238E27FC236}">
                <a16:creationId xmlns:a16="http://schemas.microsoft.com/office/drawing/2014/main" id="{2B968353-00AB-0462-ED26-D96BAE113B49}"/>
              </a:ext>
            </a:extLst>
          </p:cNvPr>
          <p:cNvSpPr txBox="1"/>
          <p:nvPr/>
        </p:nvSpPr>
        <p:spPr>
          <a:xfrm>
            <a:off x="6519183" y="3018262"/>
            <a:ext cx="4924397" cy="40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pt-BR" sz="2000" dirty="0">
                <a:solidFill>
                  <a:schemeClr val="lt1"/>
                </a:solidFill>
                <a:latin typeface="+mn-lt"/>
                <a:ea typeface="Chivo"/>
                <a:cs typeface="Chivo"/>
                <a:sym typeface="Chivo"/>
              </a:rPr>
              <a:t>valor das vendas internacionais feitas pelas tradings em 2015</a:t>
            </a:r>
            <a:endParaRPr sz="2000" dirty="0">
              <a:solidFill>
                <a:schemeClr val="lt1"/>
              </a:solidFill>
              <a:latin typeface="+mn-lt"/>
              <a:ea typeface="Chivo"/>
              <a:cs typeface="Chivo"/>
              <a:sym typeface="Chivo"/>
            </a:endParaRPr>
          </a:p>
        </p:txBody>
      </p:sp>
      <p:sp>
        <p:nvSpPr>
          <p:cNvPr id="7" name="Google Shape;4382;p60">
            <a:extLst>
              <a:ext uri="{FF2B5EF4-FFF2-40B4-BE49-F238E27FC236}">
                <a16:creationId xmlns:a16="http://schemas.microsoft.com/office/drawing/2014/main" id="{C13001D7-C9B1-0E19-3FCC-6635452C4A20}"/>
              </a:ext>
            </a:extLst>
          </p:cNvPr>
          <p:cNvSpPr txBox="1"/>
          <p:nvPr/>
        </p:nvSpPr>
        <p:spPr>
          <a:xfrm>
            <a:off x="7207247" y="2471499"/>
            <a:ext cx="3240600" cy="40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pt-BR" sz="3600" dirty="0">
                <a:solidFill>
                  <a:schemeClr val="accent1"/>
                </a:solidFill>
                <a:latin typeface="+mn-lt"/>
                <a:ea typeface="Chivo Black"/>
                <a:cs typeface="Chivo Black"/>
                <a:sym typeface="Chivo Black"/>
              </a:rPr>
              <a:t>$89,5 bilhões</a:t>
            </a:r>
            <a:endParaRPr sz="3600" dirty="0">
              <a:solidFill>
                <a:schemeClr val="accent1"/>
              </a:solidFill>
              <a:latin typeface="+mn-lt"/>
              <a:ea typeface="Chivo Black"/>
              <a:cs typeface="Chivo Black"/>
              <a:sym typeface="Chivo Black"/>
            </a:endParaRPr>
          </a:p>
        </p:txBody>
      </p:sp>
      <p:sp>
        <p:nvSpPr>
          <p:cNvPr id="8" name="Google Shape;4383;p60">
            <a:extLst>
              <a:ext uri="{FF2B5EF4-FFF2-40B4-BE49-F238E27FC236}">
                <a16:creationId xmlns:a16="http://schemas.microsoft.com/office/drawing/2014/main" id="{60FEB759-0148-60E2-28B9-BD988DA7FDAE}"/>
              </a:ext>
            </a:extLst>
          </p:cNvPr>
          <p:cNvSpPr txBox="1"/>
          <p:nvPr/>
        </p:nvSpPr>
        <p:spPr>
          <a:xfrm>
            <a:off x="6713488" y="4570172"/>
            <a:ext cx="4535786" cy="40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pt-BR" sz="2000" dirty="0">
                <a:solidFill>
                  <a:schemeClr val="lt1"/>
                </a:solidFill>
                <a:latin typeface="+mn-lt"/>
                <a:ea typeface="Chivo"/>
                <a:cs typeface="Chivo"/>
                <a:sym typeface="Chivo"/>
              </a:rPr>
              <a:t>do volume total das exportações brasileiras foi feita por tradings em 2015</a:t>
            </a:r>
            <a:endParaRPr sz="2000" dirty="0">
              <a:solidFill>
                <a:schemeClr val="lt1"/>
              </a:solidFill>
              <a:latin typeface="+mn-lt"/>
              <a:ea typeface="Chivo"/>
              <a:cs typeface="Chivo"/>
              <a:sym typeface="Chivo"/>
            </a:endParaRPr>
          </a:p>
        </p:txBody>
      </p:sp>
      <p:sp>
        <p:nvSpPr>
          <p:cNvPr id="9" name="Google Shape;4384;p60">
            <a:extLst>
              <a:ext uri="{FF2B5EF4-FFF2-40B4-BE49-F238E27FC236}">
                <a16:creationId xmlns:a16="http://schemas.microsoft.com/office/drawing/2014/main" id="{2AA53E1F-2EBB-9710-2DB3-E3AD26696A3E}"/>
              </a:ext>
            </a:extLst>
          </p:cNvPr>
          <p:cNvSpPr txBox="1"/>
          <p:nvPr/>
        </p:nvSpPr>
        <p:spPr>
          <a:xfrm>
            <a:off x="7361081" y="3794217"/>
            <a:ext cx="3240600" cy="40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200" dirty="0">
                <a:solidFill>
                  <a:schemeClr val="accent1"/>
                </a:solidFill>
                <a:latin typeface="+mn-lt"/>
                <a:ea typeface="Chivo Black"/>
                <a:cs typeface="Chivo Black"/>
                <a:sym typeface="Chivo Black"/>
              </a:rPr>
              <a:t>10% </a:t>
            </a:r>
            <a:endParaRPr sz="4200" dirty="0">
              <a:solidFill>
                <a:schemeClr val="accent1"/>
              </a:solidFill>
              <a:latin typeface="+mn-lt"/>
              <a:ea typeface="Chivo Black"/>
              <a:cs typeface="Chivo Black"/>
              <a:sym typeface="Chivo Black"/>
            </a:endParaRPr>
          </a:p>
        </p:txBody>
      </p:sp>
      <p:sp>
        <p:nvSpPr>
          <p:cNvPr id="10" name="Google Shape;4385;p60">
            <a:extLst>
              <a:ext uri="{FF2B5EF4-FFF2-40B4-BE49-F238E27FC236}">
                <a16:creationId xmlns:a16="http://schemas.microsoft.com/office/drawing/2014/main" id="{6F39A489-A957-E421-F7C2-2F52DB31298E}"/>
              </a:ext>
            </a:extLst>
          </p:cNvPr>
          <p:cNvSpPr/>
          <p:nvPr/>
        </p:nvSpPr>
        <p:spPr>
          <a:xfrm>
            <a:off x="1532770" y="3127109"/>
            <a:ext cx="3391200" cy="529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mn-lt"/>
            </a:endParaRPr>
          </a:p>
        </p:txBody>
      </p:sp>
      <p:sp>
        <p:nvSpPr>
          <p:cNvPr id="11" name="Google Shape;4386;p60">
            <a:extLst>
              <a:ext uri="{FF2B5EF4-FFF2-40B4-BE49-F238E27FC236}">
                <a16:creationId xmlns:a16="http://schemas.microsoft.com/office/drawing/2014/main" id="{4067AD2F-4314-C9AB-A970-0E67C2B20C61}"/>
              </a:ext>
            </a:extLst>
          </p:cNvPr>
          <p:cNvSpPr/>
          <p:nvPr/>
        </p:nvSpPr>
        <p:spPr>
          <a:xfrm>
            <a:off x="1582983" y="3183058"/>
            <a:ext cx="3240600" cy="402301"/>
          </a:xfrm>
          <a:prstGeom prst="rect">
            <a:avLst/>
          </a:prstGeom>
        </p:spPr>
        <p:txBody>
          <a:bodyPr numCol="1">
            <a:prstTxWarp prst="textPlain">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pt-BR" b="0" i="0" dirty="0">
                <a:ln w="19050" cap="flat" cmpd="sng">
                  <a:solidFill>
                    <a:schemeClr val="lt1"/>
                  </a:solidFill>
                  <a:prstDash val="solid"/>
                  <a:round/>
                  <a:headEnd type="none" w="sm" len="sm"/>
                  <a:tailEnd type="none" w="sm" len="sm"/>
                </a:ln>
                <a:noFill/>
                <a:latin typeface="+mn-lt"/>
              </a:rPr>
              <a:t>USD 100,7 bilhões</a:t>
            </a:r>
            <a:endParaRPr b="0" i="0" dirty="0">
              <a:ln w="19050" cap="flat" cmpd="sng">
                <a:solidFill>
                  <a:schemeClr val="lt1"/>
                </a:solidFill>
                <a:prstDash val="solid"/>
                <a:round/>
                <a:headEnd type="none" w="sm" len="sm"/>
                <a:tailEnd type="none" w="sm" len="sm"/>
              </a:ln>
              <a:noFill/>
              <a:latin typeface="+mn-lt"/>
            </a:endParaRPr>
          </a:p>
        </p:txBody>
      </p:sp>
      <p:sp>
        <p:nvSpPr>
          <p:cNvPr id="12" name="Google Shape;4387;p60">
            <a:extLst>
              <a:ext uri="{FF2B5EF4-FFF2-40B4-BE49-F238E27FC236}">
                <a16:creationId xmlns:a16="http://schemas.microsoft.com/office/drawing/2014/main" id="{CCDC95A1-649A-F82D-10F4-30D124696EF8}"/>
              </a:ext>
            </a:extLst>
          </p:cNvPr>
          <p:cNvSpPr txBox="1"/>
          <p:nvPr/>
        </p:nvSpPr>
        <p:spPr>
          <a:xfrm>
            <a:off x="1582983" y="3779734"/>
            <a:ext cx="3240600" cy="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solidFill>
                  <a:schemeClr val="lt1"/>
                </a:solidFill>
                <a:latin typeface="+mn-lt"/>
                <a:ea typeface="Chivo"/>
                <a:cs typeface="Chivo"/>
                <a:sym typeface="Chivo"/>
              </a:rPr>
              <a:t>(exportação </a:t>
            </a:r>
            <a:r>
              <a:rPr lang="pt-BR" dirty="0">
                <a:solidFill>
                  <a:schemeClr val="lt1"/>
                </a:solidFill>
                <a:latin typeface="+mn-lt"/>
                <a:ea typeface="Chivo"/>
                <a:cs typeface="Chivo"/>
                <a:sym typeface="Chivo"/>
              </a:rPr>
              <a:t>de produtos agropecuários pelo Brasil em 2021)</a:t>
            </a:r>
            <a:endParaRPr dirty="0">
              <a:solidFill>
                <a:schemeClr val="lt1"/>
              </a:solidFill>
              <a:latin typeface="+mn-lt"/>
              <a:ea typeface="Chivo"/>
              <a:cs typeface="Chivo"/>
              <a:sym typeface="Chivo"/>
            </a:endParaRPr>
          </a:p>
        </p:txBody>
      </p:sp>
      <p:sp>
        <p:nvSpPr>
          <p:cNvPr id="14" name="CaixaDeTexto 13">
            <a:extLst>
              <a:ext uri="{FF2B5EF4-FFF2-40B4-BE49-F238E27FC236}">
                <a16:creationId xmlns:a16="http://schemas.microsoft.com/office/drawing/2014/main" id="{BA22A348-B56F-C44B-7D2B-01C1954324CC}"/>
              </a:ext>
            </a:extLst>
          </p:cNvPr>
          <p:cNvSpPr txBox="1"/>
          <p:nvPr/>
        </p:nvSpPr>
        <p:spPr>
          <a:xfrm>
            <a:off x="2958846" y="5663699"/>
            <a:ext cx="6097508" cy="523220"/>
          </a:xfrm>
          <a:prstGeom prst="rect">
            <a:avLst/>
          </a:prstGeom>
          <a:noFill/>
        </p:spPr>
        <p:txBody>
          <a:bodyPr wrap="square">
            <a:spAutoFit/>
          </a:bodyPr>
          <a:lstStyle/>
          <a:p>
            <a:pPr algn="ctr"/>
            <a:r>
              <a:rPr lang="pt-BR" sz="1400" dirty="0">
                <a:solidFill>
                  <a:schemeClr val="lt1"/>
                </a:solidFill>
                <a:ea typeface="Chivo"/>
                <a:cs typeface="Chivo"/>
                <a:sym typeface="Chivo"/>
              </a:rPr>
              <a:t> Segundo relatório disponibilizado pelo Instituto CNA, disponível em: </a:t>
            </a:r>
            <a:r>
              <a:rPr lang="pt-BR" sz="1400" dirty="0">
                <a:solidFill>
                  <a:schemeClr val="lt1"/>
                </a:solidFill>
                <a:ea typeface="Chivo"/>
                <a:cs typeface="Chivo"/>
                <a:sym typeface="Chivo"/>
                <a:hlinkClick r:id="rId2"/>
              </a:rPr>
              <a:t>https://cnabrasil.org.br/cna/panorama-do-agro</a:t>
            </a:r>
            <a:r>
              <a:rPr lang="pt-BR" sz="1400" dirty="0">
                <a:solidFill>
                  <a:schemeClr val="lt1"/>
                </a:solidFill>
                <a:ea typeface="Chivo"/>
                <a:cs typeface="Chivo"/>
                <a:sym typeface="Chivo"/>
              </a:rPr>
              <a:t> </a:t>
            </a:r>
            <a:endParaRPr lang="pt-BR" sz="1400" b="1" dirty="0">
              <a:solidFill>
                <a:schemeClr val="lt2"/>
              </a:solidFill>
              <a:ea typeface="Chivo"/>
              <a:cs typeface="Chivo"/>
              <a:sym typeface="Chivo"/>
            </a:endParaRPr>
          </a:p>
        </p:txBody>
      </p:sp>
    </p:spTree>
    <p:extLst>
      <p:ext uri="{BB962C8B-B14F-4D97-AF65-F5344CB8AC3E}">
        <p14:creationId xmlns:p14="http://schemas.microsoft.com/office/powerpoint/2010/main" val="70391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0A26A-7E6F-7B04-A9F0-90DA2593FECF}"/>
              </a:ext>
            </a:extLst>
          </p:cNvPr>
          <p:cNvSpPr>
            <a:spLocks noGrp="1"/>
          </p:cNvSpPr>
          <p:nvPr>
            <p:ph type="title"/>
          </p:nvPr>
        </p:nvSpPr>
        <p:spPr/>
        <p:txBody>
          <a:bodyPr/>
          <a:lstStyle/>
          <a:p>
            <a:r>
              <a:rPr lang="pt-BR" dirty="0"/>
              <a:t>Exportação Direta</a:t>
            </a:r>
          </a:p>
        </p:txBody>
      </p:sp>
      <p:pic>
        <p:nvPicPr>
          <p:cNvPr id="4" name="Picture 4" descr="China compra quase 700 mil t de soja dos EUA, mas BR ainda é mais... -  Notícias Agrícolas">
            <a:extLst>
              <a:ext uri="{FF2B5EF4-FFF2-40B4-BE49-F238E27FC236}">
                <a16:creationId xmlns:a16="http://schemas.microsoft.com/office/drawing/2014/main" id="{44355148-5E86-8115-166B-658C728D0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643" y="2440900"/>
            <a:ext cx="3406140" cy="2554605"/>
          </a:xfrm>
          <a:prstGeom prst="rect">
            <a:avLst/>
          </a:prstGeom>
          <a:solidFill>
            <a:srgbClr val="0B233F"/>
          </a:solidFill>
          <a:ln>
            <a:solidFill>
              <a:srgbClr val="D0A482"/>
            </a:solidFill>
          </a:ln>
        </p:spPr>
      </p:pic>
      <p:pic>
        <p:nvPicPr>
          <p:cNvPr id="5" name="Picture 2" descr="Formalização Rural: Orientações para o Produtor">
            <a:extLst>
              <a:ext uri="{FF2B5EF4-FFF2-40B4-BE49-F238E27FC236}">
                <a16:creationId xmlns:a16="http://schemas.microsoft.com/office/drawing/2014/main" id="{8BE9C43C-8090-E420-EF65-30CAED8CB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858" y="2440900"/>
            <a:ext cx="3406140" cy="2554605"/>
          </a:xfrm>
          <a:prstGeom prst="rect">
            <a:avLst/>
          </a:prstGeom>
          <a:solidFill>
            <a:srgbClr val="0B233F"/>
          </a:solidFill>
          <a:ln>
            <a:solidFill>
              <a:srgbClr val="D0A482"/>
            </a:solidFill>
          </a:ln>
        </p:spPr>
      </p:pic>
      <p:sp>
        <p:nvSpPr>
          <p:cNvPr id="6" name="Google Shape;4470;p62">
            <a:extLst>
              <a:ext uri="{FF2B5EF4-FFF2-40B4-BE49-F238E27FC236}">
                <a16:creationId xmlns:a16="http://schemas.microsoft.com/office/drawing/2014/main" id="{1E893C94-3EEC-99CC-D4BE-41D0A3889EF9}"/>
              </a:ext>
            </a:extLst>
          </p:cNvPr>
          <p:cNvSpPr txBox="1">
            <a:spLocks noGrp="1"/>
          </p:cNvSpPr>
          <p:nvPr/>
        </p:nvSpPr>
        <p:spPr>
          <a:xfrm>
            <a:off x="2106998" y="5177006"/>
            <a:ext cx="3197400" cy="561900"/>
          </a:xfrm>
          <a:prstGeom prst="rect">
            <a:avLst/>
          </a:prstGeom>
          <a:solidFill>
            <a:srgbClr val="0B233F"/>
          </a:solidFill>
          <a:ln>
            <a:solidFill>
              <a:srgbClr val="D0A48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2200"/>
              <a:buFont typeface="Orbitron"/>
              <a:buNone/>
              <a:defRPr sz="2000" b="0" i="0" u="none" strike="noStrike" cap="none">
                <a:solidFill>
                  <a:schemeClr val="lt2"/>
                </a:solidFill>
                <a:latin typeface="Encode Sans Black"/>
                <a:ea typeface="Encode Sans Black"/>
                <a:cs typeface="Encode Sans Black"/>
                <a:sym typeface="Encode Sans Black"/>
              </a:defRPr>
            </a:lvl1pPr>
            <a:lvl2pPr marL="914400" marR="0" lvl="1"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2pPr>
            <a:lvl3pPr marL="1371600" marR="0" lvl="2"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3pPr>
            <a:lvl4pPr marL="1828800" marR="0" lvl="3"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4pPr>
            <a:lvl5pPr marL="2286000" marR="0" lvl="4"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5pPr>
            <a:lvl6pPr marL="2743200" marR="0" lvl="5"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6pPr>
            <a:lvl7pPr marL="3200400" marR="0" lvl="6"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7pPr>
            <a:lvl8pPr marL="3657600" marR="0" lvl="7"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8pPr>
            <a:lvl9pPr marL="4114800" marR="0" lvl="8"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9pPr>
          </a:lstStyle>
          <a:p>
            <a:pPr marL="0" lvl="0" indent="0" algn="ctr" rtl="0">
              <a:spcBef>
                <a:spcPts val="0"/>
              </a:spcBef>
              <a:spcAft>
                <a:spcPts val="0"/>
              </a:spcAft>
              <a:buClr>
                <a:schemeClr val="dk1"/>
              </a:buClr>
              <a:buSzPts val="1100"/>
              <a:buFont typeface="Arial"/>
              <a:buNone/>
            </a:pPr>
            <a:r>
              <a:rPr lang="en" dirty="0">
                <a:latin typeface="+mn-lt"/>
              </a:rPr>
              <a:t>PRODUTOR RURAL BRASILEIRO</a:t>
            </a:r>
            <a:endParaRPr dirty="0">
              <a:latin typeface="+mn-lt"/>
            </a:endParaRPr>
          </a:p>
        </p:txBody>
      </p:sp>
      <p:sp>
        <p:nvSpPr>
          <p:cNvPr id="7" name="Google Shape;4472;p62">
            <a:extLst>
              <a:ext uri="{FF2B5EF4-FFF2-40B4-BE49-F238E27FC236}">
                <a16:creationId xmlns:a16="http://schemas.microsoft.com/office/drawing/2014/main" id="{A4B30457-7815-4B1D-0D45-E02CC3976CBB}"/>
              </a:ext>
            </a:extLst>
          </p:cNvPr>
          <p:cNvSpPr txBox="1">
            <a:spLocks noGrp="1"/>
          </p:cNvSpPr>
          <p:nvPr/>
        </p:nvSpPr>
        <p:spPr>
          <a:xfrm>
            <a:off x="7038383" y="5177006"/>
            <a:ext cx="3197400" cy="561900"/>
          </a:xfrm>
          <a:prstGeom prst="rect">
            <a:avLst/>
          </a:prstGeom>
          <a:solidFill>
            <a:srgbClr val="0B233F"/>
          </a:solidFill>
          <a:ln>
            <a:solidFill>
              <a:srgbClr val="D0A48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2200"/>
              <a:buFont typeface="Orbitron"/>
              <a:buNone/>
              <a:defRPr sz="2000" b="0" i="0" u="none" strike="noStrike" cap="none">
                <a:solidFill>
                  <a:schemeClr val="lt2"/>
                </a:solidFill>
                <a:latin typeface="Encode Sans Black"/>
                <a:ea typeface="Encode Sans Black"/>
                <a:cs typeface="Encode Sans Black"/>
                <a:sym typeface="Encode Sans Black"/>
              </a:defRPr>
            </a:lvl1pPr>
            <a:lvl2pPr marL="914400" marR="0" lvl="1"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2pPr>
            <a:lvl3pPr marL="1371600" marR="0" lvl="2"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3pPr>
            <a:lvl4pPr marL="1828800" marR="0" lvl="3"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4pPr>
            <a:lvl5pPr marL="2286000" marR="0" lvl="4"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5pPr>
            <a:lvl6pPr marL="2743200" marR="0" lvl="5"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6pPr>
            <a:lvl7pPr marL="3200400" marR="0" lvl="6"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7pPr>
            <a:lvl8pPr marL="3657600" marR="0" lvl="7"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8pPr>
            <a:lvl9pPr marL="4114800" marR="0" lvl="8"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9pPr>
          </a:lstStyle>
          <a:p>
            <a:pPr marL="0" lvl="0" indent="0" algn="ctr" rtl="0">
              <a:spcBef>
                <a:spcPts val="0"/>
              </a:spcBef>
              <a:spcAft>
                <a:spcPts val="0"/>
              </a:spcAft>
              <a:buClr>
                <a:schemeClr val="dk1"/>
              </a:buClr>
              <a:buSzPts val="1100"/>
              <a:buFont typeface="Arial"/>
              <a:buNone/>
            </a:pPr>
            <a:r>
              <a:rPr lang="en" dirty="0">
                <a:latin typeface="+mn-lt"/>
              </a:rPr>
              <a:t>COMPRADOR ESTRANGEIRO</a:t>
            </a:r>
            <a:endParaRPr dirty="0">
              <a:latin typeface="+mn-lt"/>
            </a:endParaRPr>
          </a:p>
        </p:txBody>
      </p:sp>
      <p:pic>
        <p:nvPicPr>
          <p:cNvPr id="8" name="Gráfico 4" descr="Seta: reta com preenchimento sólido">
            <a:extLst>
              <a:ext uri="{FF2B5EF4-FFF2-40B4-BE49-F238E27FC236}">
                <a16:creationId xmlns:a16="http://schemas.microsoft.com/office/drawing/2014/main" id="{1E85BBB6-0906-2FC7-0452-70EA692E1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903350" y="3214331"/>
            <a:ext cx="2377440" cy="914400"/>
          </a:xfrm>
          <a:prstGeom prst="rect">
            <a:avLst/>
          </a:prstGeom>
        </p:spPr>
      </p:pic>
    </p:spTree>
    <p:extLst>
      <p:ext uri="{BB962C8B-B14F-4D97-AF65-F5344CB8AC3E}">
        <p14:creationId xmlns:p14="http://schemas.microsoft.com/office/powerpoint/2010/main" val="19163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23E6-B81B-9879-8749-8D2242A66E62}"/>
              </a:ext>
            </a:extLst>
          </p:cNvPr>
          <p:cNvSpPr>
            <a:spLocks noGrp="1"/>
          </p:cNvSpPr>
          <p:nvPr>
            <p:ph type="title"/>
          </p:nvPr>
        </p:nvSpPr>
        <p:spPr/>
        <p:txBody>
          <a:bodyPr/>
          <a:lstStyle/>
          <a:p>
            <a:r>
              <a:rPr lang="pt-BR" dirty="0"/>
              <a:t>Exportação Indireta</a:t>
            </a:r>
          </a:p>
        </p:txBody>
      </p:sp>
      <p:pic>
        <p:nvPicPr>
          <p:cNvPr id="4" name="Picture 2" descr="Formalização Rural: Orientações para o Produtor">
            <a:extLst>
              <a:ext uri="{FF2B5EF4-FFF2-40B4-BE49-F238E27FC236}">
                <a16:creationId xmlns:a16="http://schemas.microsoft.com/office/drawing/2014/main" id="{8BE9C43C-8090-E420-EF65-30CAED8CB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419" y="2253700"/>
            <a:ext cx="1972860" cy="147964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4470;p62">
            <a:extLst>
              <a:ext uri="{FF2B5EF4-FFF2-40B4-BE49-F238E27FC236}">
                <a16:creationId xmlns:a16="http://schemas.microsoft.com/office/drawing/2014/main" id="{51D8127D-72B8-8E6F-C35D-6045920CEE75}"/>
              </a:ext>
            </a:extLst>
          </p:cNvPr>
          <p:cNvSpPr txBox="1">
            <a:spLocks noGrp="1"/>
          </p:cNvSpPr>
          <p:nvPr/>
        </p:nvSpPr>
        <p:spPr>
          <a:xfrm>
            <a:off x="1501759" y="3844684"/>
            <a:ext cx="2718816" cy="56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2200"/>
              <a:buFont typeface="Orbitron"/>
              <a:buNone/>
              <a:defRPr sz="2000" b="0" i="0" u="none" strike="noStrike" cap="none">
                <a:solidFill>
                  <a:schemeClr val="lt2"/>
                </a:solidFill>
                <a:latin typeface="Encode Sans Black"/>
                <a:ea typeface="Encode Sans Black"/>
                <a:cs typeface="Encode Sans Black"/>
                <a:sym typeface="Encode Sans Black"/>
              </a:defRPr>
            </a:lvl1pPr>
            <a:lvl2pPr marL="914400" marR="0" lvl="1"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2pPr>
            <a:lvl3pPr marL="1371600" marR="0" lvl="2"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3pPr>
            <a:lvl4pPr marL="1828800" marR="0" lvl="3"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4pPr>
            <a:lvl5pPr marL="2286000" marR="0" lvl="4"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5pPr>
            <a:lvl6pPr marL="2743200" marR="0" lvl="5"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6pPr>
            <a:lvl7pPr marL="3200400" marR="0" lvl="6"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7pPr>
            <a:lvl8pPr marL="3657600" marR="0" lvl="7"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8pPr>
            <a:lvl9pPr marL="4114800" marR="0" lvl="8"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9pPr>
          </a:lstStyle>
          <a:p>
            <a:pPr marL="0" lvl="0" indent="0" algn="ctr" rtl="0">
              <a:spcBef>
                <a:spcPts val="0"/>
              </a:spcBef>
              <a:spcAft>
                <a:spcPts val="0"/>
              </a:spcAft>
              <a:buClr>
                <a:schemeClr val="dk1"/>
              </a:buClr>
              <a:buSzPts val="1100"/>
              <a:buFont typeface="Arial"/>
              <a:buNone/>
            </a:pPr>
            <a:r>
              <a:rPr lang="en" dirty="0">
                <a:latin typeface="+mn-lt"/>
              </a:rPr>
              <a:t>PRODUTOR RURAL BRASILEIRO</a:t>
            </a:r>
            <a:endParaRPr dirty="0">
              <a:latin typeface="+mn-lt"/>
            </a:endParaRPr>
          </a:p>
        </p:txBody>
      </p:sp>
      <p:sp>
        <p:nvSpPr>
          <p:cNvPr id="6" name="Google Shape;4472;p62">
            <a:extLst>
              <a:ext uri="{FF2B5EF4-FFF2-40B4-BE49-F238E27FC236}">
                <a16:creationId xmlns:a16="http://schemas.microsoft.com/office/drawing/2014/main" id="{9BD1E6B0-FC7B-E969-8DF0-FF686BCA2895}"/>
              </a:ext>
            </a:extLst>
          </p:cNvPr>
          <p:cNvSpPr txBox="1">
            <a:spLocks noGrp="1"/>
          </p:cNvSpPr>
          <p:nvPr/>
        </p:nvSpPr>
        <p:spPr>
          <a:xfrm>
            <a:off x="8097631" y="3844684"/>
            <a:ext cx="2520181" cy="56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2200"/>
              <a:buFont typeface="Orbitron"/>
              <a:buNone/>
              <a:defRPr sz="2000" b="0" i="0" u="none" strike="noStrike" cap="none">
                <a:solidFill>
                  <a:schemeClr val="lt2"/>
                </a:solidFill>
                <a:latin typeface="Encode Sans Black"/>
                <a:ea typeface="Encode Sans Black"/>
                <a:cs typeface="Encode Sans Black"/>
                <a:sym typeface="Encode Sans Black"/>
              </a:defRPr>
            </a:lvl1pPr>
            <a:lvl2pPr marL="914400" marR="0" lvl="1"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2pPr>
            <a:lvl3pPr marL="1371600" marR="0" lvl="2"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3pPr>
            <a:lvl4pPr marL="1828800" marR="0" lvl="3"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4pPr>
            <a:lvl5pPr marL="2286000" marR="0" lvl="4"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5pPr>
            <a:lvl6pPr marL="2743200" marR="0" lvl="5"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6pPr>
            <a:lvl7pPr marL="3200400" marR="0" lvl="6"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7pPr>
            <a:lvl8pPr marL="3657600" marR="0" lvl="7"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8pPr>
            <a:lvl9pPr marL="4114800" marR="0" lvl="8" indent="-317500" algn="l" rtl="0">
              <a:lnSpc>
                <a:spcPct val="100000"/>
              </a:lnSpc>
              <a:spcBef>
                <a:spcPts val="0"/>
              </a:spcBef>
              <a:spcAft>
                <a:spcPts val="0"/>
              </a:spcAft>
              <a:buClr>
                <a:schemeClr val="lt1"/>
              </a:buClr>
              <a:buSzPts val="1400"/>
              <a:buFont typeface="Chivo"/>
              <a:buNone/>
              <a:defRPr sz="1400" b="0" i="0" u="none" strike="noStrike" cap="none">
                <a:solidFill>
                  <a:schemeClr val="lt1"/>
                </a:solidFill>
                <a:latin typeface="Chivo"/>
                <a:ea typeface="Chivo"/>
                <a:cs typeface="Chivo"/>
                <a:sym typeface="Chivo"/>
              </a:defRPr>
            </a:lvl9pPr>
          </a:lstStyle>
          <a:p>
            <a:pPr marL="0" lvl="0" indent="0" algn="ctr" rtl="0">
              <a:spcBef>
                <a:spcPts val="0"/>
              </a:spcBef>
              <a:spcAft>
                <a:spcPts val="0"/>
              </a:spcAft>
              <a:buClr>
                <a:schemeClr val="dk1"/>
              </a:buClr>
              <a:buSzPts val="1100"/>
              <a:buFont typeface="Arial"/>
              <a:buNone/>
            </a:pPr>
            <a:r>
              <a:rPr lang="en" dirty="0">
                <a:latin typeface="+mn-lt"/>
              </a:rPr>
              <a:t>COMPRADOR ESTRANGEIRO</a:t>
            </a:r>
            <a:endParaRPr dirty="0">
              <a:latin typeface="+mn-lt"/>
            </a:endParaRPr>
          </a:p>
        </p:txBody>
      </p:sp>
      <p:pic>
        <p:nvPicPr>
          <p:cNvPr id="7" name="Picture 2" descr="TRADING NA IMPORTAÇÃO: QUANDO UTILIZAR E QUANDO NÃO UTILIZAR? -  comexblog.com">
            <a:extLst>
              <a:ext uri="{FF2B5EF4-FFF2-40B4-BE49-F238E27FC236}">
                <a16:creationId xmlns:a16="http://schemas.microsoft.com/office/drawing/2014/main" id="{712F56E4-C8B5-6710-0884-5747F26B8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564" y="3946205"/>
            <a:ext cx="3513078" cy="179496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470;p62">
            <a:extLst>
              <a:ext uri="{FF2B5EF4-FFF2-40B4-BE49-F238E27FC236}">
                <a16:creationId xmlns:a16="http://schemas.microsoft.com/office/drawing/2014/main" id="{54E24AAA-EC2B-D2EA-6C89-9F25074079DB}"/>
              </a:ext>
            </a:extLst>
          </p:cNvPr>
          <p:cNvSpPr txBox="1">
            <a:spLocks/>
          </p:cNvSpPr>
          <p:nvPr/>
        </p:nvSpPr>
        <p:spPr>
          <a:xfrm>
            <a:off x="4667309" y="2397853"/>
            <a:ext cx="3018410" cy="11321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pt-BR" sz="2000" dirty="0">
                <a:solidFill>
                  <a:schemeClr val="bg1"/>
                </a:solidFill>
                <a:latin typeface="+mn-lt"/>
              </a:rPr>
              <a:t>EMPRESA EXPORTADORA ou TRADING COMPANY</a:t>
            </a:r>
          </a:p>
        </p:txBody>
      </p:sp>
      <p:sp>
        <p:nvSpPr>
          <p:cNvPr id="9" name="Retângulo 8">
            <a:extLst>
              <a:ext uri="{FF2B5EF4-FFF2-40B4-BE49-F238E27FC236}">
                <a16:creationId xmlns:a16="http://schemas.microsoft.com/office/drawing/2014/main" id="{C4C6DD0C-7BA2-4F3F-1683-102F23A6EA85}"/>
              </a:ext>
            </a:extLst>
          </p:cNvPr>
          <p:cNvSpPr/>
          <p:nvPr/>
        </p:nvSpPr>
        <p:spPr>
          <a:xfrm>
            <a:off x="4220575" y="2253700"/>
            <a:ext cx="3852672" cy="3853473"/>
          </a:xfrm>
          <a:prstGeom prst="rect">
            <a:avLst/>
          </a:prstGeom>
          <a:noFill/>
          <a:ln>
            <a:solidFill>
              <a:srgbClr val="D0A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pt-BR"/>
          </a:p>
        </p:txBody>
      </p:sp>
      <p:pic>
        <p:nvPicPr>
          <p:cNvPr id="10" name="Gráfico 8" descr="Seta: reta com preenchimento sólido">
            <a:extLst>
              <a:ext uri="{FF2B5EF4-FFF2-40B4-BE49-F238E27FC236}">
                <a16:creationId xmlns:a16="http://schemas.microsoft.com/office/drawing/2014/main" id="{A574C2DD-2B07-D2DB-2663-403AE25618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511476">
            <a:off x="3994623" y="3193469"/>
            <a:ext cx="776663" cy="792751"/>
          </a:xfrm>
          <a:prstGeom prst="rect">
            <a:avLst/>
          </a:prstGeom>
        </p:spPr>
      </p:pic>
      <p:pic>
        <p:nvPicPr>
          <p:cNvPr id="11" name="Gráfico 9" descr="Seta: reta com preenchimento sólido">
            <a:extLst>
              <a:ext uri="{FF2B5EF4-FFF2-40B4-BE49-F238E27FC236}">
                <a16:creationId xmlns:a16="http://schemas.microsoft.com/office/drawing/2014/main" id="{73106B34-ADC3-88E3-F1D9-545D5F09B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427032">
            <a:off x="7557835" y="3133590"/>
            <a:ext cx="776663" cy="792751"/>
          </a:xfrm>
          <a:prstGeom prst="rect">
            <a:avLst/>
          </a:prstGeom>
        </p:spPr>
      </p:pic>
      <p:pic>
        <p:nvPicPr>
          <p:cNvPr id="12" name="Picture 4" descr="China compra quase 700 mil t de soja dos EUA, mas BR ainda é mais... -  Notícias Agrícolas">
            <a:extLst>
              <a:ext uri="{FF2B5EF4-FFF2-40B4-BE49-F238E27FC236}">
                <a16:creationId xmlns:a16="http://schemas.microsoft.com/office/drawing/2014/main" id="{B195712A-2BCF-6AFE-BD52-91567BF3BC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1291" y="2298440"/>
            <a:ext cx="1972860" cy="147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4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E503D30E-5235-28F5-C86B-9E3F4A265F29}"/>
              </a:ext>
            </a:extLst>
          </p:cNvPr>
          <p:cNvSpPr>
            <a:spLocks/>
          </p:cNvSpPr>
          <p:nvPr/>
        </p:nvSpPr>
        <p:spPr>
          <a:xfrm>
            <a:off x="6356287" y="2449945"/>
            <a:ext cx="4960095" cy="1456037"/>
          </a:xfrm>
          <a:prstGeom prst="rect">
            <a:avLst/>
          </a:prstGeom>
          <a:solidFill>
            <a:srgbClr val="D0A482"/>
          </a:solidFill>
          <a:ln>
            <a:solidFill>
              <a:srgbClr val="0B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14" name="Retângulo 13">
            <a:extLst>
              <a:ext uri="{FF2B5EF4-FFF2-40B4-BE49-F238E27FC236}">
                <a16:creationId xmlns:a16="http://schemas.microsoft.com/office/drawing/2014/main" id="{D8A901E9-3FB8-ED15-CAF6-AFFB017AB5B8}"/>
              </a:ext>
            </a:extLst>
          </p:cNvPr>
          <p:cNvSpPr/>
          <p:nvPr/>
        </p:nvSpPr>
        <p:spPr>
          <a:xfrm>
            <a:off x="838200" y="2449946"/>
            <a:ext cx="4276437" cy="1216890"/>
          </a:xfrm>
          <a:prstGeom prst="rect">
            <a:avLst/>
          </a:prstGeom>
          <a:solidFill>
            <a:srgbClr val="D0A482"/>
          </a:solidFill>
          <a:ln>
            <a:solidFill>
              <a:srgbClr val="0B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2" name="Título 1">
            <a:extLst>
              <a:ext uri="{FF2B5EF4-FFF2-40B4-BE49-F238E27FC236}">
                <a16:creationId xmlns:a16="http://schemas.microsoft.com/office/drawing/2014/main" id="{6B3702F1-7F8A-0A22-64F7-202CE79019BA}"/>
              </a:ext>
            </a:extLst>
          </p:cNvPr>
          <p:cNvSpPr>
            <a:spLocks noGrp="1"/>
          </p:cNvSpPr>
          <p:nvPr>
            <p:ph type="title"/>
          </p:nvPr>
        </p:nvSpPr>
        <p:spPr/>
        <p:txBody>
          <a:bodyPr/>
          <a:lstStyle/>
          <a:p>
            <a:r>
              <a:rPr lang="pt-BR" b="1" dirty="0"/>
              <a:t>Trading </a:t>
            </a:r>
            <a:r>
              <a:rPr lang="pt-BR" b="1" dirty="0" err="1"/>
              <a:t>Companies</a:t>
            </a:r>
            <a:r>
              <a:rPr lang="pt-BR" b="1" dirty="0"/>
              <a:t> x Empresas Exportadoras</a:t>
            </a:r>
          </a:p>
        </p:txBody>
      </p:sp>
      <p:sp>
        <p:nvSpPr>
          <p:cNvPr id="7" name="CaixaDeTexto 6">
            <a:extLst>
              <a:ext uri="{FF2B5EF4-FFF2-40B4-BE49-F238E27FC236}">
                <a16:creationId xmlns:a16="http://schemas.microsoft.com/office/drawing/2014/main" id="{715A609D-04A7-AE83-A75E-2635DDCC541D}"/>
              </a:ext>
            </a:extLst>
          </p:cNvPr>
          <p:cNvSpPr txBox="1"/>
          <p:nvPr/>
        </p:nvSpPr>
        <p:spPr>
          <a:xfrm>
            <a:off x="6373689" y="2428654"/>
            <a:ext cx="4997513" cy="1477328"/>
          </a:xfrm>
          <a:prstGeom prst="rect">
            <a:avLst/>
          </a:prstGeom>
          <a:noFill/>
        </p:spPr>
        <p:txBody>
          <a:bodyPr wrap="square">
            <a:spAutoFit/>
          </a:bodyPr>
          <a:lstStyle/>
          <a:p>
            <a:pPr algn="just"/>
            <a:r>
              <a:rPr lang="pt-BR" dirty="0">
                <a:solidFill>
                  <a:srgbClr val="0B233F"/>
                </a:solidFill>
              </a:rPr>
              <a:t>Empresas comerciais exportadoras (ECE): </a:t>
            </a:r>
          </a:p>
          <a:p>
            <a:pPr algn="just"/>
            <a:r>
              <a:rPr lang="pt-BR" dirty="0">
                <a:solidFill>
                  <a:srgbClr val="0B233F"/>
                </a:solidFill>
              </a:rPr>
              <a:t>Decreto-Lei nº 1.248, de 1972 (tratamento tributário das operações de compra de mercadorias no mercado interno, para o fim específico de exportação)</a:t>
            </a:r>
          </a:p>
        </p:txBody>
      </p:sp>
      <p:sp>
        <p:nvSpPr>
          <p:cNvPr id="11" name="CaixaDeTexto 10">
            <a:extLst>
              <a:ext uri="{FF2B5EF4-FFF2-40B4-BE49-F238E27FC236}">
                <a16:creationId xmlns:a16="http://schemas.microsoft.com/office/drawing/2014/main" id="{32C371C3-95D2-3DD5-F6E8-73F981DEA464}"/>
              </a:ext>
            </a:extLst>
          </p:cNvPr>
          <p:cNvSpPr txBox="1"/>
          <p:nvPr/>
        </p:nvSpPr>
        <p:spPr>
          <a:xfrm>
            <a:off x="987285" y="2512654"/>
            <a:ext cx="3918230" cy="1200329"/>
          </a:xfrm>
          <a:prstGeom prst="rect">
            <a:avLst/>
          </a:prstGeom>
          <a:noFill/>
        </p:spPr>
        <p:txBody>
          <a:bodyPr wrap="square">
            <a:spAutoFit/>
          </a:bodyPr>
          <a:lstStyle/>
          <a:p>
            <a:pPr algn="just"/>
            <a:r>
              <a:rPr lang="pt-BR" dirty="0">
                <a:solidFill>
                  <a:srgbClr val="0B233F"/>
                </a:solidFill>
              </a:rPr>
              <a:t>Trading </a:t>
            </a:r>
            <a:r>
              <a:rPr lang="pt-BR" dirty="0" err="1">
                <a:solidFill>
                  <a:srgbClr val="0B233F"/>
                </a:solidFill>
              </a:rPr>
              <a:t>company</a:t>
            </a:r>
            <a:r>
              <a:rPr lang="pt-BR" dirty="0">
                <a:solidFill>
                  <a:srgbClr val="0B233F"/>
                </a:solidFill>
              </a:rPr>
              <a:t>: essa expressão não é utilizada na legislação brasileira; há confusão entre as definições de cada uma na doutrina.</a:t>
            </a:r>
          </a:p>
        </p:txBody>
      </p:sp>
      <p:sp>
        <p:nvSpPr>
          <p:cNvPr id="16" name="Retângulo 15">
            <a:extLst>
              <a:ext uri="{FF2B5EF4-FFF2-40B4-BE49-F238E27FC236}">
                <a16:creationId xmlns:a16="http://schemas.microsoft.com/office/drawing/2014/main" id="{9E480BDB-3D1A-4FDE-B338-583EF47640A5}"/>
              </a:ext>
            </a:extLst>
          </p:cNvPr>
          <p:cNvSpPr/>
          <p:nvPr/>
        </p:nvSpPr>
        <p:spPr>
          <a:xfrm>
            <a:off x="6428509" y="2715491"/>
            <a:ext cx="3556000" cy="3130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cxnSp>
        <p:nvCxnSpPr>
          <p:cNvPr id="18" name="Conector de Seta Reta 17">
            <a:extLst>
              <a:ext uri="{FF2B5EF4-FFF2-40B4-BE49-F238E27FC236}">
                <a16:creationId xmlns:a16="http://schemas.microsoft.com/office/drawing/2014/main" id="{E4CE678B-8C59-51BD-F0C9-B09C3A40B9C7}"/>
              </a:ext>
            </a:extLst>
          </p:cNvPr>
          <p:cNvCxnSpPr>
            <a:cxnSpLocks/>
            <a:stCxn id="16" idx="1"/>
            <a:endCxn id="22" idx="0"/>
          </p:cNvCxnSpPr>
          <p:nvPr/>
        </p:nvCxnSpPr>
        <p:spPr>
          <a:xfrm flipH="1">
            <a:off x="6096000" y="2872001"/>
            <a:ext cx="332509" cy="134703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CB54CF5F-68CA-85E9-2497-24FF4CA38B42}"/>
              </a:ext>
            </a:extLst>
          </p:cNvPr>
          <p:cNvSpPr txBox="1"/>
          <p:nvPr/>
        </p:nvSpPr>
        <p:spPr>
          <a:xfrm>
            <a:off x="3048000" y="4219037"/>
            <a:ext cx="6096000" cy="1323439"/>
          </a:xfrm>
          <a:prstGeom prst="rect">
            <a:avLst/>
          </a:prstGeom>
          <a:noFill/>
        </p:spPr>
        <p:txBody>
          <a:bodyPr wrap="square">
            <a:spAutoFit/>
          </a:bodyPr>
          <a:lstStyle/>
          <a:p>
            <a:pPr algn="just"/>
            <a:r>
              <a:rPr lang="pt-BR" sz="2000" dirty="0">
                <a:solidFill>
                  <a:schemeClr val="bg1"/>
                </a:solidFill>
              </a:rPr>
              <a:t>Segundo o Decreto-Lei nº 1.248, de 1972: apenas as empresas comerciais exportadoras que obtivessem o Certificado de Registro Especial seriam beneficiadas com os incentivos fiscais à exportação.</a:t>
            </a:r>
          </a:p>
        </p:txBody>
      </p:sp>
    </p:spTree>
    <p:extLst>
      <p:ext uri="{BB962C8B-B14F-4D97-AF65-F5344CB8AC3E}">
        <p14:creationId xmlns:p14="http://schemas.microsoft.com/office/powerpoint/2010/main" val="210498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3702F1-7F8A-0A22-64F7-202CE79019BA}"/>
              </a:ext>
            </a:extLst>
          </p:cNvPr>
          <p:cNvSpPr>
            <a:spLocks noGrp="1"/>
          </p:cNvSpPr>
          <p:nvPr>
            <p:ph type="title"/>
          </p:nvPr>
        </p:nvSpPr>
        <p:spPr/>
        <p:txBody>
          <a:bodyPr/>
          <a:lstStyle/>
          <a:p>
            <a:r>
              <a:rPr lang="pt-BR" dirty="0"/>
              <a:t>Trading </a:t>
            </a:r>
            <a:r>
              <a:rPr lang="pt-BR" dirty="0" err="1"/>
              <a:t>Companies</a:t>
            </a:r>
            <a:r>
              <a:rPr lang="pt-BR" dirty="0"/>
              <a:t> x Empresas Exportadoras</a:t>
            </a:r>
          </a:p>
        </p:txBody>
      </p:sp>
      <p:sp>
        <p:nvSpPr>
          <p:cNvPr id="3" name="Espaço Reservado para Conteúdo 2">
            <a:extLst>
              <a:ext uri="{FF2B5EF4-FFF2-40B4-BE49-F238E27FC236}">
                <a16:creationId xmlns:a16="http://schemas.microsoft.com/office/drawing/2014/main" id="{E131F3BD-A0CB-D72C-6647-24E3D9134CD7}"/>
              </a:ext>
            </a:extLst>
          </p:cNvPr>
          <p:cNvSpPr>
            <a:spLocks noGrp="1"/>
          </p:cNvSpPr>
          <p:nvPr>
            <p:ph idx="1"/>
          </p:nvPr>
        </p:nvSpPr>
        <p:spPr>
          <a:xfrm>
            <a:off x="838200" y="2006600"/>
            <a:ext cx="10515600" cy="4351338"/>
          </a:xfrm>
        </p:spPr>
        <p:txBody>
          <a:bodyPr>
            <a:normAutofit fontScale="92500" lnSpcReduction="10000"/>
          </a:bodyPr>
          <a:lstStyle/>
          <a:p>
            <a:pPr marL="0" indent="0" algn="just">
              <a:buNone/>
            </a:pPr>
            <a:r>
              <a:rPr lang="pt-BR" sz="2400" b="1" dirty="0"/>
              <a:t>RFB/SOLUÇÃO DE CONSULTA Nº 40, DE 4 DE MAIO DE 2012, PUBLICADA NO DIÁRIO OFICIAL DA UNIÃO (DOU) DE 7 DE MAIO DE 2012:</a:t>
            </a:r>
          </a:p>
          <a:p>
            <a:pPr marL="0" indent="0" algn="just">
              <a:buNone/>
            </a:pPr>
            <a:r>
              <a:rPr lang="pt-BR" sz="2400" dirty="0"/>
              <a:t>“A não incidência do PIS/Pasep e </a:t>
            </a:r>
            <a:r>
              <a:rPr lang="pt-BR" sz="2400" dirty="0" err="1"/>
              <a:t>Cofins</a:t>
            </a:r>
            <a:r>
              <a:rPr lang="pt-BR" sz="2400" dirty="0"/>
              <a:t> e a suspensão do IPI aplicam-se a todas as empresas comerciais exportadoras que adquirirem produtos com o fim específico de exportação. Duas são as espécies de empresas comerciais exportadoras: a constituída nos termos do Decreto-Lei nº 1.248, de 29 de novembro de 1972, e </a:t>
            </a:r>
            <a:r>
              <a:rPr lang="pt-BR" sz="2400" b="1" u="sng" dirty="0"/>
              <a:t>a simplesmente registrada na Secretaria de Comércio Exterior.”</a:t>
            </a:r>
          </a:p>
          <a:p>
            <a:pPr marL="0" indent="0" algn="just">
              <a:buNone/>
            </a:pPr>
            <a:endParaRPr lang="pt-BR" sz="2400" dirty="0"/>
          </a:p>
          <a:p>
            <a:pPr marL="0" indent="0" algn="just">
              <a:buNone/>
            </a:pPr>
            <a:r>
              <a:rPr lang="pt-BR" sz="2400" b="1" dirty="0"/>
              <a:t>RFB/SOLUÇÃO DE CONSULTA Nº 56, DE 16 DE JUNHO DE 2011, PUBLICADA NO DIÁRIO OFICIAL DA UNIÃO (DOU) DE 17 DE JUNHO DE 2011:</a:t>
            </a:r>
          </a:p>
          <a:p>
            <a:pPr marL="0" indent="0" algn="just">
              <a:buNone/>
            </a:pPr>
            <a:r>
              <a:rPr lang="pt-BR" sz="2400" dirty="0"/>
              <a:t>“A trading </a:t>
            </a:r>
            <a:r>
              <a:rPr lang="pt-BR" sz="2400" dirty="0" err="1"/>
              <a:t>company</a:t>
            </a:r>
            <a:r>
              <a:rPr lang="pt-BR" sz="2400" dirty="0"/>
              <a:t> é a empresa comercial exportadora constituída sob a forma de sociedade por ações, dentre outros requisitos mínimos previstos no Decreto-Lei nº 1.248/72.”</a:t>
            </a:r>
          </a:p>
        </p:txBody>
      </p:sp>
    </p:spTree>
    <p:extLst>
      <p:ext uri="{BB962C8B-B14F-4D97-AF65-F5344CB8AC3E}">
        <p14:creationId xmlns:p14="http://schemas.microsoft.com/office/powerpoint/2010/main" val="96492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3702F1-7F8A-0A22-64F7-202CE79019BA}"/>
              </a:ext>
            </a:extLst>
          </p:cNvPr>
          <p:cNvSpPr>
            <a:spLocks noGrp="1"/>
          </p:cNvSpPr>
          <p:nvPr>
            <p:ph type="title"/>
          </p:nvPr>
        </p:nvSpPr>
        <p:spPr/>
        <p:txBody>
          <a:bodyPr/>
          <a:lstStyle/>
          <a:p>
            <a:r>
              <a:rPr lang="pt-BR" b="1" dirty="0"/>
              <a:t>Trading </a:t>
            </a:r>
            <a:r>
              <a:rPr lang="pt-BR" b="1" dirty="0" err="1"/>
              <a:t>Companies</a:t>
            </a:r>
            <a:r>
              <a:rPr lang="pt-BR" b="1" dirty="0"/>
              <a:t> x Empresas Exportadoras</a:t>
            </a:r>
          </a:p>
        </p:txBody>
      </p:sp>
      <p:sp>
        <p:nvSpPr>
          <p:cNvPr id="3" name="Espaço Reservado para Conteúdo 2">
            <a:extLst>
              <a:ext uri="{FF2B5EF4-FFF2-40B4-BE49-F238E27FC236}">
                <a16:creationId xmlns:a16="http://schemas.microsoft.com/office/drawing/2014/main" id="{E131F3BD-A0CB-D72C-6647-24E3D9134CD7}"/>
              </a:ext>
            </a:extLst>
          </p:cNvPr>
          <p:cNvSpPr>
            <a:spLocks noGrp="1"/>
          </p:cNvSpPr>
          <p:nvPr>
            <p:ph idx="1"/>
          </p:nvPr>
        </p:nvSpPr>
        <p:spPr>
          <a:xfrm>
            <a:off x="838200" y="1937472"/>
            <a:ext cx="10808855" cy="4239491"/>
          </a:xfrm>
        </p:spPr>
        <p:txBody>
          <a:bodyPr>
            <a:normAutofit fontScale="85000" lnSpcReduction="20000"/>
          </a:bodyPr>
          <a:lstStyle/>
          <a:p>
            <a:pPr marL="0" indent="0">
              <a:buNone/>
            </a:pPr>
            <a:r>
              <a:rPr lang="pt-BR" sz="2400" b="1" dirty="0"/>
              <a:t>SEGUNDO A LEGISLAÇÃO ATUAL: </a:t>
            </a:r>
          </a:p>
          <a:p>
            <a:pPr marL="0" indent="0">
              <a:buNone/>
            </a:pPr>
            <a:endParaRPr lang="pt-BR" sz="2400" b="1" dirty="0"/>
          </a:p>
          <a:p>
            <a:r>
              <a:rPr lang="pt-BR" sz="2400" dirty="0"/>
              <a:t>Existem duas espécies de empresas comerciais exportadoras (ECE): </a:t>
            </a:r>
          </a:p>
          <a:p>
            <a:endParaRPr lang="pt-BR" sz="2400" dirty="0"/>
          </a:p>
          <a:p>
            <a:pPr marL="457200" indent="-457200">
              <a:buAutoNum type="arabicParenR"/>
            </a:pPr>
            <a:r>
              <a:rPr lang="pt-BR" sz="2400" dirty="0"/>
              <a:t>as que possuem o Certificado de Registro Especial, usualmente denominadas “trading </a:t>
            </a:r>
            <a:r>
              <a:rPr lang="pt-BR" sz="2400" dirty="0" err="1"/>
              <a:t>companies</a:t>
            </a:r>
            <a:r>
              <a:rPr lang="pt-BR" sz="2400" dirty="0"/>
              <a:t>”, regulamentadas pelo Decreto-Lei nº 1.248, de 1972, recepcionado pela Constituição Federal de 1988 com status de lei ordinária; e </a:t>
            </a:r>
          </a:p>
          <a:p>
            <a:pPr marL="457200" indent="-457200">
              <a:buAutoNum type="arabicParenR"/>
            </a:pPr>
            <a:endParaRPr lang="pt-BR" sz="2400" dirty="0"/>
          </a:p>
          <a:p>
            <a:pPr marL="457200" indent="-457200">
              <a:buAutoNum type="arabicParenR"/>
            </a:pPr>
            <a:r>
              <a:rPr lang="pt-BR" sz="2400" dirty="0"/>
              <a:t>as comerciais exportadoras que não possuem o Certificado de Registro Especial e são constituídas de acordo com Código Civil Brasileiro. </a:t>
            </a:r>
          </a:p>
          <a:p>
            <a:pPr marL="457200" indent="-457200">
              <a:buAutoNum type="arabicParenR"/>
            </a:pPr>
            <a:endParaRPr lang="pt-BR" sz="2400" dirty="0"/>
          </a:p>
          <a:p>
            <a:r>
              <a:rPr lang="pt-BR" sz="2400" dirty="0"/>
              <a:t>Os benefícios fiscais quanto ao IPI, PIS/PASEP, COFINS e ICMS aplicam-se, atualmente, às duas espécies, sem distinção alguma. </a:t>
            </a:r>
          </a:p>
        </p:txBody>
      </p:sp>
    </p:spTree>
    <p:extLst>
      <p:ext uri="{BB962C8B-B14F-4D97-AF65-F5344CB8AC3E}">
        <p14:creationId xmlns:p14="http://schemas.microsoft.com/office/powerpoint/2010/main" val="12104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A50D0-8F55-392A-1C80-62CB1EC33F66}"/>
              </a:ext>
            </a:extLst>
          </p:cNvPr>
          <p:cNvSpPr>
            <a:spLocks noGrp="1"/>
          </p:cNvSpPr>
          <p:nvPr>
            <p:ph type="title"/>
          </p:nvPr>
        </p:nvSpPr>
        <p:spPr/>
        <p:txBody>
          <a:bodyPr/>
          <a:lstStyle/>
          <a:p>
            <a:r>
              <a:rPr lang="pt-BR" dirty="0"/>
              <a:t>Imunidade Funrural – Exportações Indiretas</a:t>
            </a:r>
          </a:p>
        </p:txBody>
      </p:sp>
      <p:sp>
        <p:nvSpPr>
          <p:cNvPr id="3" name="Espaço Reservado para Conteúdo 2">
            <a:extLst>
              <a:ext uri="{FF2B5EF4-FFF2-40B4-BE49-F238E27FC236}">
                <a16:creationId xmlns:a16="http://schemas.microsoft.com/office/drawing/2014/main" id="{2F19C416-715F-14E1-1E4B-BD0ED536F538}"/>
              </a:ext>
            </a:extLst>
          </p:cNvPr>
          <p:cNvSpPr>
            <a:spLocks noGrp="1"/>
          </p:cNvSpPr>
          <p:nvPr>
            <p:ph idx="1"/>
          </p:nvPr>
        </p:nvSpPr>
        <p:spPr>
          <a:xfrm>
            <a:off x="838200" y="2088176"/>
            <a:ext cx="5499226" cy="4351338"/>
          </a:xfrm>
        </p:spPr>
        <p:txBody>
          <a:bodyPr>
            <a:normAutofit/>
          </a:bodyPr>
          <a:lstStyle/>
          <a:p>
            <a:pPr marL="0" indent="0" algn="just">
              <a:lnSpc>
                <a:spcPct val="107000"/>
              </a:lnSpc>
              <a:spcAft>
                <a:spcPts val="800"/>
              </a:spcAft>
              <a:buNone/>
            </a:pPr>
            <a:r>
              <a:rPr lang="pt-BR" sz="2000" b="1" dirty="0">
                <a:effectLst/>
                <a:latin typeface="Chivo" panose="020B0604020202020204" charset="0"/>
                <a:ea typeface="Calibri" panose="020F0502020204030204" pitchFamily="34" charset="0"/>
                <a:cs typeface="Times New Roman" panose="02020603050405020304" pitchFamily="18" charset="0"/>
              </a:rPr>
              <a:t>12/02/2020: RECURSO EXTRAORDINÁRIO 759.244 SÃO PAULO </a:t>
            </a:r>
            <a:endParaRPr lang="pt-BR" sz="2000" b="1" dirty="0">
              <a:latin typeface="Chivo" panose="020B060402020202020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000" b="1" dirty="0">
                <a:effectLst/>
                <a:latin typeface="Chivo" panose="020B0604020202020204" charset="0"/>
                <a:ea typeface="Calibri" panose="020F0502020204030204" pitchFamily="34" charset="0"/>
                <a:cs typeface="Times New Roman" panose="02020603050405020304" pitchFamily="18" charset="0"/>
              </a:rPr>
              <a:t>Fixação de tese de julgamento para os fins da sistemática da repercussão geral: “A norma imunizante contida no inciso I do §2º do art.149 da Constituição da República alcança as receitas decorrentes de operações indiretas de exportação caracterizadas por haver participação de sociedade exportadora intermediária.” </a:t>
            </a:r>
          </a:p>
          <a:p>
            <a:endParaRPr lang="pt-BR" sz="2000" dirty="0"/>
          </a:p>
        </p:txBody>
      </p:sp>
      <p:pic>
        <p:nvPicPr>
          <p:cNvPr id="4" name="Imagem 3">
            <a:extLst>
              <a:ext uri="{FF2B5EF4-FFF2-40B4-BE49-F238E27FC236}">
                <a16:creationId xmlns:a16="http://schemas.microsoft.com/office/drawing/2014/main" id="{D0A91B35-4061-B8C8-0902-E016144CD31D}"/>
              </a:ext>
            </a:extLst>
          </p:cNvPr>
          <p:cNvPicPr>
            <a:picLocks noChangeAspect="1"/>
          </p:cNvPicPr>
          <p:nvPr/>
        </p:nvPicPr>
        <p:blipFill>
          <a:blip r:embed="rId2"/>
          <a:stretch>
            <a:fillRect/>
          </a:stretch>
        </p:blipFill>
        <p:spPr>
          <a:xfrm>
            <a:off x="6978400" y="2707162"/>
            <a:ext cx="4375399" cy="2588264"/>
          </a:xfrm>
          <a:prstGeom prst="rect">
            <a:avLst/>
          </a:prstGeom>
        </p:spPr>
      </p:pic>
    </p:spTree>
    <p:extLst>
      <p:ext uri="{BB962C8B-B14F-4D97-AF65-F5344CB8AC3E}">
        <p14:creationId xmlns:p14="http://schemas.microsoft.com/office/powerpoint/2010/main" val="66827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06E0-1DC6-6145-3B1A-50172B292626}"/>
              </a:ext>
            </a:extLst>
          </p:cNvPr>
          <p:cNvSpPr>
            <a:spLocks noGrp="1"/>
          </p:cNvSpPr>
          <p:nvPr>
            <p:ph type="title"/>
          </p:nvPr>
        </p:nvSpPr>
        <p:spPr/>
        <p:txBody>
          <a:bodyPr>
            <a:normAutofit/>
          </a:bodyPr>
          <a:lstStyle/>
          <a:p>
            <a:pPr algn="ctr"/>
            <a:r>
              <a:rPr lang="pt-BR" b="1" dirty="0"/>
              <a:t>IMUNIDADE</a:t>
            </a:r>
            <a:endParaRPr lang="pt-BR" sz="4000" b="1" dirty="0"/>
          </a:p>
        </p:txBody>
      </p:sp>
      <p:sp>
        <p:nvSpPr>
          <p:cNvPr id="3" name="Espaço Reservado para Conteúdo 2">
            <a:extLst>
              <a:ext uri="{FF2B5EF4-FFF2-40B4-BE49-F238E27FC236}">
                <a16:creationId xmlns:a16="http://schemas.microsoft.com/office/drawing/2014/main" id="{E1C0920C-35B0-3087-5175-E70BAB1D1669}"/>
              </a:ext>
            </a:extLst>
          </p:cNvPr>
          <p:cNvSpPr>
            <a:spLocks noGrp="1"/>
          </p:cNvSpPr>
          <p:nvPr>
            <p:ph idx="1"/>
          </p:nvPr>
        </p:nvSpPr>
        <p:spPr/>
        <p:txBody>
          <a:bodyPr>
            <a:normAutofit/>
          </a:bodyPr>
          <a:lstStyle/>
          <a:p>
            <a:pPr marL="0" indent="0">
              <a:buNone/>
            </a:pPr>
            <a:endParaRPr lang="pt-BR" sz="3600" dirty="0"/>
          </a:p>
          <a:p>
            <a:pPr marL="0" indent="0">
              <a:buNone/>
            </a:pPr>
            <a:r>
              <a:rPr lang="pt-BR" sz="3600" dirty="0"/>
              <a:t>A IMUNIDADE CONSTITUCIONAL É UMA NORMA LIMITADORA DE COMPETÊNCIA TRIBUTÁRIA ENCONTRA-SE PREVISTA NO PLANO CONSTITUCIONAL </a:t>
            </a:r>
          </a:p>
        </p:txBody>
      </p:sp>
    </p:spTree>
    <p:extLst>
      <p:ext uri="{BB962C8B-B14F-4D97-AF65-F5344CB8AC3E}">
        <p14:creationId xmlns:p14="http://schemas.microsoft.com/office/powerpoint/2010/main" val="96742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A50D0-8F55-392A-1C80-62CB1EC33F66}"/>
              </a:ext>
            </a:extLst>
          </p:cNvPr>
          <p:cNvSpPr>
            <a:spLocks noGrp="1"/>
          </p:cNvSpPr>
          <p:nvPr>
            <p:ph type="title"/>
          </p:nvPr>
        </p:nvSpPr>
        <p:spPr/>
        <p:txBody>
          <a:bodyPr>
            <a:normAutofit/>
          </a:bodyPr>
          <a:lstStyle/>
          <a:p>
            <a:r>
              <a:rPr lang="pt-BR" sz="3000" dirty="0"/>
              <a:t>ADI 4735 INCONSTITUCIONALIDADE ART. 170, §§ 1º e 2º IN 971</a:t>
            </a:r>
          </a:p>
        </p:txBody>
      </p:sp>
      <p:sp>
        <p:nvSpPr>
          <p:cNvPr id="6" name="Espaço Reservado para Conteúdo 5">
            <a:extLst>
              <a:ext uri="{FF2B5EF4-FFF2-40B4-BE49-F238E27FC236}">
                <a16:creationId xmlns:a16="http://schemas.microsoft.com/office/drawing/2014/main" id="{66621F08-22A1-CF6D-6B92-0A64BABC85C5}"/>
              </a:ext>
            </a:extLst>
          </p:cNvPr>
          <p:cNvSpPr>
            <a:spLocks noGrp="1"/>
          </p:cNvSpPr>
          <p:nvPr>
            <p:ph idx="1"/>
          </p:nvPr>
        </p:nvSpPr>
        <p:spPr>
          <a:xfrm>
            <a:off x="838199" y="1825625"/>
            <a:ext cx="11023121" cy="4351338"/>
          </a:xfrm>
        </p:spPr>
        <p:txBody>
          <a:bodyPr>
            <a:normAutofit fontScale="62500" lnSpcReduction="20000"/>
          </a:bodyPr>
          <a:lstStyle/>
          <a:p>
            <a:pPr algn="just"/>
            <a:r>
              <a:rPr lang="pt-BR" dirty="0"/>
              <a:t>Ementa: CONSTITUCIONAL E TRIBUTÁRIO. CONTRIBUIÇÕES SOCIAIS E DE INTERVENÇÃO NO DOMÍNIO ECONÔMICO. </a:t>
            </a:r>
            <a:r>
              <a:rPr lang="pt-BR" b="1" u="sng" dirty="0"/>
              <a:t>ART. 170, §§ 1º e 2º, DA INSTRUÇÃO NORMATIVA DA SECRETARIA DA RECEITA FEDERAL DO BRASIL (RFB) 971, DE 13 DE DEZEMBRO DE 2009</a:t>
            </a:r>
            <a:r>
              <a:rPr lang="pt-BR" dirty="0"/>
              <a:t>, QUE AFASTA A IMUNIDADE TRIBUTÁRIA PREVISTA NO ARTIGO 149, § 2º, I, DA CF, ÀS RECEITAS DECORRENTES DA COMERCIALIZAÇÃO ENTRE O PRODUTOR E EMPRESAS COMERCIAIS EXPORTADORAS. PROCEDÊNCIA. 1. A discussão envolvendo a alegada equiparação no tratamento fiscal entre o exportador direto e o indireto, supostamente realizada pelo Decreto-Lei 1.248/1972, não traduz questão de estatura constitucional, porque depende do exame de legislação infraconstitucional anterior à norma questionada na ação, caracterizando ofensa meramente reflexa (ADI 1.419, Rel. Min. CELSO DE MELLO, Tribunal Pleno, julgado em 24/4/1996, DJ de 7/12/2006). 2. O art. 149, § 2º, I, da CF, restringe a competência tributária da União para instituir contribuições sociais e de intervenção no domínio econômico sobre as receitas decorrentes de exportação, sem nenhuma restrição quanto à sua incidência apenas nas exportações diretas, em que o produtor ou o fabricante nacional vende o seu produto, sem intermediação, para o comprador situado no exterior. 3. A imunidade visa a desonerar transações comerciais de venda de mercadorias para o exterior, de modo a tornar mais competitivos os produtos nacionais, contribuindo para geração de divisas, o fortalecimento da economia, a diminuição das desigualdades e o desenvolvimento nacional</a:t>
            </a:r>
            <a:r>
              <a:rPr lang="pt-BR" dirty="0">
                <a:solidFill>
                  <a:srgbClr val="92D050"/>
                </a:solidFill>
              </a:rPr>
              <a:t>. </a:t>
            </a:r>
            <a:r>
              <a:rPr lang="pt-BR" b="1" dirty="0">
                <a:solidFill>
                  <a:srgbClr val="92D050"/>
                </a:solidFill>
              </a:rPr>
              <a:t>4. A imunidade também deve abarcar as exportações indiretas, em que aquisições domésticas de mercadorias são realizadas por sociedades comerciais com a finalidade específica de destiná-las à exportação, cenário em que se qualificam como operações-meio, integrando, em sua essência, a própria exportação.</a:t>
            </a:r>
            <a:r>
              <a:rPr lang="pt-BR" dirty="0"/>
              <a:t> 5. Ação Direta de Inconstitucionalidade julgada procedente. (  Órgão julgador: Tribunal Pleno, Relator(a): Min. ALEXANDRE DE MORAES, Julgamento: 16/06/2020, Publicação: 13/08/2020.</a:t>
            </a:r>
          </a:p>
          <a:p>
            <a:pPr algn="just"/>
            <a:endParaRPr lang="pt-BR" dirty="0"/>
          </a:p>
        </p:txBody>
      </p:sp>
      <mc:AlternateContent xmlns:mc="http://schemas.openxmlformats.org/markup-compatibility/2006" xmlns:pslz="http://schemas.microsoft.com/office/powerpoint/2016/slidezoom">
        <mc:Choice Requires="pslz">
          <p:graphicFrame>
            <p:nvGraphicFramePr>
              <p:cNvPr id="8" name="Zoom de Slide 7">
                <a:extLst>
                  <a:ext uri="{FF2B5EF4-FFF2-40B4-BE49-F238E27FC236}">
                    <a16:creationId xmlns:a16="http://schemas.microsoft.com/office/drawing/2014/main" id="{819BCCD2-530F-D1BB-F5A1-5D3C96270A88}"/>
                  </a:ext>
                </a:extLst>
              </p:cNvPr>
              <p:cNvGraphicFramePr>
                <a:graphicFrameLocks noChangeAspect="1"/>
              </p:cNvGraphicFramePr>
              <p:nvPr>
                <p:extLst>
                  <p:ext uri="{D42A27DB-BD31-4B8C-83A1-F6EECF244321}">
                    <p14:modId xmlns:p14="http://schemas.microsoft.com/office/powerpoint/2010/main" val="928475960"/>
                  </p:ext>
                </p:extLst>
              </p:nvPr>
            </p:nvGraphicFramePr>
            <p:xfrm>
              <a:off x="10729283" y="1051059"/>
              <a:ext cx="878277" cy="585518"/>
            </p:xfrm>
            <a:graphic>
              <a:graphicData uri="http://schemas.microsoft.com/office/powerpoint/2016/slidezoom">
                <pslz:sldZm>
                  <pslz:sldZmObj sldId="295" cId="3863306256">
                    <pslz:zmPr id="{1BE3BB8C-AECD-4169-AEA7-DA74D5CC4A51}" returnToParent="0"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878277" cy="585518"/>
                        </a:xfrm>
                        <a:prstGeom prst="rect">
                          <a:avLst/>
                        </a:prstGeom>
                      </p166:spPr>
                    </pslz:zmPr>
                  </pslz:sldZmObj>
                </pslz:sldZm>
              </a:graphicData>
            </a:graphic>
          </p:graphicFrame>
        </mc:Choice>
        <mc:Fallback xmlns="">
          <p:pic>
            <p:nvPicPr>
              <p:cNvPr id="8" name="Zoom de Slide 7">
                <a:hlinkClick r:id="rId3" action="ppaction://hlinksldjump"/>
                <a:extLst>
                  <a:ext uri="{FF2B5EF4-FFF2-40B4-BE49-F238E27FC236}">
                    <a16:creationId xmlns:a16="http://schemas.microsoft.com/office/drawing/2014/main" id="{819BCCD2-530F-D1BB-F5A1-5D3C96270A88}"/>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10729283" y="1051059"/>
                <a:ext cx="878277" cy="585518"/>
              </a:xfrm>
              <a:prstGeom prst="rect">
                <a:avLst/>
              </a:prstGeom>
            </p:spPr>
          </p:pic>
        </mc:Fallback>
      </mc:AlternateContent>
    </p:spTree>
    <p:extLst>
      <p:ext uri="{BB962C8B-B14F-4D97-AF65-F5344CB8AC3E}">
        <p14:creationId xmlns:p14="http://schemas.microsoft.com/office/powerpoint/2010/main" val="328145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4CF2D-B5FA-7592-9D03-7D0086ABEB6A}"/>
              </a:ext>
            </a:extLst>
          </p:cNvPr>
          <p:cNvSpPr>
            <a:spLocks noGrp="1"/>
          </p:cNvSpPr>
          <p:nvPr>
            <p:ph type="title"/>
          </p:nvPr>
        </p:nvSpPr>
        <p:spPr/>
        <p:txBody>
          <a:bodyPr/>
          <a:lstStyle/>
          <a:p>
            <a:r>
              <a:rPr lang="pt-BR" dirty="0"/>
              <a:t>IN 971 RF</a:t>
            </a:r>
          </a:p>
        </p:txBody>
      </p:sp>
      <p:sp>
        <p:nvSpPr>
          <p:cNvPr id="3" name="Espaço Reservado para Conteúdo 2">
            <a:extLst>
              <a:ext uri="{FF2B5EF4-FFF2-40B4-BE49-F238E27FC236}">
                <a16:creationId xmlns:a16="http://schemas.microsoft.com/office/drawing/2014/main" id="{E9A546B7-320E-DDE5-6E0A-9D0AF0CCA307}"/>
              </a:ext>
            </a:extLst>
          </p:cNvPr>
          <p:cNvSpPr>
            <a:spLocks noGrp="1"/>
          </p:cNvSpPr>
          <p:nvPr>
            <p:ph idx="1"/>
          </p:nvPr>
        </p:nvSpPr>
        <p:spPr/>
        <p:txBody>
          <a:bodyPr>
            <a:normAutofit fontScale="77500" lnSpcReduction="20000"/>
          </a:bodyPr>
          <a:lstStyle/>
          <a:p>
            <a:pPr algn="just"/>
            <a:r>
              <a:rPr lang="pt-BR" dirty="0"/>
              <a:t>Art. 170. Não incidem as contribuições sociais de que trata este Capítulo sobre as receitas decorrentes de exportação de produtos, cuja comercialização ocorra a partir de 12 de dezembro de 2001, por força do disposto no inciso I do § 2º do art. 149 da Constituição Federal, alterado pela Emenda Constitucional nº 33, de 11 de dezembro de 2001.</a:t>
            </a:r>
          </a:p>
          <a:p>
            <a:pPr algn="just"/>
            <a:r>
              <a:rPr lang="pt-BR" b="1" dirty="0"/>
              <a:t>§ 1º Aplica-se o disposto neste artigo exclusivamente quando a produção é comercializada diretamente com adquirente domiciliado no exterior</a:t>
            </a:r>
            <a:r>
              <a:rPr lang="pt-BR" dirty="0"/>
              <a:t>.   (Revogado(a) pelo(a) Instrução Normativa RFB nº 1975, de 08 de setembro de 2020)</a:t>
            </a:r>
          </a:p>
          <a:p>
            <a:pPr algn="just"/>
            <a:r>
              <a:rPr lang="pt-BR" dirty="0"/>
              <a:t>§ 2º A receita decorrente de comercialização com empresa constituída e em funcionamento no País é considerada receita proveniente do comércio interno e não de exportação, independentemente da destinação que esta dará ao produto.   (Revogado(a) pelo(a) Instrução Normativa RFB nº 1975, de 08 de setembro de 2020)</a:t>
            </a:r>
          </a:p>
          <a:p>
            <a:pPr algn="just"/>
            <a:r>
              <a:rPr lang="pt-BR" dirty="0"/>
              <a:t>§ 3º O disposto no caput não se aplica à contribuição devida ao Serviço Nacional de Aprendizagem Rural (Senar), por se tratar de contribuição de interesse das categorias profissionais ou econômicas.</a:t>
            </a:r>
          </a:p>
        </p:txBody>
      </p:sp>
    </p:spTree>
    <p:extLst>
      <p:ext uri="{BB962C8B-B14F-4D97-AF65-F5344CB8AC3E}">
        <p14:creationId xmlns:p14="http://schemas.microsoft.com/office/powerpoint/2010/main" val="386330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A50D0-8F55-392A-1C80-62CB1EC33F66}"/>
              </a:ext>
            </a:extLst>
          </p:cNvPr>
          <p:cNvSpPr>
            <a:spLocks noGrp="1"/>
          </p:cNvSpPr>
          <p:nvPr>
            <p:ph type="title"/>
          </p:nvPr>
        </p:nvSpPr>
        <p:spPr>
          <a:xfrm>
            <a:off x="526211" y="905775"/>
            <a:ext cx="10827589" cy="1428630"/>
          </a:xfrm>
        </p:spPr>
        <p:txBody>
          <a:bodyPr>
            <a:normAutofit/>
          </a:bodyPr>
          <a:lstStyle/>
          <a:p>
            <a:pPr algn="just"/>
            <a:r>
              <a:rPr lang="pt-BR" sz="3000" b="1" dirty="0"/>
              <a:t>Tema 674: Aplicabilidade Da Imunidade Referente Às Contribuições Sociais Sobre As Receitas Decorrentes De Exportação Intermediada Por Empresas Comerciais Exportadoras (“Trading </a:t>
            </a:r>
            <a:r>
              <a:rPr lang="pt-BR" sz="3000" b="1" dirty="0" err="1"/>
              <a:t>Companies</a:t>
            </a:r>
            <a:r>
              <a:rPr lang="pt-BR" sz="3000" b="1" dirty="0"/>
              <a:t>”).</a:t>
            </a:r>
          </a:p>
        </p:txBody>
      </p:sp>
      <p:sp>
        <p:nvSpPr>
          <p:cNvPr id="6" name="Espaço Reservado para Conteúdo 5">
            <a:extLst>
              <a:ext uri="{FF2B5EF4-FFF2-40B4-BE49-F238E27FC236}">
                <a16:creationId xmlns:a16="http://schemas.microsoft.com/office/drawing/2014/main" id="{B98D56B6-E84F-54A3-1F47-56D21D68BB5A}"/>
              </a:ext>
            </a:extLst>
          </p:cNvPr>
          <p:cNvSpPr>
            <a:spLocks noGrp="1"/>
          </p:cNvSpPr>
          <p:nvPr>
            <p:ph idx="1"/>
          </p:nvPr>
        </p:nvSpPr>
        <p:spPr>
          <a:xfrm>
            <a:off x="146650" y="2130725"/>
            <a:ext cx="12045350" cy="4046238"/>
          </a:xfrm>
        </p:spPr>
        <p:txBody>
          <a:bodyPr>
            <a:normAutofit fontScale="92500" lnSpcReduction="10000"/>
          </a:bodyPr>
          <a:lstStyle/>
          <a:p>
            <a:pPr marL="0" indent="0" algn="just">
              <a:buNone/>
            </a:pPr>
            <a:endParaRPr lang="pt-BR" dirty="0"/>
          </a:p>
          <a:p>
            <a:pPr marL="0" indent="0" algn="just">
              <a:buNone/>
            </a:pPr>
            <a:r>
              <a:rPr lang="pt-BR" dirty="0"/>
              <a:t>Descrição: Recurso extraordinário em que se discute, à luz do art. 149, § 2º, I, da Constituição federal, a constitucionalidade de instrução normativa que determinou a incidência de contribuição social sobre as receitas decorrentes de exportações, quando realizadas de forma indireta, ou seja, efetuadas por intermédio de “trading </a:t>
            </a:r>
            <a:r>
              <a:rPr lang="pt-BR" dirty="0" err="1"/>
              <a:t>companies</a:t>
            </a:r>
            <a:r>
              <a:rPr lang="pt-BR" dirty="0"/>
              <a:t>”. ( Relator(a): MIN. EDSON FACHIN, Leading Case: RE 759244) </a:t>
            </a:r>
          </a:p>
          <a:p>
            <a:endParaRPr lang="pt-BR" dirty="0"/>
          </a:p>
          <a:p>
            <a:pPr marL="0" indent="0" algn="just">
              <a:buNone/>
            </a:pPr>
            <a:r>
              <a:rPr lang="pt-BR" dirty="0"/>
              <a:t>Tese: </a:t>
            </a:r>
            <a:r>
              <a:rPr lang="pt-BR" b="1" dirty="0"/>
              <a:t>A norma imunizante contida no inciso I do § 2º do art. 149 da Constituição da República alcança as receitas decorrentes de operações indiretas de exportação caracterizadas por haver participação negocial de sociedade exportadora intermediária.</a:t>
            </a:r>
          </a:p>
        </p:txBody>
      </p:sp>
    </p:spTree>
    <p:extLst>
      <p:ext uri="{BB962C8B-B14F-4D97-AF65-F5344CB8AC3E}">
        <p14:creationId xmlns:p14="http://schemas.microsoft.com/office/powerpoint/2010/main" val="318448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0A819-E311-95BF-0C0C-B1D1BF36AFF3}"/>
              </a:ext>
            </a:extLst>
          </p:cNvPr>
          <p:cNvSpPr>
            <a:spLocks noGrp="1"/>
          </p:cNvSpPr>
          <p:nvPr>
            <p:ph type="title"/>
          </p:nvPr>
        </p:nvSpPr>
        <p:spPr>
          <a:xfrm>
            <a:off x="888520" y="750050"/>
            <a:ext cx="10465279" cy="854464"/>
          </a:xfrm>
        </p:spPr>
        <p:txBody>
          <a:bodyPr>
            <a:normAutofit/>
          </a:bodyPr>
          <a:lstStyle/>
          <a:p>
            <a:pPr algn="ctr"/>
            <a:r>
              <a:rPr lang="pt-BR" sz="3500" b="1" dirty="0"/>
              <a:t>TESES FIXADAS: RE 759.244/SP e ADI4.735/DF</a:t>
            </a:r>
          </a:p>
        </p:txBody>
      </p:sp>
      <p:sp>
        <p:nvSpPr>
          <p:cNvPr id="3" name="Espaço Reservado para Conteúdo 2">
            <a:extLst>
              <a:ext uri="{FF2B5EF4-FFF2-40B4-BE49-F238E27FC236}">
                <a16:creationId xmlns:a16="http://schemas.microsoft.com/office/drawing/2014/main" id="{84A6625F-B2F6-DE88-1ED8-9B0CD37CA647}"/>
              </a:ext>
            </a:extLst>
          </p:cNvPr>
          <p:cNvSpPr>
            <a:spLocks noGrp="1"/>
          </p:cNvSpPr>
          <p:nvPr>
            <p:ph idx="1"/>
          </p:nvPr>
        </p:nvSpPr>
        <p:spPr/>
        <p:txBody>
          <a:bodyPr>
            <a:normAutofit fontScale="92500" lnSpcReduction="20000"/>
          </a:bodyPr>
          <a:lstStyle/>
          <a:p>
            <a:pPr algn="just">
              <a:lnSpc>
                <a:spcPct val="107000"/>
              </a:lnSpc>
              <a:spcAft>
                <a:spcPts val="800"/>
              </a:spcAft>
            </a:pPr>
            <a:r>
              <a:rPr lang="pt-BR" dirty="0">
                <a:solidFill>
                  <a:schemeClr val="bg1"/>
                </a:solidFill>
                <a:effectLst/>
                <a:latin typeface="Chivo" panose="020B0604020202020204" charset="0"/>
                <a:ea typeface="Calibri" panose="020F0502020204030204" pitchFamily="34" charset="0"/>
                <a:cs typeface="Times New Roman" panose="02020603050405020304" pitchFamily="18" charset="0"/>
              </a:rPr>
              <a:t>O benefício alcança não apenas os exportadores, mas também "todos quantos contribuem para que a exportação se verifique"; </a:t>
            </a:r>
          </a:p>
          <a:p>
            <a:pPr algn="just">
              <a:lnSpc>
                <a:spcPct val="107000"/>
              </a:lnSpc>
              <a:spcAft>
                <a:spcPts val="800"/>
              </a:spcAft>
            </a:pPr>
            <a:r>
              <a:rPr lang="pt-BR" dirty="0">
                <a:solidFill>
                  <a:schemeClr val="bg1"/>
                </a:solidFill>
                <a:effectLst/>
                <a:latin typeface="Chivo" panose="020B0604020202020204" charset="0"/>
                <a:ea typeface="Calibri" panose="020F0502020204030204" pitchFamily="34" charset="0"/>
                <a:cs typeface="Times New Roman" panose="02020603050405020304" pitchFamily="18" charset="0"/>
              </a:rPr>
              <a:t>A regra não visa a proteger apenas a pessoa do exportador, mas as exportações, "fazendo com que os produtos cheguem ao mercado internacional com preços competitivos"; </a:t>
            </a:r>
          </a:p>
          <a:p>
            <a:pPr algn="just">
              <a:lnSpc>
                <a:spcPct val="107000"/>
              </a:lnSpc>
              <a:spcAft>
                <a:spcPts val="800"/>
              </a:spcAft>
            </a:pPr>
            <a:r>
              <a:rPr lang="pt-BR" dirty="0">
                <a:solidFill>
                  <a:schemeClr val="bg1"/>
                </a:solidFill>
                <a:effectLst/>
                <a:latin typeface="Chivo" panose="020B0604020202020204" charset="0"/>
                <a:ea typeface="Calibri" panose="020F0502020204030204" pitchFamily="34" charset="0"/>
                <a:cs typeface="Times New Roman" panose="02020603050405020304" pitchFamily="18" charset="0"/>
              </a:rPr>
              <a:t>A interpretação finalista leva à conclusão de que a imunidade "há de obrigatoriamente abranger todas as operações que, de algum modo, concorram para que se perfaça a venda, para o exterior"; </a:t>
            </a:r>
          </a:p>
          <a:p>
            <a:pPr algn="just">
              <a:lnSpc>
                <a:spcPct val="107000"/>
              </a:lnSpc>
              <a:spcAft>
                <a:spcPts val="800"/>
              </a:spcAft>
            </a:pPr>
            <a:r>
              <a:rPr lang="pt-BR" dirty="0">
                <a:solidFill>
                  <a:schemeClr val="bg1"/>
                </a:solidFill>
                <a:effectLst/>
                <a:latin typeface="Chivo" panose="020B0604020202020204" charset="0"/>
                <a:ea typeface="Calibri" panose="020F0502020204030204" pitchFamily="34" charset="0"/>
                <a:cs typeface="Times New Roman" panose="02020603050405020304" pitchFamily="18" charset="0"/>
              </a:rPr>
              <a:t>Não há como se limitar a imunidade tributária apenas para as exportações diretas, quando a CR/88 assim não o fez.</a:t>
            </a:r>
          </a:p>
        </p:txBody>
      </p:sp>
    </p:spTree>
    <p:extLst>
      <p:ext uri="{BB962C8B-B14F-4D97-AF65-F5344CB8AC3E}">
        <p14:creationId xmlns:p14="http://schemas.microsoft.com/office/powerpoint/2010/main" val="70476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16503-FCFD-1D1E-6107-D011885506E9}"/>
              </a:ext>
            </a:extLst>
          </p:cNvPr>
          <p:cNvSpPr>
            <a:spLocks noGrp="1"/>
          </p:cNvSpPr>
          <p:nvPr>
            <p:ph type="title"/>
          </p:nvPr>
        </p:nvSpPr>
        <p:spPr>
          <a:xfrm>
            <a:off x="387928" y="681037"/>
            <a:ext cx="11416144" cy="1325563"/>
          </a:xfrm>
        </p:spPr>
        <p:txBody>
          <a:bodyPr>
            <a:normAutofit/>
          </a:bodyPr>
          <a:lstStyle/>
          <a:p>
            <a:pPr algn="just"/>
            <a:r>
              <a:rPr lang="pt-BR" sz="3600" dirty="0"/>
              <a:t>IMUNIDADE RECEITA FRETE DE TRANSPORTE DE MERCADORIAS DESTINADAS À EXPORTAÇÃO</a:t>
            </a:r>
          </a:p>
        </p:txBody>
      </p:sp>
      <p:sp>
        <p:nvSpPr>
          <p:cNvPr id="3" name="Espaço Reservado para Conteúdo 2">
            <a:extLst>
              <a:ext uri="{FF2B5EF4-FFF2-40B4-BE49-F238E27FC236}">
                <a16:creationId xmlns:a16="http://schemas.microsoft.com/office/drawing/2014/main" id="{700CEEF5-C894-6352-1C4D-10D0062E4029}"/>
              </a:ext>
            </a:extLst>
          </p:cNvPr>
          <p:cNvSpPr>
            <a:spLocks noGrp="1"/>
          </p:cNvSpPr>
          <p:nvPr>
            <p:ph idx="1"/>
          </p:nvPr>
        </p:nvSpPr>
        <p:spPr>
          <a:xfrm>
            <a:off x="387928" y="2006600"/>
            <a:ext cx="11490647" cy="3635075"/>
          </a:xfrm>
        </p:spPr>
        <p:txBody>
          <a:bodyPr>
            <a:normAutofit fontScale="92500"/>
          </a:bodyPr>
          <a:lstStyle/>
          <a:p>
            <a:pPr marL="0" indent="0">
              <a:buNone/>
            </a:pPr>
            <a:r>
              <a:rPr lang="pt-BR" sz="2400" b="1" dirty="0">
                <a:solidFill>
                  <a:schemeClr val="accent2">
                    <a:lumMod val="75000"/>
                  </a:schemeClr>
                </a:solidFill>
              </a:rPr>
              <a:t>Entendimento da Receita Federal Solução de Consulta nº 257 – </a:t>
            </a:r>
            <a:r>
              <a:rPr lang="pt-BR" sz="2400" b="1" dirty="0" err="1">
                <a:solidFill>
                  <a:schemeClr val="accent2">
                    <a:lumMod val="75000"/>
                  </a:schemeClr>
                </a:solidFill>
              </a:rPr>
              <a:t>Cosit</a:t>
            </a:r>
            <a:r>
              <a:rPr lang="pt-BR" sz="2400" b="1" dirty="0">
                <a:solidFill>
                  <a:schemeClr val="accent2">
                    <a:lumMod val="75000"/>
                  </a:schemeClr>
                </a:solidFill>
              </a:rPr>
              <a:t> /2018</a:t>
            </a:r>
            <a:r>
              <a:rPr lang="pt-BR" sz="2400" dirty="0"/>
              <a:t>  </a:t>
            </a:r>
            <a:r>
              <a:rPr lang="pt-BR" sz="2400" b="1" dirty="0">
                <a:solidFill>
                  <a:schemeClr val="accent2">
                    <a:lumMod val="75000"/>
                  </a:schemeClr>
                </a:solidFill>
              </a:rPr>
              <a:t>(Fundamento da Receita Federal artigo 40 da Lei 10.865/2004)</a:t>
            </a:r>
          </a:p>
          <a:p>
            <a:pPr marL="0" indent="0">
              <a:buNone/>
            </a:pPr>
            <a:r>
              <a:rPr lang="pt-BR" sz="2400" b="1" dirty="0"/>
              <a:t>A Receita Federal estabelece uma outra espécie de “não tributação”, denominada “suspensão da incidência”, que, entretanto, somente vale para as seguintes hipóteses, ora estabelecidas: </a:t>
            </a:r>
            <a:br>
              <a:rPr lang="pt-BR" sz="2400" b="1" dirty="0"/>
            </a:br>
            <a:br>
              <a:rPr lang="pt-BR" sz="2400" b="1" dirty="0"/>
            </a:br>
            <a:r>
              <a:rPr lang="pt-BR" sz="2400" b="1" dirty="0"/>
              <a:t>i) o frete deve ser contratado por pessoa jurídica preponderantemente exportadora (PJPE); </a:t>
            </a:r>
            <a:br>
              <a:rPr lang="pt-BR" sz="2400" b="1" dirty="0"/>
            </a:br>
            <a:br>
              <a:rPr lang="pt-BR" sz="2400" b="1" dirty="0"/>
            </a:br>
            <a:r>
              <a:rPr lang="pt-BR" sz="2400" b="1" dirty="0" err="1"/>
              <a:t>ii</a:t>
            </a:r>
            <a:r>
              <a:rPr lang="pt-BR" sz="2400" b="1" dirty="0"/>
              <a:t>) a prestadora do serviço de transporte não pode ser subcontratada; </a:t>
            </a:r>
            <a:br>
              <a:rPr lang="pt-BR" sz="2400" b="1" dirty="0"/>
            </a:br>
            <a:br>
              <a:rPr lang="pt-BR" sz="2400" b="1" dirty="0"/>
            </a:br>
            <a:r>
              <a:rPr lang="pt-BR" sz="2400" b="1" dirty="0" err="1"/>
              <a:t>iii</a:t>
            </a:r>
            <a:r>
              <a:rPr lang="pt-BR" sz="2400" b="1" dirty="0"/>
              <a:t>) o frete deve ser realizado até o ponto de saída do território nacional.</a:t>
            </a:r>
          </a:p>
        </p:txBody>
      </p:sp>
      <mc:AlternateContent xmlns:mc="http://schemas.openxmlformats.org/markup-compatibility/2006" xmlns:pslz="http://schemas.microsoft.com/office/powerpoint/2016/slidezoom">
        <mc:Choice Requires="pslz">
          <p:graphicFrame>
            <p:nvGraphicFramePr>
              <p:cNvPr id="6" name="Zoom de Slide 5">
                <a:extLst>
                  <a:ext uri="{FF2B5EF4-FFF2-40B4-BE49-F238E27FC236}">
                    <a16:creationId xmlns:a16="http://schemas.microsoft.com/office/drawing/2014/main" id="{7D0DC966-CDE2-3CD1-C8EB-352EC2F8B246}"/>
                  </a:ext>
                </a:extLst>
              </p:cNvPr>
              <p:cNvGraphicFramePr>
                <a:graphicFrameLocks noChangeAspect="1"/>
              </p:cNvGraphicFramePr>
              <p:nvPr>
                <p:extLst>
                  <p:ext uri="{D42A27DB-BD31-4B8C-83A1-F6EECF244321}">
                    <p14:modId xmlns:p14="http://schemas.microsoft.com/office/powerpoint/2010/main" val="3860513056"/>
                  </p:ext>
                </p:extLst>
              </p:nvPr>
            </p:nvGraphicFramePr>
            <p:xfrm>
              <a:off x="9447362" y="4688456"/>
              <a:ext cx="1062487" cy="671423"/>
            </p:xfrm>
            <a:graphic>
              <a:graphicData uri="http://schemas.microsoft.com/office/powerpoint/2016/slidezoom">
                <pslz:sldZm>
                  <pslz:sldZmObj sldId="298" cId="3579055723">
                    <pslz:zmPr id="{A133B03D-27B1-4C1A-886A-5880096A36F0}" returnToParent="0" transitionDur="1000">
                      <p166:blipFill xmlns:p166="http://schemas.microsoft.com/office/powerpoint/2016/6/main">
                        <a:blip r:embed="rId2"/>
                        <a:stretch>
                          <a:fillRect/>
                        </a:stretch>
                      </p166:blipFill>
                      <p166:spPr xmlns:p166="http://schemas.microsoft.com/office/powerpoint/2016/6/main">
                        <a:xfrm>
                          <a:off x="0" y="0"/>
                          <a:ext cx="1062487" cy="671423"/>
                        </a:xfrm>
                        <a:prstGeom prst="rect">
                          <a:avLst/>
                        </a:prstGeom>
                      </p166:spPr>
                    </pslz:zmPr>
                  </pslz:sldZmObj>
                </pslz:sldZm>
              </a:graphicData>
            </a:graphic>
          </p:graphicFrame>
        </mc:Choice>
        <mc:Fallback xmlns="">
          <p:pic>
            <p:nvPicPr>
              <p:cNvPr id="6" name="Zoom de Slide 5">
                <a:hlinkClick r:id="rId3" action="ppaction://hlinksldjump"/>
                <a:extLst>
                  <a:ext uri="{FF2B5EF4-FFF2-40B4-BE49-F238E27FC236}">
                    <a16:creationId xmlns:a16="http://schemas.microsoft.com/office/drawing/2014/main" id="{7D0DC966-CDE2-3CD1-C8EB-352EC2F8B246}"/>
                  </a:ext>
                </a:extLst>
              </p:cNvPr>
              <p:cNvPicPr>
                <a:picLocks noGrp="1" noRot="1" noChangeAspect="1" noMove="1" noResize="1" noEditPoints="1" noAdjustHandles="1" noChangeArrowheads="1" noChangeShapeType="1"/>
              </p:cNvPicPr>
              <p:nvPr/>
            </p:nvPicPr>
            <p:blipFill>
              <a:blip r:embed="rId4"/>
              <a:stretch>
                <a:fillRect/>
              </a:stretch>
            </p:blipFill>
            <p:spPr>
              <a:xfrm>
                <a:off x="9447362" y="4688456"/>
                <a:ext cx="1062487" cy="671423"/>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8" name="Zoom de Slide 7">
                <a:extLst>
                  <a:ext uri="{FF2B5EF4-FFF2-40B4-BE49-F238E27FC236}">
                    <a16:creationId xmlns:a16="http://schemas.microsoft.com/office/drawing/2014/main" id="{3E557293-1F89-4DFA-D3E4-147C39801FCE}"/>
                  </a:ext>
                </a:extLst>
              </p:cNvPr>
              <p:cNvGraphicFramePr>
                <a:graphicFrameLocks noChangeAspect="1"/>
              </p:cNvGraphicFramePr>
              <p:nvPr>
                <p:extLst>
                  <p:ext uri="{D42A27DB-BD31-4B8C-83A1-F6EECF244321}">
                    <p14:modId xmlns:p14="http://schemas.microsoft.com/office/powerpoint/2010/main" val="2229741505"/>
                  </p:ext>
                </p:extLst>
              </p:nvPr>
            </p:nvGraphicFramePr>
            <p:xfrm>
              <a:off x="9599762" y="4840856"/>
              <a:ext cx="1062487" cy="671423"/>
            </p:xfrm>
            <a:graphic>
              <a:graphicData uri="http://schemas.microsoft.com/office/powerpoint/2016/slidezoom">
                <pslz:sldZm>
                  <pslz:sldZmObj sldId="299" cId="2926831600">
                    <pslz:zmPr id="{EA3E2B05-508B-4221-9997-703527B37E00}" returnToParent="0" transitionDur="1000">
                      <p166:blipFill xmlns:p166="http://schemas.microsoft.com/office/powerpoint/2016/6/main">
                        <a:blip r:embed="rId5"/>
                        <a:stretch>
                          <a:fillRect/>
                        </a:stretch>
                      </p166:blipFill>
                      <p166:spPr xmlns:p166="http://schemas.microsoft.com/office/powerpoint/2016/6/main">
                        <a:xfrm>
                          <a:off x="0" y="0"/>
                          <a:ext cx="1062487" cy="671423"/>
                        </a:xfrm>
                        <a:prstGeom prst="rect">
                          <a:avLst/>
                        </a:prstGeom>
                      </p166:spPr>
                    </pslz:zmPr>
                  </pslz:sldZmObj>
                </pslz:sldZm>
              </a:graphicData>
            </a:graphic>
          </p:graphicFrame>
        </mc:Choice>
        <mc:Fallback xmlns="">
          <p:pic>
            <p:nvPicPr>
              <p:cNvPr id="8" name="Zoom de Slide 7">
                <a:hlinkClick r:id="rId6" action="ppaction://hlinksldjump"/>
                <a:extLst>
                  <a:ext uri="{FF2B5EF4-FFF2-40B4-BE49-F238E27FC236}">
                    <a16:creationId xmlns:a16="http://schemas.microsoft.com/office/drawing/2014/main" id="{3E557293-1F89-4DFA-D3E4-147C39801FCE}"/>
                  </a:ext>
                </a:extLst>
              </p:cNvPr>
              <p:cNvPicPr>
                <a:picLocks noGrp="1" noRot="1" noChangeAspect="1" noMove="1" noResize="1" noEditPoints="1" noAdjustHandles="1" noChangeArrowheads="1" noChangeShapeType="1"/>
              </p:cNvPicPr>
              <p:nvPr/>
            </p:nvPicPr>
            <p:blipFill>
              <a:blip r:embed="rId7"/>
              <a:stretch>
                <a:fillRect/>
              </a:stretch>
            </p:blipFill>
            <p:spPr>
              <a:xfrm>
                <a:off x="9599762" y="4840856"/>
                <a:ext cx="1062487" cy="671423"/>
              </a:xfrm>
              <a:prstGeom prst="rect">
                <a:avLst/>
              </a:prstGeom>
            </p:spPr>
          </p:pic>
        </mc:Fallback>
      </mc:AlternateContent>
    </p:spTree>
    <p:extLst>
      <p:ext uri="{BB962C8B-B14F-4D97-AF65-F5344CB8AC3E}">
        <p14:creationId xmlns:p14="http://schemas.microsoft.com/office/powerpoint/2010/main" val="318013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0CEEF5-C894-6352-1C4D-10D0062E4029}"/>
              </a:ext>
            </a:extLst>
          </p:cNvPr>
          <p:cNvSpPr>
            <a:spLocks noGrp="1"/>
          </p:cNvSpPr>
          <p:nvPr>
            <p:ph idx="1"/>
          </p:nvPr>
        </p:nvSpPr>
        <p:spPr>
          <a:xfrm>
            <a:off x="319178" y="923026"/>
            <a:ext cx="11559398" cy="4718650"/>
          </a:xfrm>
        </p:spPr>
        <p:txBody>
          <a:bodyPr>
            <a:normAutofit/>
          </a:bodyPr>
          <a:lstStyle/>
          <a:p>
            <a:pPr marL="0" indent="0">
              <a:buNone/>
            </a:pPr>
            <a:r>
              <a:rPr lang="pt-BR" sz="2400" b="1" dirty="0">
                <a:solidFill>
                  <a:schemeClr val="accent2">
                    <a:lumMod val="75000"/>
                  </a:schemeClr>
                </a:solidFill>
              </a:rPr>
              <a:t>Lei 10.865/2004 : Pessoa Jurídica Preponderantemente Exportadora. </a:t>
            </a:r>
          </a:p>
          <a:p>
            <a:pPr marL="0" indent="0">
              <a:buNone/>
            </a:pPr>
            <a:r>
              <a:rPr lang="pt-BR" sz="1800" b="1" dirty="0"/>
              <a:t>Art. 40. A incidência da contribuição para o PIS/PASEP e da COFINS ficará suspensa no caso de venda de matérias-primas, produtos intermediários e materiais de embalagem destinados a pessoa jurídica preponderantemente exportadora. (Redação dada pela Lei nº 10.925, de 2004) (Vigência)</a:t>
            </a:r>
          </a:p>
          <a:p>
            <a:pPr marL="0" indent="0">
              <a:buNone/>
            </a:pPr>
            <a:r>
              <a:rPr lang="pt-BR" sz="1800" b="1" dirty="0"/>
              <a:t>§ 1º Para fins do disposto no caput , considera-se pessoa jurídica preponderantemente exportadora </a:t>
            </a:r>
            <a:r>
              <a:rPr lang="pt-BR" sz="1800" u="sng" dirty="0"/>
              <a:t>aquela cuja receita bruta decorrente de exportação para o exterior, no ano-calendário imediatamente anterior ao da aquisição, houver sido igual ou superior a 50% (cinquenta por cento) de sua receita bruta total de venda de bens e serviços no mesmo período</a:t>
            </a:r>
            <a:r>
              <a:rPr lang="pt-BR" sz="1800" b="1" dirty="0"/>
              <a:t>, após excluídos os impostos e contribuições incidentes sobre a venda. (Redação dada pela Lei nº 12.715, de 2012)</a:t>
            </a:r>
          </a:p>
          <a:p>
            <a:pPr marL="0" indent="0">
              <a:buNone/>
            </a:pPr>
            <a:r>
              <a:rPr lang="pt-BR" sz="1800" b="1" dirty="0"/>
              <a:t>§ 4º Para os fins do disposto neste artigo, as empresas adquirentes deverão:</a:t>
            </a:r>
          </a:p>
          <a:p>
            <a:pPr marL="0" indent="0">
              <a:buNone/>
            </a:pPr>
            <a:r>
              <a:rPr lang="pt-BR" sz="1800" b="1" dirty="0"/>
              <a:t>I - atender aos termos e às condições estabelecidos pela Secretaria da Receita Federal; e</a:t>
            </a:r>
          </a:p>
          <a:p>
            <a:pPr marL="0" indent="0">
              <a:buNone/>
            </a:pPr>
            <a:r>
              <a:rPr lang="pt-BR" sz="1800" b="1" dirty="0"/>
              <a:t>II - declarar ao vendedor, de forma expressa e sob as penas da lei, que atende a todos os requisitos estabelecidos.</a:t>
            </a:r>
          </a:p>
          <a:p>
            <a:pPr marL="0" indent="0">
              <a:buNone/>
            </a:pPr>
            <a:endParaRPr lang="pt-BR" sz="1800" b="1" dirty="0">
              <a:solidFill>
                <a:schemeClr val="accent2">
                  <a:lumMod val="75000"/>
                </a:schemeClr>
              </a:solidFill>
            </a:endParaRPr>
          </a:p>
        </p:txBody>
      </p:sp>
    </p:spTree>
    <p:extLst>
      <p:ext uri="{BB962C8B-B14F-4D97-AF65-F5344CB8AC3E}">
        <p14:creationId xmlns:p14="http://schemas.microsoft.com/office/powerpoint/2010/main" val="3579055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0CEEF5-C894-6352-1C4D-10D0062E4029}"/>
              </a:ext>
            </a:extLst>
          </p:cNvPr>
          <p:cNvSpPr>
            <a:spLocks noGrp="1"/>
          </p:cNvSpPr>
          <p:nvPr>
            <p:ph idx="1"/>
          </p:nvPr>
        </p:nvSpPr>
        <p:spPr>
          <a:xfrm>
            <a:off x="319178" y="923026"/>
            <a:ext cx="11559398" cy="4718650"/>
          </a:xfrm>
        </p:spPr>
        <p:txBody>
          <a:bodyPr>
            <a:normAutofit fontScale="92500" lnSpcReduction="10000"/>
          </a:bodyPr>
          <a:lstStyle/>
          <a:p>
            <a:pPr marL="0" indent="0">
              <a:buNone/>
            </a:pPr>
            <a:r>
              <a:rPr lang="pt-BR" sz="2600" b="1" dirty="0">
                <a:solidFill>
                  <a:schemeClr val="accent2">
                    <a:lumMod val="75000"/>
                  </a:schemeClr>
                </a:solidFill>
              </a:rPr>
              <a:t>Lei 10.865/2004 :  “SUSPENSÃO” PIS E COFINS RECEITAS FRETES</a:t>
            </a:r>
          </a:p>
          <a:p>
            <a:pPr marL="0" indent="0">
              <a:buNone/>
            </a:pPr>
            <a:r>
              <a:rPr lang="pt-BR" sz="1800" b="1" dirty="0"/>
              <a:t> Art. 40.</a:t>
            </a:r>
          </a:p>
          <a:p>
            <a:pPr marL="0" indent="0">
              <a:buNone/>
            </a:pPr>
            <a:r>
              <a:rPr lang="pt-BR" sz="1800" b="1" dirty="0"/>
              <a:t>§ 6º-A. A suspensão de que trata este artigo alcança as receitas de frete, bem como as receitas auferidas pelo operador de transporte multimodal, relativas </a:t>
            </a:r>
            <a:r>
              <a:rPr lang="pt-BR" sz="1800" b="1" dirty="0">
                <a:solidFill>
                  <a:srgbClr val="00B050"/>
                </a:solidFill>
              </a:rPr>
              <a:t>a frete contratado pela pessoa jurídica preponderantemente exportadora no mercado interno para o transporte dentro do território nacional </a:t>
            </a:r>
            <a:r>
              <a:rPr lang="pt-BR" sz="1800" b="1" dirty="0"/>
              <a:t>de: (Redação dada pela Lei nº 11.774, de 2008)</a:t>
            </a:r>
          </a:p>
          <a:p>
            <a:pPr marL="0" indent="0">
              <a:buNone/>
            </a:pPr>
            <a:r>
              <a:rPr lang="pt-BR" sz="1800" b="1" dirty="0"/>
              <a:t>I - matérias-primas, produtos intermediários e materiais de embalagem adquiridos na forma deste artigo; e (Incluído pela Lei nº 11.488, de 2007)</a:t>
            </a:r>
          </a:p>
          <a:p>
            <a:pPr marL="0" indent="0">
              <a:buNone/>
            </a:pPr>
            <a:r>
              <a:rPr lang="pt-BR" sz="1800" b="1" dirty="0">
                <a:solidFill>
                  <a:srgbClr val="92D050"/>
                </a:solidFill>
              </a:rPr>
              <a:t>II - produtos destinados à exportação pela pessoa jurídica preponderantemente exportadora.</a:t>
            </a:r>
            <a:r>
              <a:rPr lang="pt-BR" sz="1800" b="1" dirty="0"/>
              <a:t> (Incluído pela Lei nº 11.488, de 2007)</a:t>
            </a:r>
          </a:p>
          <a:p>
            <a:pPr marL="0" indent="0">
              <a:buNone/>
            </a:pPr>
            <a:r>
              <a:rPr lang="pt-BR" sz="1800" b="1" dirty="0"/>
              <a:t>§ 7º Para fins do disposto no inciso II do § 6º-A deste artigo</a:t>
            </a:r>
            <a:r>
              <a:rPr lang="pt-BR" sz="1800" b="1" dirty="0">
                <a:solidFill>
                  <a:srgbClr val="FF0000"/>
                </a:solidFill>
              </a:rPr>
              <a:t>, o frete deverá referir-se ao transporte dos produtos até o ponto de saída do território nacional.</a:t>
            </a:r>
            <a:r>
              <a:rPr lang="pt-BR" sz="1800" b="1" dirty="0"/>
              <a:t> (Incluído pela Lei nº 11.488, de 2007)</a:t>
            </a:r>
          </a:p>
          <a:p>
            <a:pPr marL="0" indent="0">
              <a:buNone/>
            </a:pPr>
            <a:r>
              <a:rPr lang="pt-BR" sz="1800" b="1" dirty="0"/>
              <a:t>§ 8º O disposto no inciso II do § 6º-A deste artigo aplica-se também na </a:t>
            </a:r>
            <a:r>
              <a:rPr lang="pt-BR" sz="1800" b="1" dirty="0">
                <a:solidFill>
                  <a:srgbClr val="00B050"/>
                </a:solidFill>
              </a:rPr>
              <a:t>hipótese de vendas a empresa comercial exportadora</a:t>
            </a:r>
            <a:r>
              <a:rPr lang="pt-BR" sz="1800" b="1" dirty="0"/>
              <a:t>, </a:t>
            </a:r>
            <a:r>
              <a:rPr lang="pt-BR" sz="1800" b="1" dirty="0">
                <a:solidFill>
                  <a:srgbClr val="00B050"/>
                </a:solidFill>
              </a:rPr>
              <a:t>com fim específico de exportação</a:t>
            </a:r>
            <a:r>
              <a:rPr lang="pt-BR" sz="1800" b="1" dirty="0"/>
              <a:t>. (Incluído pela Lei nº 11.488, de 2007)</a:t>
            </a:r>
          </a:p>
          <a:p>
            <a:pPr marL="0" indent="0">
              <a:buNone/>
            </a:pPr>
            <a:r>
              <a:rPr lang="pt-BR" sz="1800" b="1" dirty="0"/>
              <a:t>§ 9º </a:t>
            </a:r>
            <a:r>
              <a:rPr lang="pt-BR" sz="1800" b="1" dirty="0">
                <a:solidFill>
                  <a:srgbClr val="FF0000"/>
                </a:solidFill>
              </a:rPr>
              <a:t>Deverá constar da nota fiscal a indicação de que o produto transportado destina-se à exportação ou à formação de lote com a finalidade de exportação, condição a ser comprovada mediante o Registro de Exportação - R</a:t>
            </a:r>
            <a:r>
              <a:rPr lang="pt-BR" sz="1800" b="1" dirty="0"/>
              <a:t>E. (Incluído pela Lei nº 11.488, de 2007)</a:t>
            </a:r>
          </a:p>
          <a:p>
            <a:pPr marL="0" indent="0">
              <a:buNone/>
            </a:pPr>
            <a:endParaRPr lang="pt-BR" sz="1800" b="1" dirty="0">
              <a:solidFill>
                <a:schemeClr val="accent2">
                  <a:lumMod val="75000"/>
                </a:schemeClr>
              </a:solidFill>
            </a:endParaRPr>
          </a:p>
          <a:p>
            <a:pPr marL="0" indent="0">
              <a:buNone/>
            </a:pPr>
            <a:endParaRPr lang="pt-BR" sz="1800" b="1" dirty="0">
              <a:solidFill>
                <a:schemeClr val="accent2">
                  <a:lumMod val="75000"/>
                </a:schemeClr>
              </a:solidFill>
            </a:endParaRPr>
          </a:p>
        </p:txBody>
      </p:sp>
    </p:spTree>
    <p:extLst>
      <p:ext uri="{BB962C8B-B14F-4D97-AF65-F5344CB8AC3E}">
        <p14:creationId xmlns:p14="http://schemas.microsoft.com/office/powerpoint/2010/main" val="292683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16503-FCFD-1D1E-6107-D011885506E9}"/>
              </a:ext>
            </a:extLst>
          </p:cNvPr>
          <p:cNvSpPr>
            <a:spLocks noGrp="1"/>
          </p:cNvSpPr>
          <p:nvPr>
            <p:ph type="title"/>
          </p:nvPr>
        </p:nvSpPr>
        <p:spPr>
          <a:xfrm>
            <a:off x="387928" y="681037"/>
            <a:ext cx="11416144" cy="1325563"/>
          </a:xfrm>
        </p:spPr>
        <p:txBody>
          <a:bodyPr>
            <a:normAutofit/>
          </a:bodyPr>
          <a:lstStyle/>
          <a:p>
            <a:pPr algn="just"/>
            <a:r>
              <a:rPr lang="pt-BR" sz="3600" b="1" dirty="0"/>
              <a:t>IMUNIDADE RECEITA FRETE DE TRANSPORTE DE MERCADORIAS DESTINADAS À EXPORTAÇÃO</a:t>
            </a:r>
          </a:p>
        </p:txBody>
      </p:sp>
      <p:sp>
        <p:nvSpPr>
          <p:cNvPr id="3" name="Espaço Reservado para Conteúdo 2">
            <a:extLst>
              <a:ext uri="{FF2B5EF4-FFF2-40B4-BE49-F238E27FC236}">
                <a16:creationId xmlns:a16="http://schemas.microsoft.com/office/drawing/2014/main" id="{700CEEF5-C894-6352-1C4D-10D0062E4029}"/>
              </a:ext>
            </a:extLst>
          </p:cNvPr>
          <p:cNvSpPr>
            <a:spLocks noGrp="1"/>
          </p:cNvSpPr>
          <p:nvPr>
            <p:ph idx="1"/>
          </p:nvPr>
        </p:nvSpPr>
        <p:spPr>
          <a:xfrm>
            <a:off x="387927" y="2006600"/>
            <a:ext cx="11490647" cy="3635075"/>
          </a:xfrm>
        </p:spPr>
        <p:txBody>
          <a:bodyPr>
            <a:normAutofit fontScale="77500" lnSpcReduction="20000"/>
          </a:bodyPr>
          <a:lstStyle/>
          <a:p>
            <a:pPr marL="0" indent="0">
              <a:buNone/>
            </a:pPr>
            <a:r>
              <a:rPr lang="pt-BR" sz="4600" b="1" dirty="0">
                <a:solidFill>
                  <a:schemeClr val="accent2">
                    <a:lumMod val="75000"/>
                  </a:schemeClr>
                </a:solidFill>
              </a:rPr>
              <a:t>STF – RE 1.367.071/PR</a:t>
            </a:r>
          </a:p>
          <a:p>
            <a:pPr marL="0" indent="0" algn="just">
              <a:buNone/>
            </a:pPr>
            <a:r>
              <a:rPr lang="pt-BR" sz="2800" b="0" i="0" dirty="0">
                <a:effectLst/>
                <a:latin typeface="+mj-lt"/>
              </a:rPr>
              <a:t>Ementa: AGRAVO INTERNO. RECURSO EXTRAORDINÁRIO. IMUNIDADE TRIBUTÁRIA DAS EXPORTAÇÕES. CONTRIBUIÇÕES PREVIDENCIÁRIAS. RECEITAS DECORRENTES DE EXPORTAÇÃO. EXPORTAÇÃO INDIRETA. TRADING COMPANIES. TEMA 674 DA REPERCUSSÃO GERAL. ACÓRDÃO RECORRIDO EM DISSONÂNCIA COM A JURISPRUDÊNCIA DO STF. 1. O acórdão do Tribunal de origem revela-se em dissonância com a jurisprudência desta SUPREMA CORTE, firmada no julgamento do RE 759.244-RG, de relatoria do Eminente Min. EDSON FACHIN (Tema 674 da repercussão geral</a:t>
            </a:r>
            <a:r>
              <a:rPr lang="pt-BR" sz="3100" b="1" i="0" dirty="0">
                <a:solidFill>
                  <a:srgbClr val="92D050"/>
                </a:solidFill>
                <a:effectLst/>
                <a:latin typeface="+mj-lt"/>
              </a:rPr>
              <a:t>), no sentido de que A norma imunizante contida no inciso I do § 2º do art. 149 da Constituição da República alcança as receitas decorrentes de operações indiretas de exportação caracterizadas por haver participação negocial de sociedade exportadora intermediária. </a:t>
            </a:r>
            <a:r>
              <a:rPr lang="pt-BR" sz="2800" b="0" i="0" dirty="0">
                <a:effectLst/>
                <a:latin typeface="+mj-lt"/>
              </a:rPr>
              <a:t>2. Agravo interno a que se nega provimento. </a:t>
            </a:r>
            <a:r>
              <a:rPr lang="pt-BR" sz="2800" b="1" i="0" dirty="0">
                <a:effectLst/>
                <a:latin typeface="+mj-lt"/>
              </a:rPr>
              <a:t>Órgão julgador: </a:t>
            </a:r>
            <a:r>
              <a:rPr lang="pt-BR" sz="2800" b="0" i="0" dirty="0">
                <a:effectLst/>
                <a:latin typeface="+mj-lt"/>
              </a:rPr>
              <a:t>Primeira Turma ( </a:t>
            </a:r>
            <a:r>
              <a:rPr lang="pt-BR" sz="2800" b="1" i="0" dirty="0">
                <a:effectLst/>
                <a:latin typeface="+mj-lt"/>
              </a:rPr>
              <a:t>Relator(a): </a:t>
            </a:r>
            <a:r>
              <a:rPr lang="pt-BR" sz="2800" b="0" i="0" dirty="0">
                <a:effectLst/>
                <a:latin typeface="+mj-lt"/>
              </a:rPr>
              <a:t>Min. ALEXANDRE DE MORAES, </a:t>
            </a:r>
            <a:r>
              <a:rPr lang="pt-BR" sz="2800" b="1" i="0" dirty="0">
                <a:effectLst/>
                <a:latin typeface="+mj-lt"/>
              </a:rPr>
              <a:t>Julgamento: </a:t>
            </a:r>
            <a:r>
              <a:rPr lang="pt-BR" sz="2800" b="0" i="0" dirty="0">
                <a:effectLst/>
                <a:latin typeface="+mj-lt"/>
              </a:rPr>
              <a:t>09/05/2022, </a:t>
            </a:r>
            <a:r>
              <a:rPr lang="pt-BR" sz="2800" b="1" i="0" dirty="0">
                <a:effectLst/>
                <a:latin typeface="+mj-lt"/>
              </a:rPr>
              <a:t>Publicação: </a:t>
            </a:r>
            <a:r>
              <a:rPr lang="pt-BR" sz="2800" b="0" i="0" dirty="0">
                <a:effectLst/>
                <a:latin typeface="+mj-lt"/>
              </a:rPr>
              <a:t>19/05/2022).</a:t>
            </a:r>
            <a:endParaRPr lang="pt-BR" sz="2800" b="1" i="0" dirty="0">
              <a:effectLst/>
              <a:latin typeface="+mj-lt"/>
            </a:endParaRPr>
          </a:p>
          <a:p>
            <a:pPr marL="0" indent="0" algn="just">
              <a:buNone/>
            </a:pPr>
            <a:endParaRPr lang="pt-BR" sz="2800" b="1" dirty="0">
              <a:solidFill>
                <a:schemeClr val="accent2">
                  <a:lumMod val="75000"/>
                </a:schemeClr>
              </a:solidFill>
            </a:endParaRPr>
          </a:p>
          <a:p>
            <a:pPr marL="0" indent="0" algn="just">
              <a:buNone/>
            </a:pPr>
            <a:endParaRPr lang="pt-BR" sz="1600" b="1" dirty="0">
              <a:solidFill>
                <a:schemeClr val="accent2">
                  <a:lumMod val="75000"/>
                </a:schemeClr>
              </a:solidFill>
            </a:endParaRPr>
          </a:p>
        </p:txBody>
      </p:sp>
    </p:spTree>
    <p:extLst>
      <p:ext uri="{BB962C8B-B14F-4D97-AF65-F5344CB8AC3E}">
        <p14:creationId xmlns:p14="http://schemas.microsoft.com/office/powerpoint/2010/main" val="381256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16503-FCFD-1D1E-6107-D011885506E9}"/>
              </a:ext>
            </a:extLst>
          </p:cNvPr>
          <p:cNvSpPr>
            <a:spLocks noGrp="1"/>
          </p:cNvSpPr>
          <p:nvPr>
            <p:ph type="title"/>
          </p:nvPr>
        </p:nvSpPr>
        <p:spPr>
          <a:xfrm>
            <a:off x="387928" y="681037"/>
            <a:ext cx="11416144" cy="1325563"/>
          </a:xfrm>
        </p:spPr>
        <p:txBody>
          <a:bodyPr>
            <a:normAutofit/>
          </a:bodyPr>
          <a:lstStyle/>
          <a:p>
            <a:pPr algn="just"/>
            <a:r>
              <a:rPr lang="pt-BR" sz="3600" b="1" dirty="0"/>
              <a:t>IMUNIDADE RECEITA FRETE DE TRANSPORTE DE MERCADORIAS DESTINADAS À EXPORTAÇÃO</a:t>
            </a:r>
          </a:p>
        </p:txBody>
      </p:sp>
      <p:sp>
        <p:nvSpPr>
          <p:cNvPr id="3" name="Espaço Reservado para Conteúdo 2">
            <a:extLst>
              <a:ext uri="{FF2B5EF4-FFF2-40B4-BE49-F238E27FC236}">
                <a16:creationId xmlns:a16="http://schemas.microsoft.com/office/drawing/2014/main" id="{700CEEF5-C894-6352-1C4D-10D0062E4029}"/>
              </a:ext>
            </a:extLst>
          </p:cNvPr>
          <p:cNvSpPr>
            <a:spLocks noGrp="1"/>
          </p:cNvSpPr>
          <p:nvPr>
            <p:ph idx="1"/>
          </p:nvPr>
        </p:nvSpPr>
        <p:spPr>
          <a:xfrm>
            <a:off x="387927" y="2006600"/>
            <a:ext cx="11490647" cy="3635075"/>
          </a:xfrm>
        </p:spPr>
        <p:txBody>
          <a:bodyPr>
            <a:normAutofit/>
          </a:bodyPr>
          <a:lstStyle/>
          <a:p>
            <a:pPr marL="0" indent="0">
              <a:buNone/>
            </a:pPr>
            <a:r>
              <a:rPr lang="pt-BR" dirty="0">
                <a:solidFill>
                  <a:schemeClr val="accent2">
                    <a:lumMod val="50000"/>
                  </a:schemeClr>
                </a:solidFill>
              </a:rPr>
              <a:t>Nosso Entendimento: </a:t>
            </a:r>
          </a:p>
          <a:p>
            <a:pPr marL="0" indent="0">
              <a:buNone/>
            </a:pPr>
            <a:r>
              <a:rPr lang="pt-BR" dirty="0"/>
              <a:t>Toda receita de frete que envolva mercadoria destinada à exportação encontra-se amparada pelo preceito imunizante, independentemente de quem seja o contratante.</a:t>
            </a:r>
          </a:p>
          <a:p>
            <a:pPr marL="0" indent="0">
              <a:buNone/>
            </a:pPr>
            <a:endParaRPr lang="pt-BR" dirty="0"/>
          </a:p>
          <a:p>
            <a:pPr marL="0" indent="0">
              <a:buNone/>
            </a:pPr>
            <a:r>
              <a:rPr lang="pt-BR" dirty="0"/>
              <a:t>Trata-se de imunidade objetiva incondicionada. </a:t>
            </a:r>
          </a:p>
          <a:p>
            <a:pPr marL="0" indent="0">
              <a:buNone/>
            </a:pPr>
            <a:endParaRPr lang="pt-BR" dirty="0"/>
          </a:p>
          <a:p>
            <a:pPr marL="0" indent="0">
              <a:buNone/>
            </a:pPr>
            <a:endParaRPr lang="pt-BR" dirty="0"/>
          </a:p>
          <a:p>
            <a:pPr marL="0" indent="0">
              <a:buNone/>
            </a:pPr>
            <a:endParaRPr lang="pt-BR" sz="1600" b="1" dirty="0">
              <a:solidFill>
                <a:schemeClr val="accent2">
                  <a:lumMod val="75000"/>
                </a:schemeClr>
              </a:solidFill>
            </a:endParaRPr>
          </a:p>
        </p:txBody>
      </p:sp>
    </p:spTree>
    <p:extLst>
      <p:ext uri="{BB962C8B-B14F-4D97-AF65-F5344CB8AC3E}">
        <p14:creationId xmlns:p14="http://schemas.microsoft.com/office/powerpoint/2010/main" val="2194981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342EFDF8-B388-0A5E-DFBD-DE4814C77549}"/>
              </a:ext>
            </a:extLst>
          </p:cNvPr>
          <p:cNvPicPr/>
          <p:nvPr/>
        </p:nvPicPr>
        <p:blipFill>
          <a:blip r:embed="rId2"/>
          <a:srcRect/>
          <a:stretch>
            <a:fillRect/>
          </a:stretch>
        </p:blipFill>
        <p:spPr>
          <a:xfrm>
            <a:off x="2189020" y="858982"/>
            <a:ext cx="8183418" cy="5791200"/>
          </a:xfrm>
          <a:prstGeom prst="rect">
            <a:avLst/>
          </a:prstGeom>
          <a:ln/>
        </p:spPr>
      </p:pic>
    </p:spTree>
    <p:extLst>
      <p:ext uri="{BB962C8B-B14F-4D97-AF65-F5344CB8AC3E}">
        <p14:creationId xmlns:p14="http://schemas.microsoft.com/office/powerpoint/2010/main" val="359430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06E0-1DC6-6145-3B1A-50172B292626}"/>
              </a:ext>
            </a:extLst>
          </p:cNvPr>
          <p:cNvSpPr>
            <a:spLocks noGrp="1"/>
          </p:cNvSpPr>
          <p:nvPr>
            <p:ph type="title"/>
          </p:nvPr>
        </p:nvSpPr>
        <p:spPr/>
        <p:txBody>
          <a:bodyPr>
            <a:normAutofit/>
          </a:bodyPr>
          <a:lstStyle/>
          <a:p>
            <a:pPr algn="ctr"/>
            <a:r>
              <a:rPr lang="pt-BR" b="1" dirty="0"/>
              <a:t>IMUNIDADE</a:t>
            </a:r>
            <a:endParaRPr lang="pt-BR" sz="4000" b="1" dirty="0"/>
          </a:p>
        </p:txBody>
      </p:sp>
      <p:sp>
        <p:nvSpPr>
          <p:cNvPr id="3" name="Espaço Reservado para Conteúdo 2">
            <a:extLst>
              <a:ext uri="{FF2B5EF4-FFF2-40B4-BE49-F238E27FC236}">
                <a16:creationId xmlns:a16="http://schemas.microsoft.com/office/drawing/2014/main" id="{E1C0920C-35B0-3087-5175-E70BAB1D1669}"/>
              </a:ext>
            </a:extLst>
          </p:cNvPr>
          <p:cNvSpPr>
            <a:spLocks noGrp="1"/>
          </p:cNvSpPr>
          <p:nvPr>
            <p:ph idx="1"/>
          </p:nvPr>
        </p:nvSpPr>
        <p:spPr/>
        <p:txBody>
          <a:bodyPr>
            <a:normAutofit/>
          </a:bodyPr>
          <a:lstStyle/>
          <a:p>
            <a:pPr marL="0" indent="0" algn="just">
              <a:buNone/>
            </a:pPr>
            <a:r>
              <a:rPr lang="pt-BR" sz="3000" dirty="0"/>
              <a:t>Nas lições do Prof. Paulo de Barros Carvalho, a imunidade é “classe finita e imediatamente determinável de norma jurídica, contida no texto da Constituição da República, e que estabelecem, de modo expresso, a incompetência das pessoas políticas de direito constitucional interno para expedir regras instituidoras de tributos que alcancem situações específicas e suficientemente caracterizadas’. (Curso de Direito Tributário. São Paulo: Saraiva, 2017. p. 203). </a:t>
            </a:r>
          </a:p>
        </p:txBody>
      </p:sp>
    </p:spTree>
    <p:extLst>
      <p:ext uri="{BB962C8B-B14F-4D97-AF65-F5344CB8AC3E}">
        <p14:creationId xmlns:p14="http://schemas.microsoft.com/office/powerpoint/2010/main" val="3444417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9B88E-BB80-08EA-5021-D5D99C12C22F}"/>
              </a:ext>
            </a:extLst>
          </p:cNvPr>
          <p:cNvSpPr>
            <a:spLocks noGrp="1"/>
          </p:cNvSpPr>
          <p:nvPr>
            <p:ph type="title"/>
          </p:nvPr>
        </p:nvSpPr>
        <p:spPr/>
        <p:txBody>
          <a:bodyPr>
            <a:normAutofit fontScale="90000"/>
          </a:bodyPr>
          <a:lstStyle/>
          <a:p>
            <a:br>
              <a:rPr lang="pt-BR" dirty="0"/>
            </a:br>
            <a:br>
              <a:rPr lang="pt-BR" dirty="0"/>
            </a:br>
            <a:endParaRPr lang="pt-BR" dirty="0"/>
          </a:p>
        </p:txBody>
      </p:sp>
      <p:sp>
        <p:nvSpPr>
          <p:cNvPr id="3" name="Espaço Reservado para Conteúdo 2">
            <a:extLst>
              <a:ext uri="{FF2B5EF4-FFF2-40B4-BE49-F238E27FC236}">
                <a16:creationId xmlns:a16="http://schemas.microsoft.com/office/drawing/2014/main" id="{BF9568F7-7702-459D-3F88-70C5829C7DC7}"/>
              </a:ext>
            </a:extLst>
          </p:cNvPr>
          <p:cNvSpPr>
            <a:spLocks noGrp="1"/>
          </p:cNvSpPr>
          <p:nvPr>
            <p:ph idx="1"/>
          </p:nvPr>
        </p:nvSpPr>
        <p:spPr/>
        <p:txBody>
          <a:bodyPr/>
          <a:lstStyle/>
          <a:p>
            <a:pPr algn="ctr">
              <a:buFont typeface="Wingdings" pitchFamily="2" charset="2"/>
              <a:buNone/>
            </a:pPr>
            <a:endParaRPr lang="pt-BR" sz="2800" dirty="0"/>
          </a:p>
          <a:p>
            <a:pPr algn="ctr">
              <a:buFont typeface="Wingdings" pitchFamily="2" charset="2"/>
              <a:buNone/>
            </a:pPr>
            <a:r>
              <a:rPr lang="pt-BR" sz="3600" b="1" dirty="0">
                <a:solidFill>
                  <a:srgbClr val="D0A482"/>
                </a:solidFill>
                <a:latin typeface="+mj-lt"/>
                <a:ea typeface="+mj-ea"/>
                <a:cs typeface="+mj-cs"/>
              </a:rPr>
              <a:t>Muito obrigada !!!</a:t>
            </a:r>
          </a:p>
          <a:p>
            <a:pPr algn="ctr">
              <a:buFont typeface="Wingdings" pitchFamily="2" charset="2"/>
              <a:buNone/>
            </a:pPr>
            <a:r>
              <a:rPr lang="pt-BR" sz="2800" dirty="0"/>
              <a:t>Agradeço a todos pela atenção.</a:t>
            </a:r>
            <a:endParaRPr lang="en-US" sz="2800" dirty="0"/>
          </a:p>
          <a:p>
            <a:endParaRPr lang="pt-BR" dirty="0"/>
          </a:p>
        </p:txBody>
      </p:sp>
      <p:grpSp>
        <p:nvGrpSpPr>
          <p:cNvPr id="5" name="Agrupar 4">
            <a:extLst>
              <a:ext uri="{FF2B5EF4-FFF2-40B4-BE49-F238E27FC236}">
                <a16:creationId xmlns:a16="http://schemas.microsoft.com/office/drawing/2014/main" id="{354B6EF7-801C-6844-B3FE-8FB31E61A292}"/>
              </a:ext>
            </a:extLst>
          </p:cNvPr>
          <p:cNvGrpSpPr/>
          <p:nvPr/>
        </p:nvGrpSpPr>
        <p:grpSpPr>
          <a:xfrm>
            <a:off x="355869" y="5741438"/>
            <a:ext cx="1858145" cy="273213"/>
            <a:chOff x="2895012" y="4399290"/>
            <a:chExt cx="1605835" cy="266389"/>
          </a:xfrm>
        </p:grpSpPr>
        <p:pic>
          <p:nvPicPr>
            <p:cNvPr id="15" name="Imagem 14">
              <a:extLst>
                <a:ext uri="{FF2B5EF4-FFF2-40B4-BE49-F238E27FC236}">
                  <a16:creationId xmlns:a16="http://schemas.microsoft.com/office/drawing/2014/main" id="{59E2E560-9034-164F-A446-6B1CE3D9BFFD}"/>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2895012" y="4441421"/>
              <a:ext cx="187938" cy="192115"/>
            </a:xfrm>
            <a:prstGeom prst="rect">
              <a:avLst/>
            </a:prstGeom>
          </p:spPr>
        </p:pic>
        <p:sp>
          <p:nvSpPr>
            <p:cNvPr id="16" name="Espaço Reservado para Texto 18">
              <a:extLst>
                <a:ext uri="{FF2B5EF4-FFF2-40B4-BE49-F238E27FC236}">
                  <a16:creationId xmlns:a16="http://schemas.microsoft.com/office/drawing/2014/main" id="{1608A6BB-F5CD-E54F-91D3-8B23FECE0AEC}"/>
                </a:ext>
              </a:extLst>
            </p:cNvPr>
            <p:cNvSpPr txBox="1">
              <a:spLocks/>
            </p:cNvSpPr>
            <p:nvPr/>
          </p:nvSpPr>
          <p:spPr>
            <a:xfrm>
              <a:off x="3204865" y="4399290"/>
              <a:ext cx="1295982" cy="266389"/>
            </a:xfrm>
            <a:prstGeom prst="rect">
              <a:avLst/>
            </a:prstGeom>
          </p:spPr>
          <p:txBody>
            <a:bodyPr vert="horz" lIns="0" tIns="0" rIns="0" bIns="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00B0F0"/>
                </a:buClr>
                <a:defRPr/>
              </a:pPr>
              <a:r>
                <a:rPr lang="pt-BR" sz="1400" dirty="0">
                  <a:solidFill>
                    <a:schemeClr val="bg1"/>
                  </a:solidFill>
                  <a:latin typeface="Cambria" panose="02040503050406030204" pitchFamily="18" charset="0"/>
                  <a:ea typeface="Cambria" panose="02040503050406030204" pitchFamily="18" charset="0"/>
                  <a:cs typeface="Tahoma" panose="020B0604030504040204" pitchFamily="34" charset="0"/>
                </a:rPr>
                <a:t>(34) 3216-0222</a:t>
              </a:r>
            </a:p>
          </p:txBody>
        </p:sp>
      </p:grpSp>
      <p:grpSp>
        <p:nvGrpSpPr>
          <p:cNvPr id="6" name="Agrupar 5">
            <a:extLst>
              <a:ext uri="{FF2B5EF4-FFF2-40B4-BE49-F238E27FC236}">
                <a16:creationId xmlns:a16="http://schemas.microsoft.com/office/drawing/2014/main" id="{CD5BDCDE-B29F-BF4F-86EE-3EA735255A05}"/>
              </a:ext>
            </a:extLst>
          </p:cNvPr>
          <p:cNvGrpSpPr/>
          <p:nvPr/>
        </p:nvGrpSpPr>
        <p:grpSpPr>
          <a:xfrm>
            <a:off x="5263945" y="5685463"/>
            <a:ext cx="2811903" cy="366373"/>
            <a:chOff x="4679766" y="4025828"/>
            <a:chExt cx="2171410" cy="290996"/>
          </a:xfrm>
        </p:grpSpPr>
        <p:sp>
          <p:nvSpPr>
            <p:cNvPr id="13" name="Espaço Reservado para Texto 18">
              <a:extLst>
                <a:ext uri="{FF2B5EF4-FFF2-40B4-BE49-F238E27FC236}">
                  <a16:creationId xmlns:a16="http://schemas.microsoft.com/office/drawing/2014/main" id="{DB3D8B7E-D179-BB4A-941E-737736B186E4}"/>
                </a:ext>
              </a:extLst>
            </p:cNvPr>
            <p:cNvSpPr txBox="1">
              <a:spLocks/>
            </p:cNvSpPr>
            <p:nvPr/>
          </p:nvSpPr>
          <p:spPr>
            <a:xfrm>
              <a:off x="5014891" y="4025828"/>
              <a:ext cx="1836285" cy="290996"/>
            </a:xfrm>
            <a:prstGeom prst="rect">
              <a:avLst/>
            </a:prstGeom>
          </p:spPr>
          <p:txBody>
            <a:bodyPr vert="horz" lIns="0" tIns="0" rIns="0" bIns="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750"/>
                </a:spcBef>
                <a:spcAft>
                  <a:spcPts val="375"/>
                </a:spcAft>
                <a:buClr>
                  <a:srgbClr val="00B0F0"/>
                </a:buClr>
                <a:defRPr/>
              </a:pPr>
              <a:r>
                <a:rPr lang="pt-BR" sz="1400" dirty="0">
                  <a:solidFill>
                    <a:schemeClr val="bg1"/>
                  </a:solidFill>
                  <a:latin typeface="Cambria" panose="02040503050406030204" pitchFamily="18" charset="0"/>
                  <a:ea typeface="Cambria" panose="02040503050406030204" pitchFamily="18" charset="0"/>
                  <a:cs typeface="Tahoma" panose="020B0604030504040204" pitchFamily="34" charset="0"/>
                </a:rPr>
                <a:t>www.marcelaguimaraes.adv.br</a:t>
              </a:r>
            </a:p>
          </p:txBody>
        </p:sp>
        <p:pic>
          <p:nvPicPr>
            <p:cNvPr id="14" name="Imagem 13">
              <a:extLst>
                <a:ext uri="{FF2B5EF4-FFF2-40B4-BE49-F238E27FC236}">
                  <a16:creationId xmlns:a16="http://schemas.microsoft.com/office/drawing/2014/main" id="{596CA00C-5B26-4849-9D3E-8D9AB1CE2BEB}"/>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4679766" y="4081728"/>
              <a:ext cx="216713" cy="226346"/>
            </a:xfrm>
            <a:prstGeom prst="rect">
              <a:avLst/>
            </a:prstGeom>
          </p:spPr>
        </p:pic>
      </p:grpSp>
      <p:grpSp>
        <p:nvGrpSpPr>
          <p:cNvPr id="7" name="Agrupar 6">
            <a:extLst>
              <a:ext uri="{FF2B5EF4-FFF2-40B4-BE49-F238E27FC236}">
                <a16:creationId xmlns:a16="http://schemas.microsoft.com/office/drawing/2014/main" id="{1E739906-24C2-364F-85B5-D7E7DE9146AA}"/>
              </a:ext>
            </a:extLst>
          </p:cNvPr>
          <p:cNvGrpSpPr/>
          <p:nvPr/>
        </p:nvGrpSpPr>
        <p:grpSpPr>
          <a:xfrm>
            <a:off x="8474411" y="5648260"/>
            <a:ext cx="3281717" cy="366373"/>
            <a:chOff x="6377757" y="3950451"/>
            <a:chExt cx="2505068" cy="366373"/>
          </a:xfrm>
        </p:grpSpPr>
        <p:sp>
          <p:nvSpPr>
            <p:cNvPr id="11" name="Espaço Reservado para Texto 18">
              <a:extLst>
                <a:ext uri="{FF2B5EF4-FFF2-40B4-BE49-F238E27FC236}">
                  <a16:creationId xmlns:a16="http://schemas.microsoft.com/office/drawing/2014/main" id="{4E986293-7099-2341-B4AE-2896649211C2}"/>
                </a:ext>
              </a:extLst>
            </p:cNvPr>
            <p:cNvSpPr txBox="1">
              <a:spLocks/>
            </p:cNvSpPr>
            <p:nvPr/>
          </p:nvSpPr>
          <p:spPr>
            <a:xfrm>
              <a:off x="6822119" y="3999961"/>
              <a:ext cx="2060706" cy="290996"/>
            </a:xfrm>
            <a:prstGeom prst="rect">
              <a:avLst/>
            </a:prstGeom>
          </p:spPr>
          <p:txBody>
            <a:bodyPr vert="horz" lIns="0" tIns="0" rIns="0" bIns="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750"/>
                </a:spcBef>
                <a:spcAft>
                  <a:spcPts val="375"/>
                </a:spcAft>
                <a:buClr>
                  <a:srgbClr val="00B0F0"/>
                </a:buClr>
                <a:defRPr/>
              </a:pPr>
              <a:r>
                <a:rPr lang="pt-BR" sz="1400" dirty="0">
                  <a:solidFill>
                    <a:schemeClr val="bg1"/>
                  </a:solidFill>
                  <a:latin typeface="Cambria" panose="02040503050406030204" pitchFamily="18" charset="0"/>
                  <a:ea typeface="Cambria" panose="02040503050406030204" pitchFamily="18" charset="0"/>
                  <a:cs typeface="Tahoma" panose="020B0604030504040204" pitchFamily="34" charset="0"/>
                </a:rPr>
                <a:t>contato@marcelaguimaraes.adv.br</a:t>
              </a:r>
            </a:p>
          </p:txBody>
        </p:sp>
        <p:pic>
          <p:nvPicPr>
            <p:cNvPr id="12" name="Gráfico 22" descr="E-mail estrutura de tópicos">
              <a:extLst>
                <a:ext uri="{FF2B5EF4-FFF2-40B4-BE49-F238E27FC236}">
                  <a16:creationId xmlns:a16="http://schemas.microsoft.com/office/drawing/2014/main" id="{74C23C6C-2766-3941-BAAB-40C3B20E030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77757" y="3950451"/>
              <a:ext cx="366373" cy="366373"/>
            </a:xfrm>
            <a:prstGeom prst="rect">
              <a:avLst/>
            </a:prstGeom>
          </p:spPr>
        </p:pic>
      </p:grpSp>
      <p:grpSp>
        <p:nvGrpSpPr>
          <p:cNvPr id="8" name="Agrupar 7">
            <a:extLst>
              <a:ext uri="{FF2B5EF4-FFF2-40B4-BE49-F238E27FC236}">
                <a16:creationId xmlns:a16="http://schemas.microsoft.com/office/drawing/2014/main" id="{9B385A9A-37AF-0A4A-9A4B-821298537077}"/>
              </a:ext>
            </a:extLst>
          </p:cNvPr>
          <p:cNvGrpSpPr/>
          <p:nvPr/>
        </p:nvGrpSpPr>
        <p:grpSpPr>
          <a:xfrm>
            <a:off x="2738283" y="5648260"/>
            <a:ext cx="2066168" cy="463361"/>
            <a:chOff x="2895011" y="4042867"/>
            <a:chExt cx="1383562" cy="280036"/>
          </a:xfrm>
        </p:grpSpPr>
        <p:pic>
          <p:nvPicPr>
            <p:cNvPr id="9" name="Imagem 8">
              <a:extLst>
                <a:ext uri="{FF2B5EF4-FFF2-40B4-BE49-F238E27FC236}">
                  <a16:creationId xmlns:a16="http://schemas.microsoft.com/office/drawing/2014/main" id="{24FD501C-4439-FA49-9ABA-4CD7704E4A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95011" y="4081728"/>
              <a:ext cx="245350" cy="241175"/>
            </a:xfrm>
            <a:prstGeom prst="rect">
              <a:avLst/>
            </a:prstGeom>
          </p:spPr>
        </p:pic>
        <p:sp>
          <p:nvSpPr>
            <p:cNvPr id="10" name="Espaço Reservado para Texto 18">
              <a:extLst>
                <a:ext uri="{FF2B5EF4-FFF2-40B4-BE49-F238E27FC236}">
                  <a16:creationId xmlns:a16="http://schemas.microsoft.com/office/drawing/2014/main" id="{85898D50-CE03-1F41-972B-BACDC1F8264C}"/>
                </a:ext>
              </a:extLst>
            </p:cNvPr>
            <p:cNvSpPr txBox="1">
              <a:spLocks/>
            </p:cNvSpPr>
            <p:nvPr/>
          </p:nvSpPr>
          <p:spPr>
            <a:xfrm>
              <a:off x="3204866" y="4042867"/>
              <a:ext cx="1073707" cy="266389"/>
            </a:xfrm>
            <a:prstGeom prst="rect">
              <a:avLst/>
            </a:prstGeom>
          </p:spPr>
          <p:txBody>
            <a:bodyPr vert="horz" lIns="0" tIns="0" rIns="0" bIns="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00B0F0"/>
                </a:buClr>
                <a:defRPr/>
              </a:pPr>
              <a:r>
                <a:rPr lang="pt-BR" sz="1400" dirty="0">
                  <a:solidFill>
                    <a:schemeClr val="bg1"/>
                  </a:solidFill>
                  <a:latin typeface="Cambria" panose="02040503050406030204" pitchFamily="18" charset="0"/>
                  <a:ea typeface="Cambria" panose="02040503050406030204" pitchFamily="18" charset="0"/>
                  <a:cs typeface="Tahoma" panose="020B0604030504040204" pitchFamily="34" charset="0"/>
                </a:rPr>
                <a:t>(34) 99888-4976</a:t>
              </a:r>
            </a:p>
          </p:txBody>
        </p:sp>
      </p:grpSp>
    </p:spTree>
    <p:extLst>
      <p:ext uri="{BB962C8B-B14F-4D97-AF65-F5344CB8AC3E}">
        <p14:creationId xmlns:p14="http://schemas.microsoft.com/office/powerpoint/2010/main" val="274398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B3019-7C04-913A-20F9-75E4C651C640}"/>
              </a:ext>
            </a:extLst>
          </p:cNvPr>
          <p:cNvSpPr>
            <a:spLocks noGrp="1"/>
          </p:cNvSpPr>
          <p:nvPr>
            <p:ph type="title"/>
          </p:nvPr>
        </p:nvSpPr>
        <p:spPr/>
        <p:txBody>
          <a:bodyPr/>
          <a:lstStyle/>
          <a:p>
            <a:r>
              <a:rPr lang="pt-BR" dirty="0"/>
              <a:t>Imunidade x Isenção</a:t>
            </a:r>
          </a:p>
        </p:txBody>
      </p:sp>
      <p:graphicFrame>
        <p:nvGraphicFramePr>
          <p:cNvPr id="4" name="Espaço Reservado para Conteúdo 3">
            <a:extLst>
              <a:ext uri="{FF2B5EF4-FFF2-40B4-BE49-F238E27FC236}">
                <a16:creationId xmlns:a16="http://schemas.microsoft.com/office/drawing/2014/main" id="{E42BCFAA-9764-2F0F-A385-1AD60047941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38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0D972-DCBF-5C34-452B-9A6C780B74D5}"/>
              </a:ext>
            </a:extLst>
          </p:cNvPr>
          <p:cNvSpPr>
            <a:spLocks noGrp="1"/>
          </p:cNvSpPr>
          <p:nvPr>
            <p:ph type="title"/>
          </p:nvPr>
        </p:nvSpPr>
        <p:spPr>
          <a:xfrm>
            <a:off x="355600" y="681037"/>
            <a:ext cx="10998200" cy="1325563"/>
          </a:xfrm>
        </p:spPr>
        <p:txBody>
          <a:bodyPr>
            <a:normAutofit/>
          </a:bodyPr>
          <a:lstStyle/>
          <a:p>
            <a:pPr algn="ctr"/>
            <a:r>
              <a:rPr lang="pt-BR" sz="3500" b="1" dirty="0"/>
              <a:t>IMUNIDADES RELATIVAS ÀS EXPORTAÇÕES NA CF/88</a:t>
            </a:r>
          </a:p>
        </p:txBody>
      </p:sp>
      <p:sp>
        <p:nvSpPr>
          <p:cNvPr id="3" name="Espaço Reservado para Conteúdo 2">
            <a:extLst>
              <a:ext uri="{FF2B5EF4-FFF2-40B4-BE49-F238E27FC236}">
                <a16:creationId xmlns:a16="http://schemas.microsoft.com/office/drawing/2014/main" id="{6E86A808-4BFB-015C-23D0-FFDABBCA7CDB}"/>
              </a:ext>
            </a:extLst>
          </p:cNvPr>
          <p:cNvSpPr>
            <a:spLocks noGrp="1"/>
          </p:cNvSpPr>
          <p:nvPr>
            <p:ph idx="1"/>
          </p:nvPr>
        </p:nvSpPr>
        <p:spPr/>
        <p:txBody>
          <a:bodyPr>
            <a:normAutofit fontScale="40000" lnSpcReduction="20000"/>
          </a:bodyPr>
          <a:lstStyle/>
          <a:p>
            <a:r>
              <a:rPr lang="pt-BR" altLang="pt-BR" sz="5500" dirty="0">
                <a:ea typeface="Tahoma" panose="020B0604030504040204" pitchFamily="34" charset="0"/>
                <a:cs typeface="Tahoma" panose="020B0604030504040204" pitchFamily="34" charset="0"/>
              </a:rPr>
              <a:t>IMPOSTO SOBRE PRODUTOS INDUSTRIALIZADOS (IPI)</a:t>
            </a:r>
          </a:p>
          <a:p>
            <a:pPr marL="0" indent="0" algn="just" eaLnBrk="1" hangingPunct="1">
              <a:lnSpc>
                <a:spcPct val="80000"/>
              </a:lnSpc>
              <a:buFont typeface="arial" panose="020B0604020202020204" pitchFamily="34" charset="0"/>
              <a:buNone/>
            </a:pPr>
            <a:endParaRPr lang="pt-BR" altLang="pt-BR" sz="5500" dirty="0">
              <a:ea typeface="Tahoma" panose="020B0604030504040204" pitchFamily="34" charset="0"/>
              <a:cs typeface="Tahoma" panose="020B0604030504040204" pitchFamily="34" charset="0"/>
            </a:endParaRPr>
          </a:p>
          <a:p>
            <a:pPr marL="0" indent="0" algn="just" eaLnBrk="1" hangingPunct="1">
              <a:lnSpc>
                <a:spcPct val="120000"/>
              </a:lnSpc>
              <a:spcBef>
                <a:spcPts val="0"/>
              </a:spcBef>
              <a:buFont typeface="arial" panose="020B0604020202020204" pitchFamily="34" charset="0"/>
              <a:buNone/>
            </a:pPr>
            <a:r>
              <a:rPr lang="pt-BR" altLang="pt-BR" sz="5500" dirty="0">
                <a:ea typeface="Tahoma" panose="020B0604030504040204" pitchFamily="34" charset="0"/>
                <a:cs typeface="Tahoma" panose="020B0604030504040204" pitchFamily="34" charset="0"/>
              </a:rPr>
              <a:t>Art. 153, § 3º, III : proibindo a União de instituir IPI “</a:t>
            </a:r>
            <a:r>
              <a:rPr lang="pt-BR" altLang="pt-BR" sz="5500" i="1" dirty="0">
                <a:ea typeface="Tahoma" panose="020B0604030504040204" pitchFamily="34" charset="0"/>
                <a:cs typeface="Tahoma" panose="020B0604030504040204" pitchFamily="34" charset="0"/>
              </a:rPr>
              <a:t>sobre os produtos industrializados </a:t>
            </a:r>
            <a:r>
              <a:rPr lang="pt-BR" altLang="pt-BR" sz="5500" i="1" u="sng" dirty="0">
                <a:ea typeface="Tahoma" panose="020B0604030504040204" pitchFamily="34" charset="0"/>
                <a:cs typeface="Tahoma" panose="020B0604030504040204" pitchFamily="34" charset="0"/>
              </a:rPr>
              <a:t>destinados ao exterior</a:t>
            </a:r>
            <a:r>
              <a:rPr lang="pt-BR" altLang="pt-BR" sz="5500" i="1" dirty="0">
                <a:ea typeface="Tahoma" panose="020B0604030504040204" pitchFamily="34" charset="0"/>
                <a:cs typeface="Tahoma" panose="020B0604030504040204" pitchFamily="34" charset="0"/>
              </a:rPr>
              <a:t>”.</a:t>
            </a:r>
          </a:p>
          <a:p>
            <a:pPr marL="0" indent="0" algn="just" eaLnBrk="1" hangingPunct="1">
              <a:lnSpc>
                <a:spcPct val="80000"/>
              </a:lnSpc>
              <a:buFont typeface="arial" panose="020B0604020202020204" pitchFamily="34" charset="0"/>
              <a:buNone/>
            </a:pPr>
            <a:endParaRPr lang="pt-BR" altLang="pt-BR" sz="5500" dirty="0">
              <a:ea typeface="Tahoma" panose="020B0604030504040204" pitchFamily="34" charset="0"/>
              <a:cs typeface="Tahoma" panose="020B0604030504040204" pitchFamily="34" charset="0"/>
            </a:endParaRPr>
          </a:p>
          <a:p>
            <a:pPr algn="just" eaLnBrk="1" hangingPunct="1">
              <a:lnSpc>
                <a:spcPct val="120000"/>
              </a:lnSpc>
            </a:pPr>
            <a:r>
              <a:rPr lang="pt-BR" altLang="pt-BR" sz="5500" dirty="0">
                <a:ea typeface="Tahoma" panose="020B0604030504040204" pitchFamily="34" charset="0"/>
                <a:cs typeface="Tahoma" panose="020B0604030504040204" pitchFamily="34" charset="0"/>
              </a:rPr>
              <a:t> IMPOSTO SOBRE CIRCULAÇÃO DE MERCADORIA E SERVIÇO DE COMUNICAÇÃO E TRANSPORTE INTERMUNICIPAL E INTERESTADUAL (ICMS)</a:t>
            </a:r>
          </a:p>
          <a:p>
            <a:pPr marL="0" indent="0" algn="just" eaLnBrk="1" hangingPunct="1">
              <a:lnSpc>
                <a:spcPct val="80000"/>
              </a:lnSpc>
              <a:buFont typeface="arial" panose="020B0604020202020204" pitchFamily="34" charset="0"/>
              <a:buNone/>
            </a:pPr>
            <a:endParaRPr lang="pt-BR" altLang="pt-BR" sz="5500" dirty="0">
              <a:ea typeface="Tahoma" panose="020B0604030504040204" pitchFamily="34" charset="0"/>
              <a:cs typeface="Tahoma" panose="020B0604030504040204" pitchFamily="34" charset="0"/>
            </a:endParaRPr>
          </a:p>
          <a:p>
            <a:pPr marL="0" indent="0" algn="just" eaLnBrk="1" hangingPunct="1">
              <a:lnSpc>
                <a:spcPct val="120000"/>
              </a:lnSpc>
              <a:buFont typeface="arial" panose="020B0604020202020204" pitchFamily="34" charset="0"/>
              <a:buNone/>
            </a:pPr>
            <a:r>
              <a:rPr lang="pt-BR" altLang="pt-BR" sz="5500" dirty="0">
                <a:ea typeface="Tahoma" panose="020B0604030504040204" pitchFamily="34" charset="0"/>
                <a:cs typeface="Tahoma" panose="020B0604030504040204" pitchFamily="34" charset="0"/>
              </a:rPr>
              <a:t>Art. 155, § 2</a:t>
            </a:r>
            <a:r>
              <a:rPr lang="pt-BR" altLang="pt-BR" sz="5500" dirty="0">
                <a:ea typeface="Tahoma" panose="020B0604030504040204" pitchFamily="34" charset="0"/>
                <a:cs typeface="Tahoma" panose="020B0604030504040204" pitchFamily="34" charset="0"/>
                <a:sym typeface="Symbol" panose="05050102010706020507" pitchFamily="18" charset="2"/>
              </a:rPr>
              <a:t></a:t>
            </a:r>
            <a:r>
              <a:rPr lang="pt-BR" altLang="pt-BR" sz="5500" dirty="0">
                <a:ea typeface="Tahoma" panose="020B0604030504040204" pitchFamily="34" charset="0"/>
                <a:cs typeface="Tahoma" panose="020B0604030504040204" pitchFamily="34" charset="0"/>
              </a:rPr>
              <a:t>, X, a: Segundo tal preceito, os Estados e o Distrito Federal não poderão instituir ICMS, sobre “operações que </a:t>
            </a:r>
            <a:r>
              <a:rPr lang="pt-BR" altLang="pt-BR" sz="5500" u="sng" dirty="0">
                <a:ea typeface="Tahoma" panose="020B0604030504040204" pitchFamily="34" charset="0"/>
                <a:cs typeface="Tahoma" panose="020B0604030504040204" pitchFamily="34" charset="0"/>
              </a:rPr>
              <a:t>destinem mercadorias para o exterior</a:t>
            </a:r>
            <a:r>
              <a:rPr lang="pt-BR" altLang="pt-BR" sz="5500" dirty="0">
                <a:ea typeface="Tahoma" panose="020B0604030504040204" pitchFamily="34" charset="0"/>
                <a:cs typeface="Tahoma" panose="020B0604030504040204" pitchFamily="34" charset="0"/>
              </a:rPr>
              <a:t>, nem sobre </a:t>
            </a:r>
            <a:r>
              <a:rPr lang="pt-BR" altLang="pt-BR" sz="5500" u="sng" dirty="0">
                <a:ea typeface="Tahoma" panose="020B0604030504040204" pitchFamily="34" charset="0"/>
                <a:cs typeface="Tahoma" panose="020B0604030504040204" pitchFamily="34" charset="0"/>
              </a:rPr>
              <a:t>serviços prestados a destinatários no exterior, </a:t>
            </a:r>
            <a:r>
              <a:rPr lang="pt-BR" altLang="pt-BR" sz="5500" dirty="0">
                <a:ea typeface="Tahoma" panose="020B0604030504040204" pitchFamily="34" charset="0"/>
                <a:cs typeface="Tahoma" panose="020B0604030504040204" pitchFamily="34" charset="0"/>
              </a:rPr>
              <a:t>assegurada a manutenção e o aproveitamento do montante do imposto cobrado nas operações anteriores”. </a:t>
            </a:r>
          </a:p>
          <a:p>
            <a:endParaRPr lang="pt-BR" dirty="0"/>
          </a:p>
        </p:txBody>
      </p:sp>
    </p:spTree>
    <p:extLst>
      <p:ext uri="{BB962C8B-B14F-4D97-AF65-F5344CB8AC3E}">
        <p14:creationId xmlns:p14="http://schemas.microsoft.com/office/powerpoint/2010/main" val="169053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0D972-DCBF-5C34-452B-9A6C780B74D5}"/>
              </a:ext>
            </a:extLst>
          </p:cNvPr>
          <p:cNvSpPr>
            <a:spLocks noGrp="1"/>
          </p:cNvSpPr>
          <p:nvPr>
            <p:ph type="title"/>
          </p:nvPr>
        </p:nvSpPr>
        <p:spPr>
          <a:xfrm>
            <a:off x="355600" y="681037"/>
            <a:ext cx="10998200" cy="1325563"/>
          </a:xfrm>
        </p:spPr>
        <p:txBody>
          <a:bodyPr>
            <a:normAutofit/>
          </a:bodyPr>
          <a:lstStyle/>
          <a:p>
            <a:pPr algn="ctr"/>
            <a:r>
              <a:rPr lang="pt-BR" sz="3500" b="1" dirty="0"/>
              <a:t>IMUNIDADES RELATIVAS ÀS EXPORTAÇÕES NA CF/88</a:t>
            </a:r>
          </a:p>
        </p:txBody>
      </p:sp>
      <p:sp>
        <p:nvSpPr>
          <p:cNvPr id="3" name="Espaço Reservado para Conteúdo 2">
            <a:extLst>
              <a:ext uri="{FF2B5EF4-FFF2-40B4-BE49-F238E27FC236}">
                <a16:creationId xmlns:a16="http://schemas.microsoft.com/office/drawing/2014/main" id="{6E86A808-4BFB-015C-23D0-FFDABBCA7CDB}"/>
              </a:ext>
            </a:extLst>
          </p:cNvPr>
          <p:cNvSpPr>
            <a:spLocks noGrp="1"/>
          </p:cNvSpPr>
          <p:nvPr>
            <p:ph idx="1"/>
          </p:nvPr>
        </p:nvSpPr>
        <p:spPr/>
        <p:txBody>
          <a:bodyPr>
            <a:normAutofit fontScale="92500" lnSpcReduction="10000"/>
          </a:bodyPr>
          <a:lstStyle/>
          <a:p>
            <a:pPr algn="just">
              <a:lnSpc>
                <a:spcPct val="110000"/>
              </a:lnSpc>
            </a:pPr>
            <a:r>
              <a:rPr lang="pt-BR" altLang="pt-BR" sz="2400" b="1" dirty="0">
                <a:ea typeface="Tahoma" panose="020B0604030504040204" pitchFamily="34" charset="0"/>
                <a:cs typeface="Tahoma" panose="020B0604030504040204" pitchFamily="34" charset="0"/>
              </a:rPr>
              <a:t>IMUNIDADE DAS CONTRIBUIÇÕES SOCIAIS E DE INTERVENÇÃO NO DOMÍNIO ECONÔMICO SOBRE AS RECEITAS DECORRENTES DE EXPORTAÇÃO</a:t>
            </a:r>
          </a:p>
          <a:p>
            <a:pPr marL="0" indent="0" algn="just">
              <a:lnSpc>
                <a:spcPct val="107000"/>
              </a:lnSpc>
              <a:spcAft>
                <a:spcPts val="0"/>
              </a:spcAft>
              <a:buNone/>
            </a:pPr>
            <a:r>
              <a:rPr lang="pt-BR" sz="2300" dirty="0">
                <a:solidFill>
                  <a:schemeClr val="bg1"/>
                </a:solidFill>
                <a:effectLst/>
                <a:ea typeface="Cambria" panose="02040503050406030204" pitchFamily="18" charset="0"/>
                <a:cs typeface="Cambria" panose="02040503050406030204" pitchFamily="18" charset="0"/>
              </a:rPr>
              <a:t>Art. 149. Compete exclusivamente à União instituir contribuições sociais, de intervenção no domínio econômico e de interesse das categorias profissionais ou econômicas, como instrumento de sua atuação nas respectivas áreas, observado o disposto nos </a:t>
            </a:r>
            <a:r>
              <a:rPr lang="pt-BR" sz="2300" dirty="0" err="1">
                <a:solidFill>
                  <a:schemeClr val="bg1"/>
                </a:solidFill>
                <a:effectLst/>
                <a:ea typeface="Cambria" panose="02040503050406030204" pitchFamily="18" charset="0"/>
                <a:cs typeface="Cambria" panose="02040503050406030204" pitchFamily="18" charset="0"/>
              </a:rPr>
              <a:t>arts</a:t>
            </a:r>
            <a:r>
              <a:rPr lang="pt-BR" sz="2300" dirty="0">
                <a:solidFill>
                  <a:schemeClr val="bg1"/>
                </a:solidFill>
                <a:effectLst/>
                <a:ea typeface="Cambria" panose="02040503050406030204" pitchFamily="18" charset="0"/>
                <a:cs typeface="Cambria" panose="02040503050406030204" pitchFamily="18" charset="0"/>
              </a:rPr>
              <a:t>. 146, III, e 150, I e III, e sem prejuízo do previsto no art. 195, § 6º, relativamente às contribuições a que alude o dispositivo.</a:t>
            </a:r>
          </a:p>
          <a:p>
            <a:pPr marL="0" indent="0" algn="just">
              <a:lnSpc>
                <a:spcPct val="107000"/>
              </a:lnSpc>
              <a:spcAft>
                <a:spcPts val="0"/>
              </a:spcAft>
              <a:buNone/>
            </a:pPr>
            <a:r>
              <a:rPr lang="pt-BR" sz="2300" dirty="0">
                <a:solidFill>
                  <a:schemeClr val="bg1"/>
                </a:solidFill>
                <a:effectLst/>
                <a:ea typeface="Cambria" panose="02040503050406030204" pitchFamily="18" charset="0"/>
                <a:cs typeface="Cambria" panose="02040503050406030204" pitchFamily="18" charset="0"/>
              </a:rPr>
              <a:t>(...)</a:t>
            </a:r>
          </a:p>
          <a:p>
            <a:pPr marL="0" indent="0" algn="just">
              <a:lnSpc>
                <a:spcPct val="107000"/>
              </a:lnSpc>
              <a:spcAft>
                <a:spcPts val="0"/>
              </a:spcAft>
              <a:buNone/>
            </a:pPr>
            <a:r>
              <a:rPr lang="pt-BR" sz="2300" dirty="0">
                <a:solidFill>
                  <a:schemeClr val="bg1"/>
                </a:solidFill>
                <a:effectLst/>
                <a:ea typeface="Cambria" panose="02040503050406030204" pitchFamily="18" charset="0"/>
                <a:cs typeface="Cambria" panose="02040503050406030204" pitchFamily="18" charset="0"/>
              </a:rPr>
              <a:t>§ 2º As contribuições sociais e de intervenção no domínio econômico de que trata o caput deste artigo:       </a:t>
            </a:r>
          </a:p>
          <a:p>
            <a:pPr marL="0" indent="0" algn="just">
              <a:lnSpc>
                <a:spcPct val="107000"/>
              </a:lnSpc>
              <a:spcAft>
                <a:spcPts val="0"/>
              </a:spcAft>
              <a:buNone/>
            </a:pPr>
            <a:r>
              <a:rPr lang="pt-BR" sz="2300" b="1" dirty="0">
                <a:solidFill>
                  <a:schemeClr val="bg1"/>
                </a:solidFill>
                <a:effectLst/>
                <a:ea typeface="Cambria" panose="02040503050406030204" pitchFamily="18" charset="0"/>
                <a:cs typeface="Cambria" panose="02040503050406030204" pitchFamily="18" charset="0"/>
              </a:rPr>
              <a:t>I - não incidirão sobre </a:t>
            </a:r>
            <a:r>
              <a:rPr lang="pt-BR" sz="2300" b="1" u="sng" dirty="0">
                <a:solidFill>
                  <a:schemeClr val="bg1"/>
                </a:solidFill>
                <a:effectLst/>
                <a:ea typeface="Cambria" panose="02040503050406030204" pitchFamily="18" charset="0"/>
                <a:cs typeface="Cambria" panose="02040503050406030204" pitchFamily="18" charset="0"/>
              </a:rPr>
              <a:t>as receitas decorrentes de exportação;</a:t>
            </a:r>
            <a:endParaRPr lang="pt-BR" sz="2300" u="sng" dirty="0"/>
          </a:p>
          <a:p>
            <a:pPr>
              <a:lnSpc>
                <a:spcPct val="100000"/>
              </a:lnSpc>
            </a:pPr>
            <a:endParaRPr lang="pt-BR" altLang="pt-BR" sz="23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257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0D972-DCBF-5C34-452B-9A6C780B74D5}"/>
              </a:ext>
            </a:extLst>
          </p:cNvPr>
          <p:cNvSpPr>
            <a:spLocks noGrp="1"/>
          </p:cNvSpPr>
          <p:nvPr>
            <p:ph type="title"/>
          </p:nvPr>
        </p:nvSpPr>
        <p:spPr>
          <a:xfrm>
            <a:off x="355600" y="681037"/>
            <a:ext cx="10998200" cy="1325563"/>
          </a:xfrm>
        </p:spPr>
        <p:txBody>
          <a:bodyPr>
            <a:normAutofit/>
          </a:bodyPr>
          <a:lstStyle/>
          <a:p>
            <a:pPr algn="ctr"/>
            <a:r>
              <a:rPr lang="pt-BR" sz="3500" b="1" dirty="0"/>
              <a:t>IMUNIDADE ART. 149 149,</a:t>
            </a:r>
            <a:r>
              <a:rPr lang="pt-BR" sz="3600" dirty="0">
                <a:solidFill>
                  <a:schemeClr val="bg1"/>
                </a:solidFill>
                <a:effectLst/>
                <a:ea typeface="Cambria" panose="02040503050406030204" pitchFamily="18" charset="0"/>
                <a:cs typeface="Cambria" panose="02040503050406030204" pitchFamily="18" charset="0"/>
              </a:rPr>
              <a:t> </a:t>
            </a:r>
            <a:r>
              <a:rPr lang="pt-BR" sz="3500" b="1" dirty="0"/>
              <a:t>§ 2º, I DA CF/88</a:t>
            </a:r>
          </a:p>
        </p:txBody>
      </p:sp>
      <p:sp>
        <p:nvSpPr>
          <p:cNvPr id="3" name="Espaço Reservado para Conteúdo 2">
            <a:extLst>
              <a:ext uri="{FF2B5EF4-FFF2-40B4-BE49-F238E27FC236}">
                <a16:creationId xmlns:a16="http://schemas.microsoft.com/office/drawing/2014/main" id="{6E86A808-4BFB-015C-23D0-FFDABBCA7CDB}"/>
              </a:ext>
            </a:extLst>
          </p:cNvPr>
          <p:cNvSpPr>
            <a:spLocks noGrp="1"/>
          </p:cNvSpPr>
          <p:nvPr>
            <p:ph idx="1"/>
          </p:nvPr>
        </p:nvSpPr>
        <p:spPr/>
        <p:txBody>
          <a:bodyPr>
            <a:normAutofit/>
          </a:bodyPr>
          <a:lstStyle/>
          <a:p>
            <a:pPr marL="0" indent="0" algn="just">
              <a:lnSpc>
                <a:spcPct val="100000"/>
              </a:lnSpc>
              <a:buNone/>
            </a:pPr>
            <a:r>
              <a:rPr lang="pt-BR" altLang="pt-BR" sz="2300" dirty="0">
                <a:ea typeface="Tahoma" panose="020B0604030504040204" pitchFamily="34" charset="0"/>
                <a:cs typeface="Tahoma" panose="020B0604030504040204" pitchFamily="34" charset="0"/>
              </a:rPr>
              <a:t>QUAL CONTRIBUIÇÕES SOCIAIS E DE INTERVENÇÃO NO DOMINIO ECONÔMICO ESTÃO ABARCADAS PELA IMUNIDADE PREVISTA NO ARTIGO 149, </a:t>
            </a:r>
            <a:r>
              <a:rPr lang="pt-BR" sz="2300" dirty="0">
                <a:solidFill>
                  <a:schemeClr val="bg1"/>
                </a:solidFill>
                <a:effectLst/>
                <a:ea typeface="Cambria" panose="02040503050406030204" pitchFamily="18" charset="0"/>
                <a:cs typeface="Cambria" panose="02040503050406030204" pitchFamily="18" charset="0"/>
              </a:rPr>
              <a:t>§ 2º , I ?</a:t>
            </a:r>
          </a:p>
          <a:p>
            <a:pPr algn="just">
              <a:lnSpc>
                <a:spcPct val="100000"/>
              </a:lnSpc>
            </a:pPr>
            <a:endParaRPr lang="pt-BR" altLang="pt-BR" sz="2300" dirty="0">
              <a:ea typeface="Cambria" panose="02040503050406030204" pitchFamily="18" charset="0"/>
              <a:cs typeface="Tahoma" panose="020B0604030504040204" pitchFamily="34" charset="0"/>
            </a:endParaRPr>
          </a:p>
          <a:p>
            <a:pPr marL="0" indent="0" algn="just">
              <a:lnSpc>
                <a:spcPct val="100000"/>
              </a:lnSpc>
              <a:buNone/>
            </a:pPr>
            <a:r>
              <a:rPr lang="pt-BR" altLang="pt-BR" sz="2300" dirty="0">
                <a:ea typeface="Cambria" panose="02040503050406030204" pitchFamily="18" charset="0"/>
                <a:cs typeface="Tahoma" panose="020B0604030504040204" pitchFamily="34" charset="0"/>
              </a:rPr>
              <a:t>Por força da Decisão do STF no RE 564413 atualmente pode-se concluir que não é qualquer contribuição social e qualquer contribuição de intervenção no domínio econômico apenas aquelas </a:t>
            </a:r>
            <a:r>
              <a:rPr lang="pt-BR" altLang="pt-BR" sz="2300" u="sng" dirty="0">
                <a:ea typeface="Cambria" panose="02040503050406030204" pitchFamily="18" charset="0"/>
                <a:cs typeface="Tahoma" panose="020B0604030504040204" pitchFamily="34" charset="0"/>
              </a:rPr>
              <a:t>base de cálculo</a:t>
            </a:r>
            <a:r>
              <a:rPr lang="pt-BR" altLang="pt-BR" sz="2300" dirty="0">
                <a:ea typeface="Cambria" panose="02040503050406030204" pitchFamily="18" charset="0"/>
                <a:cs typeface="Tahoma" panose="020B0604030504040204" pitchFamily="34" charset="0"/>
              </a:rPr>
              <a:t> envolva </a:t>
            </a:r>
            <a:r>
              <a:rPr lang="pt-BR" altLang="pt-BR" sz="2300" u="sng" dirty="0">
                <a:ea typeface="Cambria" panose="02040503050406030204" pitchFamily="18" charset="0"/>
                <a:cs typeface="Tahoma" panose="020B0604030504040204" pitchFamily="34" charset="0"/>
              </a:rPr>
              <a:t>receita decorrente de exportação</a:t>
            </a:r>
            <a:r>
              <a:rPr lang="pt-BR" altLang="pt-BR" sz="2300" dirty="0">
                <a:ea typeface="Cambria" panose="02040503050406030204" pitchFamily="18" charset="0"/>
                <a:cs typeface="Tahoma" panose="020B0604030504040204" pitchFamily="34" charset="0"/>
              </a:rPr>
              <a:t>.</a:t>
            </a:r>
          </a:p>
          <a:p>
            <a:pPr marL="0" indent="0" algn="just">
              <a:lnSpc>
                <a:spcPct val="100000"/>
              </a:lnSpc>
              <a:buNone/>
            </a:pPr>
            <a:endParaRPr lang="pt-BR" altLang="pt-BR" sz="2300" dirty="0">
              <a:ea typeface="Cambria" panose="02040503050406030204" pitchFamily="18" charset="0"/>
              <a:cs typeface="Tahoma" panose="020B0604030504040204" pitchFamily="34" charset="0"/>
            </a:endParaRPr>
          </a:p>
          <a:p>
            <a:pPr marL="0" indent="0" algn="just">
              <a:lnSpc>
                <a:spcPct val="100000"/>
              </a:lnSpc>
              <a:buNone/>
            </a:pPr>
            <a:r>
              <a:rPr lang="pt-BR" altLang="pt-BR" sz="2300" dirty="0">
                <a:ea typeface="Tahoma" panose="020B0604030504040204" pitchFamily="34" charset="0"/>
                <a:cs typeface="Tahoma" panose="020B0604030504040204" pitchFamily="34" charset="0"/>
              </a:rPr>
              <a:t>Neste sentido, não se aplica para as Contribuições Sociais Previdenciárias Patronais cuja base seja folha e tão pouco para Contribuição Social Sobre o Lucro Líquido, já que a base não é receita sim lucro líquido. </a:t>
            </a:r>
          </a:p>
        </p:txBody>
      </p:sp>
    </p:spTree>
    <p:extLst>
      <p:ext uri="{BB962C8B-B14F-4D97-AF65-F5344CB8AC3E}">
        <p14:creationId xmlns:p14="http://schemas.microsoft.com/office/powerpoint/2010/main" val="131407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0D972-DCBF-5C34-452B-9A6C780B74D5}"/>
              </a:ext>
            </a:extLst>
          </p:cNvPr>
          <p:cNvSpPr>
            <a:spLocks noGrp="1"/>
          </p:cNvSpPr>
          <p:nvPr>
            <p:ph type="title"/>
          </p:nvPr>
        </p:nvSpPr>
        <p:spPr>
          <a:xfrm>
            <a:off x="355600" y="681037"/>
            <a:ext cx="10998200" cy="1325563"/>
          </a:xfrm>
        </p:spPr>
        <p:txBody>
          <a:bodyPr>
            <a:normAutofit/>
          </a:bodyPr>
          <a:lstStyle/>
          <a:p>
            <a:pPr algn="ctr"/>
            <a:r>
              <a:rPr lang="pt-BR" sz="3500" b="1" dirty="0"/>
              <a:t>IMUNIDADE ARTIGO 149,</a:t>
            </a:r>
            <a:r>
              <a:rPr lang="pt-BR" sz="3600" dirty="0">
                <a:solidFill>
                  <a:schemeClr val="bg1"/>
                </a:solidFill>
                <a:effectLst/>
                <a:ea typeface="Cambria" panose="02040503050406030204" pitchFamily="18" charset="0"/>
                <a:cs typeface="Cambria" panose="02040503050406030204" pitchFamily="18" charset="0"/>
              </a:rPr>
              <a:t> </a:t>
            </a:r>
            <a:r>
              <a:rPr lang="pt-BR" sz="3500" b="1" dirty="0"/>
              <a:t>§ 2º, I DA CF/88 </a:t>
            </a:r>
          </a:p>
        </p:txBody>
      </p:sp>
      <p:sp>
        <p:nvSpPr>
          <p:cNvPr id="3" name="Espaço Reservado para Conteúdo 2">
            <a:extLst>
              <a:ext uri="{FF2B5EF4-FFF2-40B4-BE49-F238E27FC236}">
                <a16:creationId xmlns:a16="http://schemas.microsoft.com/office/drawing/2014/main" id="{6E86A808-4BFB-015C-23D0-FFDABBCA7CDB}"/>
              </a:ext>
            </a:extLst>
          </p:cNvPr>
          <p:cNvSpPr>
            <a:spLocks noGrp="1"/>
          </p:cNvSpPr>
          <p:nvPr>
            <p:ph idx="1"/>
          </p:nvPr>
        </p:nvSpPr>
        <p:spPr>
          <a:xfrm>
            <a:off x="838200" y="1833938"/>
            <a:ext cx="10515600" cy="4351338"/>
          </a:xfrm>
        </p:spPr>
        <p:txBody>
          <a:bodyPr>
            <a:normAutofit/>
          </a:bodyPr>
          <a:lstStyle/>
          <a:p>
            <a:pPr marL="0" indent="0" algn="just">
              <a:lnSpc>
                <a:spcPct val="100000"/>
              </a:lnSpc>
              <a:buNone/>
            </a:pPr>
            <a:endParaRPr lang="pt-BR" altLang="pt-BR" sz="2300" dirty="0">
              <a:ea typeface="Tahoma" panose="020B0604030504040204" pitchFamily="34" charset="0"/>
              <a:cs typeface="Tahoma" panose="020B0604030504040204" pitchFamily="34" charset="0"/>
            </a:endParaRPr>
          </a:p>
          <a:p>
            <a:pPr marL="0" indent="0" algn="just">
              <a:lnSpc>
                <a:spcPct val="100000"/>
              </a:lnSpc>
              <a:buNone/>
            </a:pPr>
            <a:r>
              <a:rPr lang="pt-BR" altLang="pt-BR" sz="2300" dirty="0">
                <a:ea typeface="Tahoma" panose="020B0604030504040204" pitchFamily="34" charset="0"/>
                <a:cs typeface="Tahoma" panose="020B0604030504040204" pitchFamily="34" charset="0"/>
              </a:rPr>
              <a:t>Desse modo a Imunidade veiculada no artigo 149, </a:t>
            </a:r>
            <a:r>
              <a:rPr lang="pt-BR" sz="2400" b="1" dirty="0"/>
              <a:t>§ 2º, I  abarcaria as seguintes contribuições sociais:</a:t>
            </a:r>
            <a:endParaRPr lang="pt-BR" altLang="pt-BR" sz="2300" dirty="0">
              <a:ea typeface="Tahoma" panose="020B0604030504040204" pitchFamily="34" charset="0"/>
              <a:cs typeface="Tahoma" panose="020B0604030504040204" pitchFamily="34" charset="0"/>
            </a:endParaRPr>
          </a:p>
          <a:p>
            <a:pPr marL="0" indent="0" algn="just">
              <a:lnSpc>
                <a:spcPct val="100000"/>
              </a:lnSpc>
              <a:buNone/>
            </a:pPr>
            <a:r>
              <a:rPr lang="pt-BR" altLang="pt-BR" sz="2300" dirty="0">
                <a:ea typeface="Tahoma" panose="020B0604030504040204" pitchFamily="34" charset="0"/>
                <a:cs typeface="Tahoma" panose="020B0604030504040204" pitchFamily="34" charset="0"/>
              </a:rPr>
              <a:t>PIS E COFINS</a:t>
            </a:r>
          </a:p>
          <a:p>
            <a:pPr marL="0" indent="0" algn="just">
              <a:lnSpc>
                <a:spcPct val="100000"/>
              </a:lnSpc>
              <a:buNone/>
            </a:pPr>
            <a:r>
              <a:rPr lang="pt-BR" altLang="pt-BR" sz="2300" dirty="0">
                <a:ea typeface="Tahoma" panose="020B0604030504040204" pitchFamily="34" charset="0"/>
                <a:cs typeface="Tahoma" panose="020B0604030504040204" pitchFamily="34" charset="0"/>
              </a:rPr>
              <a:t>FUNRURAL e CONTRIBUIÇÕES PREVIDENCIÁRIAS PATRONAIS desde que o contribuinte tenha feito </a:t>
            </a:r>
            <a:r>
              <a:rPr lang="pt-BR" altLang="pt-BR" sz="2300" b="1" dirty="0">
                <a:ea typeface="Tahoma" panose="020B0604030504040204" pitchFamily="34" charset="0"/>
                <a:cs typeface="Tahoma" panose="020B0604030504040204" pitchFamily="34" charset="0"/>
              </a:rPr>
              <a:t>opção pelo recolhimento com base na produção/receita. </a:t>
            </a:r>
            <a:endParaRPr lang="pt-BR" altLang="pt-BR" sz="2300" dirty="0">
              <a:ea typeface="Tahoma" panose="020B0604030504040204" pitchFamily="34" charset="0"/>
              <a:cs typeface="Tahoma" panose="020B0604030504040204" pitchFamily="34" charset="0"/>
            </a:endParaRPr>
          </a:p>
          <a:p>
            <a:pPr marL="0" indent="0" algn="just">
              <a:lnSpc>
                <a:spcPct val="100000"/>
              </a:lnSpc>
              <a:buNone/>
            </a:pPr>
            <a:endParaRPr lang="pt-BR" altLang="pt-BR" sz="2300" dirty="0">
              <a:ea typeface="Tahoma" panose="020B0604030504040204" pitchFamily="34" charset="0"/>
              <a:cs typeface="Tahoma" panose="020B0604030504040204" pitchFamily="34" charset="0"/>
            </a:endParaRPr>
          </a:p>
        </p:txBody>
      </p:sp>
      <p:grpSp>
        <p:nvGrpSpPr>
          <p:cNvPr id="13" name="Agrupar 12">
            <a:extLst>
              <a:ext uri="{FF2B5EF4-FFF2-40B4-BE49-F238E27FC236}">
                <a16:creationId xmlns:a16="http://schemas.microsoft.com/office/drawing/2014/main" id="{ADB7A144-B132-1A99-FDE8-8CC69C2B98D8}"/>
              </a:ext>
            </a:extLst>
          </p:cNvPr>
          <p:cNvGrpSpPr/>
          <p:nvPr/>
        </p:nvGrpSpPr>
        <p:grpSpPr>
          <a:xfrm>
            <a:off x="6936303" y="4051254"/>
            <a:ext cx="4271852" cy="2125709"/>
            <a:chOff x="8956537" y="3457170"/>
            <a:chExt cx="5859844" cy="3637473"/>
          </a:xfrm>
        </p:grpSpPr>
        <mc:AlternateContent xmlns:mc="http://schemas.openxmlformats.org/markup-compatibility/2006" xmlns:pslz="http://schemas.microsoft.com/office/powerpoint/2016/slidezoom">
          <mc:Choice Requires="pslz">
            <p:graphicFrame>
              <p:nvGraphicFramePr>
                <p:cNvPr id="8" name="Zoom de Slide 7">
                  <a:extLst>
                    <a:ext uri="{FF2B5EF4-FFF2-40B4-BE49-F238E27FC236}">
                      <a16:creationId xmlns:a16="http://schemas.microsoft.com/office/drawing/2014/main" id="{2045BE64-40E1-BC82-044B-5F7D5F97AA88}"/>
                    </a:ext>
                  </a:extLst>
                </p:cNvPr>
                <p:cNvGraphicFramePr>
                  <a:graphicFrameLocks noChangeAspect="1"/>
                </p:cNvGraphicFramePr>
                <p:nvPr>
                  <p:extLst>
                    <p:ext uri="{D42A27DB-BD31-4B8C-83A1-F6EECF244321}">
                      <p14:modId xmlns:p14="http://schemas.microsoft.com/office/powerpoint/2010/main" val="972385314"/>
                    </p:ext>
                  </p:extLst>
                </p:nvPr>
              </p:nvGraphicFramePr>
              <p:xfrm>
                <a:off x="13824808" y="3457170"/>
                <a:ext cx="991573" cy="1236946"/>
              </p:xfrm>
              <a:graphic>
                <a:graphicData uri="http://schemas.microsoft.com/office/powerpoint/2016/slidezoom">
                  <pslz:sldZm>
                    <pslz:sldZmObj sldId="284" cId="189466795">
                      <pslz:zmPr id="{606DD937-CBDA-48D7-93AB-1556E3AC0DD2}" returnToParent="0"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722861" cy="722861"/>
                          </a:xfrm>
                          <a:prstGeom prst="rect">
                            <a:avLst/>
                          </a:prstGeom>
                        </p166:spPr>
                      </pslz:zmPr>
                    </pslz:sldZmObj>
                  </pslz:sldZm>
                </a:graphicData>
              </a:graphic>
            </p:graphicFrame>
          </mc:Choice>
          <mc:Fallback xmlns="">
            <p:pic>
              <p:nvPicPr>
                <p:cNvPr id="8" name="Zoom de Slide 7">
                  <a:hlinkClick r:id="rId3" action="ppaction://hlinksldjump"/>
                  <a:extLst>
                    <a:ext uri="{FF2B5EF4-FFF2-40B4-BE49-F238E27FC236}">
                      <a16:creationId xmlns:a16="http://schemas.microsoft.com/office/drawing/2014/main" id="{2045BE64-40E1-BC82-044B-5F7D5F97AA88}"/>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10485294" y="4051254"/>
                  <a:ext cx="722861" cy="722861"/>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0" name="Zoom de Slide 9">
                  <a:extLst>
                    <a:ext uri="{FF2B5EF4-FFF2-40B4-BE49-F238E27FC236}">
                      <a16:creationId xmlns:a16="http://schemas.microsoft.com/office/drawing/2014/main" id="{FA97F32A-184A-CB2A-AA75-6AA1527CF7CF}"/>
                    </a:ext>
                  </a:extLst>
                </p:cNvPr>
                <p:cNvGraphicFramePr>
                  <a:graphicFrameLocks noChangeAspect="1"/>
                </p:cNvGraphicFramePr>
                <p:nvPr>
                  <p:extLst>
                    <p:ext uri="{D42A27DB-BD31-4B8C-83A1-F6EECF244321}">
                      <p14:modId xmlns:p14="http://schemas.microsoft.com/office/powerpoint/2010/main" val="545504253"/>
                    </p:ext>
                  </p:extLst>
                </p:nvPr>
              </p:nvGraphicFramePr>
              <p:xfrm>
                <a:off x="10638377" y="4410673"/>
                <a:ext cx="1311647" cy="1090816"/>
              </p:xfrm>
              <a:graphic>
                <a:graphicData uri="http://schemas.microsoft.com/office/powerpoint/2016/slidezoom">
                  <pslz:sldZm>
                    <pslz:sldZmObj sldId="285" cId="3629868813">
                      <pslz:zmPr id="{2BCF18CF-E159-48B8-8E4C-09AF4167A204}" returnToParent="0" imageType="cover" transitionDur="100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956196" cy="637464"/>
                          </a:xfrm>
                          <a:prstGeom prst="rect">
                            <a:avLst/>
                          </a:prstGeom>
                        </p166:spPr>
                      </pslz:zmPr>
                    </pslz:sldZmObj>
                  </pslz:sldZm>
                </a:graphicData>
              </a:graphic>
            </p:graphicFrame>
          </mc:Choice>
          <mc:Fallback xmlns="">
            <p:pic>
              <p:nvPicPr>
                <p:cNvPr id="10" name="Zoom de Slide 9">
                  <a:hlinkClick r:id="rId6" action="ppaction://hlinksldjump"/>
                  <a:extLst>
                    <a:ext uri="{FF2B5EF4-FFF2-40B4-BE49-F238E27FC236}">
                      <a16:creationId xmlns:a16="http://schemas.microsoft.com/office/drawing/2014/main" id="{FA97F32A-184A-CB2A-AA75-6AA1527CF7CF}"/>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8162372" y="4608473"/>
                  <a:ext cx="956196" cy="637464"/>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2" name="Zoom de Slide 11">
                  <a:extLst>
                    <a:ext uri="{FF2B5EF4-FFF2-40B4-BE49-F238E27FC236}">
                      <a16:creationId xmlns:a16="http://schemas.microsoft.com/office/drawing/2014/main" id="{E8D9C801-53BA-FDCF-6E8D-352B8D5E404F}"/>
                    </a:ext>
                  </a:extLst>
                </p:cNvPr>
                <p:cNvGraphicFramePr>
                  <a:graphicFrameLocks noChangeAspect="1"/>
                </p:cNvGraphicFramePr>
                <p:nvPr>
                  <p:extLst>
                    <p:ext uri="{D42A27DB-BD31-4B8C-83A1-F6EECF244321}">
                      <p14:modId xmlns:p14="http://schemas.microsoft.com/office/powerpoint/2010/main" val="447287091"/>
                    </p:ext>
                  </p:extLst>
                </p:nvPr>
              </p:nvGraphicFramePr>
              <p:xfrm>
                <a:off x="8956537" y="5668798"/>
                <a:ext cx="1135705" cy="1425845"/>
              </p:xfrm>
              <a:graphic>
                <a:graphicData uri="http://schemas.microsoft.com/office/powerpoint/2016/slidezoom">
                  <pslz:sldZm>
                    <pslz:sldZmObj sldId="286" cId="2439094299">
                      <pslz:zmPr id="{ECB9B7D5-E5C0-46AA-8774-53105607D74A}" returnToParent="0" imageType="cover" transitionDur="1000">
                        <p166:blipFill xmlns:p166="http://schemas.microsoft.com/office/powerpoint/2016/6/main">
                          <a:blip r:embed="rId7">
                            <a:extLst>
                              <a:ext uri="{28A0092B-C50C-407E-A947-70E740481C1C}">
                                <a14:useLocalDpi xmlns:a14="http://schemas.microsoft.com/office/drawing/2010/main" val="0"/>
                              </a:ext>
                            </a:extLst>
                          </a:blip>
                          <a:stretch>
                            <a:fillRect/>
                          </a:stretch>
                        </p166:blipFill>
                        <p166:spPr xmlns:p166="http://schemas.microsoft.com/office/powerpoint/2016/6/main">
                          <a:xfrm>
                            <a:off x="0" y="0"/>
                            <a:ext cx="827934" cy="833252"/>
                          </a:xfrm>
                          <a:prstGeom prst="rect">
                            <a:avLst/>
                          </a:prstGeom>
                        </p166:spPr>
                      </pslz:zmPr>
                    </pslz:sldZmObj>
                  </pslz:sldZm>
                </a:graphicData>
              </a:graphic>
            </p:graphicFrame>
          </mc:Choice>
          <mc:Fallback xmlns="">
            <p:pic>
              <p:nvPicPr>
                <p:cNvPr id="12" name="Zoom de Slide 11">
                  <a:hlinkClick r:id="rId8" action="ppaction://hlinksldjump"/>
                  <a:extLst>
                    <a:ext uri="{FF2B5EF4-FFF2-40B4-BE49-F238E27FC236}">
                      <a16:creationId xmlns:a16="http://schemas.microsoft.com/office/drawing/2014/main" id="{E8D9C801-53BA-FDCF-6E8D-352B8D5E404F}"/>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6936303" y="5343711"/>
                  <a:ext cx="827934" cy="833252"/>
                </a:xfrm>
                <a:prstGeom prst="rect">
                  <a:avLst/>
                </a:prstGeom>
              </p:spPr>
            </p:pic>
          </mc:Fallback>
        </mc:AlternateContent>
      </p:grpSp>
    </p:spTree>
    <p:extLst>
      <p:ext uri="{BB962C8B-B14F-4D97-AF65-F5344CB8AC3E}">
        <p14:creationId xmlns:p14="http://schemas.microsoft.com/office/powerpoint/2010/main" val="36357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A9D57-8D38-3011-7248-E87E0C0B73C3}"/>
              </a:ext>
            </a:extLst>
          </p:cNvPr>
          <p:cNvSpPr>
            <a:spLocks noGrp="1"/>
          </p:cNvSpPr>
          <p:nvPr>
            <p:ph type="title"/>
          </p:nvPr>
        </p:nvSpPr>
        <p:spPr/>
        <p:txBody>
          <a:bodyPr>
            <a:normAutofit/>
          </a:bodyPr>
          <a:lstStyle/>
          <a:p>
            <a:pPr algn="just"/>
            <a:r>
              <a:rPr lang="pt-BR" sz="3200" dirty="0"/>
              <a:t>DESONERAÇÃO DA FOLHA FUNDAMENTO CONSTITUCIONAL ART. 195, § 9º </a:t>
            </a:r>
          </a:p>
        </p:txBody>
      </p:sp>
      <p:sp>
        <p:nvSpPr>
          <p:cNvPr id="3" name="Espaço Reservado para Conteúdo 2">
            <a:extLst>
              <a:ext uri="{FF2B5EF4-FFF2-40B4-BE49-F238E27FC236}">
                <a16:creationId xmlns:a16="http://schemas.microsoft.com/office/drawing/2014/main" id="{A0A96E35-F418-E44B-CABD-B044A5B77BBF}"/>
              </a:ext>
            </a:extLst>
          </p:cNvPr>
          <p:cNvSpPr>
            <a:spLocks noGrp="1"/>
          </p:cNvSpPr>
          <p:nvPr>
            <p:ph idx="1"/>
          </p:nvPr>
        </p:nvSpPr>
        <p:spPr/>
        <p:txBody>
          <a:bodyPr>
            <a:normAutofit/>
          </a:bodyPr>
          <a:lstStyle/>
          <a:p>
            <a:pPr algn="just"/>
            <a:r>
              <a:rPr lang="pt-BR" sz="2400" dirty="0"/>
              <a:t>§ 9º As contribuições sociais previstas no inciso I do caput deste artigo poderão ter alíquotas diferenciadas em razão da atividade econômica, da utilização intensiva de mão de obra, do porte da empresa ou da condição estrutural do mercado de trabalho, sendo também autorizada a adoção de bases de cálculo diferenciadas apenas no caso das alíneas "b" e "c" do inciso I do caput.         (Redação dada pela Emenda Constitucional nº 103, de 2019)</a:t>
            </a:r>
          </a:p>
          <a:p>
            <a:pPr algn="just"/>
            <a:endParaRPr lang="pt-BR" sz="2400" dirty="0"/>
          </a:p>
          <a:p>
            <a:pPr algn="just"/>
            <a:r>
              <a:rPr lang="pt-BR" sz="2400" dirty="0"/>
              <a:t>Lei 12.546/2011, Art. 7.</a:t>
            </a:r>
          </a:p>
        </p:txBody>
      </p:sp>
    </p:spTree>
    <p:extLst>
      <p:ext uri="{BB962C8B-B14F-4D97-AF65-F5344CB8AC3E}">
        <p14:creationId xmlns:p14="http://schemas.microsoft.com/office/powerpoint/2010/main" val="18946679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3293</Words>
  <Application>Microsoft Office PowerPoint</Application>
  <PresentationFormat>Widescreen</PresentationFormat>
  <Paragraphs>160</Paragraphs>
  <Slides>30</Slides>
  <Notes>0</Notes>
  <HiddenSlides>4</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30</vt:i4>
      </vt:variant>
    </vt:vector>
  </HeadingPairs>
  <TitlesOfParts>
    <vt:vector size="38" baseType="lpstr">
      <vt:lpstr>arial</vt:lpstr>
      <vt:lpstr>arial</vt:lpstr>
      <vt:lpstr>Calibri</vt:lpstr>
      <vt:lpstr>Calibri Light</vt:lpstr>
      <vt:lpstr>Cambria</vt:lpstr>
      <vt:lpstr>Chivo</vt:lpstr>
      <vt:lpstr>Wingdings</vt:lpstr>
      <vt:lpstr>Tema do Office</vt:lpstr>
      <vt:lpstr>A IMUNIDADE DO PIS E COFINS NAS EXPORTAÇÕES INDIRETAS   </vt:lpstr>
      <vt:lpstr>IMUNIDADE</vt:lpstr>
      <vt:lpstr>IMUNIDADE</vt:lpstr>
      <vt:lpstr>Imunidade x Isenção</vt:lpstr>
      <vt:lpstr>IMUNIDADES RELATIVAS ÀS EXPORTAÇÕES NA CF/88</vt:lpstr>
      <vt:lpstr>IMUNIDADES RELATIVAS ÀS EXPORTAÇÕES NA CF/88</vt:lpstr>
      <vt:lpstr>IMUNIDADE ART. 149 149, § 2º, I DA CF/88</vt:lpstr>
      <vt:lpstr>IMUNIDADE ARTIGO 149, § 2º, I DA CF/88 </vt:lpstr>
      <vt:lpstr>DESONERAÇÃO DA FOLHA FUNDAMENTO CONSTITUCIONAL ART. 195, § 9º </vt:lpstr>
      <vt:lpstr>FUNRURAL PRODUTOR PESSOA FÍSICA</vt:lpstr>
      <vt:lpstr>FUNRURAL PRODUTOR RURAL PJ</vt:lpstr>
      <vt:lpstr>Finalidade das Imunidades Relativas às Exportações e do art. 145 §2º, I, CF/88</vt:lpstr>
      <vt:lpstr>Exportações de Produção Rural</vt:lpstr>
      <vt:lpstr>Exportação Direta</vt:lpstr>
      <vt:lpstr>Exportação Indireta</vt:lpstr>
      <vt:lpstr>Trading Companies x Empresas Exportadoras</vt:lpstr>
      <vt:lpstr>Trading Companies x Empresas Exportadoras</vt:lpstr>
      <vt:lpstr>Trading Companies x Empresas Exportadoras</vt:lpstr>
      <vt:lpstr>Imunidade Funrural – Exportações Indiretas</vt:lpstr>
      <vt:lpstr>ADI 4735 INCONSTITUCIONALIDADE ART. 170, §§ 1º e 2º IN 971</vt:lpstr>
      <vt:lpstr>IN 971 RF</vt:lpstr>
      <vt:lpstr>Tema 674: Aplicabilidade Da Imunidade Referente Às Contribuições Sociais Sobre As Receitas Decorrentes De Exportação Intermediada Por Empresas Comerciais Exportadoras (“Trading Companies”).</vt:lpstr>
      <vt:lpstr>TESES FIXADAS: RE 759.244/SP e ADI4.735/DF</vt:lpstr>
      <vt:lpstr>IMUNIDADE RECEITA FRETE DE TRANSPORTE DE MERCADORIAS DESTINADAS À EXPORTAÇÃO</vt:lpstr>
      <vt:lpstr>Apresentação do PowerPoint</vt:lpstr>
      <vt:lpstr>Apresentação do PowerPoint</vt:lpstr>
      <vt:lpstr>IMUNIDADE RECEITA FRETE DE TRANSPORTE DE MERCADORIAS DESTINADAS À EXPORTAÇÃO</vt:lpstr>
      <vt:lpstr>IMUNIDADE RECEITA FRETE DE TRANSPORTE DE MERCADORIAS DESTINADAS À EXPORTAÇÃO</vt:lpstr>
      <vt:lpstr>Apresentação do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37</cp:revision>
  <dcterms:created xsi:type="dcterms:W3CDTF">2022-11-18T18:20:41Z</dcterms:created>
  <dcterms:modified xsi:type="dcterms:W3CDTF">2022-12-06T19:12:30Z</dcterms:modified>
</cp:coreProperties>
</file>