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6" r:id="rId7"/>
    <p:sldId id="258" r:id="rId8"/>
    <p:sldId id="261" r:id="rId9"/>
    <p:sldId id="259" r:id="rId10"/>
    <p:sldId id="268" r:id="rId11"/>
    <p:sldId id="262" r:id="rId12"/>
    <p:sldId id="269" r:id="rId13"/>
    <p:sldId id="270" r:id="rId14"/>
    <p:sldId id="271" r:id="rId15"/>
    <p:sldId id="265" r:id="rId16"/>
    <p:sldId id="267" r:id="rId17"/>
    <p:sldId id="272" r:id="rId18"/>
    <p:sldId id="264" r:id="rId19"/>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2342"/>
    <a:srgbClr val="0B233F"/>
    <a:srgbClr val="D0A4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CB5E9E-5012-0EE1-2798-4673F9DFB373}"/>
              </a:ext>
            </a:extLst>
          </p:cNvPr>
          <p:cNvSpPr>
            <a:spLocks noGrp="1"/>
          </p:cNvSpPr>
          <p:nvPr>
            <p:ph type="ctrTitle"/>
          </p:nvPr>
        </p:nvSpPr>
        <p:spPr>
          <a:xfrm>
            <a:off x="1524000" y="1122363"/>
            <a:ext cx="9144000" cy="2387600"/>
          </a:xfrm>
          <a:solidFill>
            <a:schemeClr val="bg1">
              <a:alpha val="47000"/>
            </a:schemeClr>
          </a:solidFill>
        </p:spPr>
        <p:txBody>
          <a:bodyPr anchor="b"/>
          <a:lstStyle>
            <a:lvl1pPr algn="ctr">
              <a:defRPr sz="6000">
                <a:solidFill>
                  <a:srgbClr val="0C2342"/>
                </a:solidFill>
              </a:defRPr>
            </a:lvl1pPr>
          </a:lstStyle>
          <a:p>
            <a:r>
              <a:rPr lang="pt-BR" dirty="0"/>
              <a:t>Clique para editar o título Mestre</a:t>
            </a:r>
          </a:p>
        </p:txBody>
      </p:sp>
      <p:sp>
        <p:nvSpPr>
          <p:cNvPr id="3" name="Subtítulo 2">
            <a:extLst>
              <a:ext uri="{FF2B5EF4-FFF2-40B4-BE49-F238E27FC236}">
                <a16:creationId xmlns:a16="http://schemas.microsoft.com/office/drawing/2014/main" id="{E1633A5C-2ED7-F24E-B940-CDE0C455A413}"/>
              </a:ext>
            </a:extLst>
          </p:cNvPr>
          <p:cNvSpPr>
            <a:spLocks noGrp="1"/>
          </p:cNvSpPr>
          <p:nvPr>
            <p:ph type="subTitle" idx="1"/>
          </p:nvPr>
        </p:nvSpPr>
        <p:spPr>
          <a:xfrm>
            <a:off x="1524000" y="3602038"/>
            <a:ext cx="9144000" cy="1655762"/>
          </a:xfrm>
          <a:solidFill>
            <a:schemeClr val="bg1">
              <a:alpha val="49000"/>
            </a:schemeClr>
          </a:solidFill>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dirty="0"/>
              <a:t>Clique para editar o estilo do subtítulo Mestre</a:t>
            </a:r>
          </a:p>
        </p:txBody>
      </p:sp>
      <p:sp>
        <p:nvSpPr>
          <p:cNvPr id="4" name="Espaço Reservado para Data 3">
            <a:extLst>
              <a:ext uri="{FF2B5EF4-FFF2-40B4-BE49-F238E27FC236}">
                <a16:creationId xmlns:a16="http://schemas.microsoft.com/office/drawing/2014/main" id="{11CA8E0A-BBBE-ED7D-2ABA-D3E5EF124856}"/>
              </a:ext>
            </a:extLst>
          </p:cNvPr>
          <p:cNvSpPr>
            <a:spLocks noGrp="1"/>
          </p:cNvSpPr>
          <p:nvPr>
            <p:ph type="dt" sz="half" idx="10"/>
          </p:nvPr>
        </p:nvSpPr>
        <p:spPr/>
        <p:txBody>
          <a:bodyPr/>
          <a:lstStyle/>
          <a:p>
            <a:fld id="{6443086A-F014-46A4-8149-43AF3A34B26F}" type="datetimeFigureOut">
              <a:rPr lang="pt-BR" smtClean="0"/>
              <a:t>06/12/2022</a:t>
            </a:fld>
            <a:endParaRPr lang="pt-BR" dirty="0"/>
          </a:p>
        </p:txBody>
      </p:sp>
      <p:sp>
        <p:nvSpPr>
          <p:cNvPr id="5" name="Espaço Reservado para Rodapé 4">
            <a:extLst>
              <a:ext uri="{FF2B5EF4-FFF2-40B4-BE49-F238E27FC236}">
                <a16:creationId xmlns:a16="http://schemas.microsoft.com/office/drawing/2014/main" id="{4892F5CA-113D-7460-F203-A165BB28224B}"/>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5AD67A33-DD1A-7DFD-A633-733E634A9CCA}"/>
              </a:ext>
            </a:extLst>
          </p:cNvPr>
          <p:cNvSpPr>
            <a:spLocks noGrp="1"/>
          </p:cNvSpPr>
          <p:nvPr>
            <p:ph type="sldNum" sz="quarter" idx="12"/>
          </p:nvPr>
        </p:nvSpPr>
        <p:spPr/>
        <p:txBody>
          <a:bodyPr/>
          <a:lstStyle/>
          <a:p>
            <a:fld id="{6B9DC0EC-6908-4C41-9A73-E4F37BF7A866}" type="slidenum">
              <a:rPr lang="pt-BR" smtClean="0"/>
              <a:t>‹nº›</a:t>
            </a:fld>
            <a:endParaRPr lang="pt-BR" dirty="0"/>
          </a:p>
        </p:txBody>
      </p:sp>
    </p:spTree>
    <p:extLst>
      <p:ext uri="{BB962C8B-B14F-4D97-AF65-F5344CB8AC3E}">
        <p14:creationId xmlns:p14="http://schemas.microsoft.com/office/powerpoint/2010/main" val="4147386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EAAA2B-5609-DC53-3642-B0E14B05807A}"/>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FB11D44-EF41-D28E-3F68-F0F062CF104D}"/>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4AB3CD6-B193-ACC4-17DD-1A836E977A3E}"/>
              </a:ext>
            </a:extLst>
          </p:cNvPr>
          <p:cNvSpPr>
            <a:spLocks noGrp="1"/>
          </p:cNvSpPr>
          <p:nvPr>
            <p:ph type="dt" sz="half" idx="10"/>
          </p:nvPr>
        </p:nvSpPr>
        <p:spPr/>
        <p:txBody>
          <a:bodyPr/>
          <a:lstStyle/>
          <a:p>
            <a:fld id="{6443086A-F014-46A4-8149-43AF3A34B26F}" type="datetimeFigureOut">
              <a:rPr lang="pt-BR" smtClean="0"/>
              <a:t>06/12/2022</a:t>
            </a:fld>
            <a:endParaRPr lang="pt-BR" dirty="0"/>
          </a:p>
        </p:txBody>
      </p:sp>
      <p:sp>
        <p:nvSpPr>
          <p:cNvPr id="5" name="Espaço Reservado para Rodapé 4">
            <a:extLst>
              <a:ext uri="{FF2B5EF4-FFF2-40B4-BE49-F238E27FC236}">
                <a16:creationId xmlns:a16="http://schemas.microsoft.com/office/drawing/2014/main" id="{C6E77051-19EF-ED79-A8AE-6075669495A0}"/>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FB7F2141-BDED-10B7-640B-022DDE8D4B36}"/>
              </a:ext>
            </a:extLst>
          </p:cNvPr>
          <p:cNvSpPr>
            <a:spLocks noGrp="1"/>
          </p:cNvSpPr>
          <p:nvPr>
            <p:ph type="sldNum" sz="quarter" idx="12"/>
          </p:nvPr>
        </p:nvSpPr>
        <p:spPr/>
        <p:txBody>
          <a:bodyPr/>
          <a:lstStyle/>
          <a:p>
            <a:fld id="{6B9DC0EC-6908-4C41-9A73-E4F37BF7A866}" type="slidenum">
              <a:rPr lang="pt-BR" smtClean="0"/>
              <a:t>‹nº›</a:t>
            </a:fld>
            <a:endParaRPr lang="pt-BR" dirty="0"/>
          </a:p>
        </p:txBody>
      </p:sp>
    </p:spTree>
    <p:extLst>
      <p:ext uri="{BB962C8B-B14F-4D97-AF65-F5344CB8AC3E}">
        <p14:creationId xmlns:p14="http://schemas.microsoft.com/office/powerpoint/2010/main" val="1519449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E3A0E7A-4631-D669-596D-C05B419AC96B}"/>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6C8EE6E0-92FB-E524-2C7D-10DAB64A54B9}"/>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CC3E123-2EC7-60C3-4A73-A24549BB1F21}"/>
              </a:ext>
            </a:extLst>
          </p:cNvPr>
          <p:cNvSpPr>
            <a:spLocks noGrp="1"/>
          </p:cNvSpPr>
          <p:nvPr>
            <p:ph type="dt" sz="half" idx="10"/>
          </p:nvPr>
        </p:nvSpPr>
        <p:spPr/>
        <p:txBody>
          <a:bodyPr/>
          <a:lstStyle/>
          <a:p>
            <a:fld id="{6443086A-F014-46A4-8149-43AF3A34B26F}" type="datetimeFigureOut">
              <a:rPr lang="pt-BR" smtClean="0"/>
              <a:t>06/12/2022</a:t>
            </a:fld>
            <a:endParaRPr lang="pt-BR" dirty="0"/>
          </a:p>
        </p:txBody>
      </p:sp>
      <p:sp>
        <p:nvSpPr>
          <p:cNvPr id="5" name="Espaço Reservado para Rodapé 4">
            <a:extLst>
              <a:ext uri="{FF2B5EF4-FFF2-40B4-BE49-F238E27FC236}">
                <a16:creationId xmlns:a16="http://schemas.microsoft.com/office/drawing/2014/main" id="{2FC4B891-71B0-29EA-8FEA-D3EE7FE88AB1}"/>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8472E7FC-E601-9455-8A09-9325FF285DDF}"/>
              </a:ext>
            </a:extLst>
          </p:cNvPr>
          <p:cNvSpPr>
            <a:spLocks noGrp="1"/>
          </p:cNvSpPr>
          <p:nvPr>
            <p:ph type="sldNum" sz="quarter" idx="12"/>
          </p:nvPr>
        </p:nvSpPr>
        <p:spPr/>
        <p:txBody>
          <a:bodyPr/>
          <a:lstStyle/>
          <a:p>
            <a:fld id="{6B9DC0EC-6908-4C41-9A73-E4F37BF7A866}" type="slidenum">
              <a:rPr lang="pt-BR" smtClean="0"/>
              <a:t>‹nº›</a:t>
            </a:fld>
            <a:endParaRPr lang="pt-BR" dirty="0"/>
          </a:p>
        </p:txBody>
      </p:sp>
    </p:spTree>
    <p:extLst>
      <p:ext uri="{BB962C8B-B14F-4D97-AF65-F5344CB8AC3E}">
        <p14:creationId xmlns:p14="http://schemas.microsoft.com/office/powerpoint/2010/main" val="3271325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8699C6-6167-B96D-F3D1-E2D9F5DC89DA}"/>
              </a:ext>
            </a:extLst>
          </p:cNvPr>
          <p:cNvSpPr>
            <a:spLocks noGrp="1"/>
          </p:cNvSpPr>
          <p:nvPr>
            <p:ph type="title"/>
          </p:nvPr>
        </p:nvSpPr>
        <p:spPr>
          <a:xfrm>
            <a:off x="838200" y="681037"/>
            <a:ext cx="10515600" cy="1325563"/>
          </a:xfrm>
        </p:spPr>
        <p:txBody>
          <a:bodyPr/>
          <a:lstStyle>
            <a:lvl1pPr>
              <a:defRPr>
                <a:solidFill>
                  <a:srgbClr val="0B233F"/>
                </a:solidFill>
              </a:defRPr>
            </a:lvl1pPr>
          </a:lstStyle>
          <a:p>
            <a:r>
              <a:rPr lang="pt-BR" dirty="0"/>
              <a:t>Clique para editar o título Mestre</a:t>
            </a:r>
          </a:p>
        </p:txBody>
      </p:sp>
      <p:sp>
        <p:nvSpPr>
          <p:cNvPr id="3" name="Espaço Reservado para Conteúdo 2">
            <a:extLst>
              <a:ext uri="{FF2B5EF4-FFF2-40B4-BE49-F238E27FC236}">
                <a16:creationId xmlns:a16="http://schemas.microsoft.com/office/drawing/2014/main" id="{5F551148-3B9E-2584-F9B3-135A7F3D5FF7}"/>
              </a:ext>
            </a:extLst>
          </p:cNvPr>
          <p:cNvSpPr>
            <a:spLocks noGrp="1"/>
          </p:cNvSpPr>
          <p:nvPr>
            <p:ph idx="1"/>
          </p:nvPr>
        </p:nvSpPr>
        <p:spPr>
          <a:solidFill>
            <a:schemeClr val="bg1">
              <a:alpha val="7000"/>
            </a:schemeClr>
          </a:solid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3F95C0E7-FF09-72EB-4332-D1E0696D102D}"/>
              </a:ext>
            </a:extLst>
          </p:cNvPr>
          <p:cNvSpPr>
            <a:spLocks noGrp="1"/>
          </p:cNvSpPr>
          <p:nvPr>
            <p:ph type="dt" sz="half" idx="10"/>
          </p:nvPr>
        </p:nvSpPr>
        <p:spPr/>
        <p:txBody>
          <a:bodyPr/>
          <a:lstStyle/>
          <a:p>
            <a:fld id="{6443086A-F014-46A4-8149-43AF3A34B26F}" type="datetimeFigureOut">
              <a:rPr lang="pt-BR" smtClean="0"/>
              <a:t>06/12/2022</a:t>
            </a:fld>
            <a:endParaRPr lang="pt-BR" dirty="0"/>
          </a:p>
        </p:txBody>
      </p:sp>
      <p:sp>
        <p:nvSpPr>
          <p:cNvPr id="5" name="Espaço Reservado para Rodapé 4">
            <a:extLst>
              <a:ext uri="{FF2B5EF4-FFF2-40B4-BE49-F238E27FC236}">
                <a16:creationId xmlns:a16="http://schemas.microsoft.com/office/drawing/2014/main" id="{DA2A6B57-AA43-4631-95E9-FB032EF43E99}"/>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95F32F89-74CA-CE09-5F5E-6CB29B300C31}"/>
              </a:ext>
            </a:extLst>
          </p:cNvPr>
          <p:cNvSpPr>
            <a:spLocks noGrp="1"/>
          </p:cNvSpPr>
          <p:nvPr>
            <p:ph type="sldNum" sz="quarter" idx="12"/>
          </p:nvPr>
        </p:nvSpPr>
        <p:spPr/>
        <p:txBody>
          <a:bodyPr/>
          <a:lstStyle/>
          <a:p>
            <a:fld id="{6B9DC0EC-6908-4C41-9A73-E4F37BF7A866}" type="slidenum">
              <a:rPr lang="pt-BR" smtClean="0"/>
              <a:t>‹nº›</a:t>
            </a:fld>
            <a:endParaRPr lang="pt-BR" dirty="0"/>
          </a:p>
        </p:txBody>
      </p:sp>
    </p:spTree>
    <p:extLst>
      <p:ext uri="{BB962C8B-B14F-4D97-AF65-F5344CB8AC3E}">
        <p14:creationId xmlns:p14="http://schemas.microsoft.com/office/powerpoint/2010/main" val="81202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C8F116-B2BC-A486-0906-778006F79039}"/>
              </a:ext>
            </a:extLst>
          </p:cNvPr>
          <p:cNvSpPr>
            <a:spLocks noGrp="1"/>
          </p:cNvSpPr>
          <p:nvPr>
            <p:ph type="title"/>
          </p:nvPr>
        </p:nvSpPr>
        <p:spPr>
          <a:xfrm>
            <a:off x="831850" y="1709738"/>
            <a:ext cx="10515600" cy="2852737"/>
          </a:xfrm>
        </p:spPr>
        <p:txBody>
          <a:bodyPr anchor="b"/>
          <a:lstStyle>
            <a:lvl1pPr>
              <a:defRPr sz="6000">
                <a:solidFill>
                  <a:srgbClr val="0C2342"/>
                </a:solidFill>
              </a:defRPr>
            </a:lvl1pPr>
          </a:lstStyle>
          <a:p>
            <a:r>
              <a:rPr lang="pt-BR" dirty="0"/>
              <a:t>Clique para editar o título Mestre</a:t>
            </a:r>
          </a:p>
        </p:txBody>
      </p:sp>
      <p:sp>
        <p:nvSpPr>
          <p:cNvPr id="3" name="Espaço Reservado para Texto 2">
            <a:extLst>
              <a:ext uri="{FF2B5EF4-FFF2-40B4-BE49-F238E27FC236}">
                <a16:creationId xmlns:a16="http://schemas.microsoft.com/office/drawing/2014/main" id="{1A2DE913-D2E5-F52F-845B-95FC8513B6C8}"/>
              </a:ext>
            </a:extLst>
          </p:cNvPr>
          <p:cNvSpPr>
            <a:spLocks noGrp="1"/>
          </p:cNvSpPr>
          <p:nvPr>
            <p:ph type="body" idx="1"/>
          </p:nvPr>
        </p:nvSpPr>
        <p:spPr>
          <a:xfrm>
            <a:off x="831850" y="4589463"/>
            <a:ext cx="10515600" cy="1500187"/>
          </a:xfrm>
          <a:solidFill>
            <a:schemeClr val="bg1">
              <a:alpha val="18000"/>
            </a:schemeClr>
          </a:solidFill>
        </p:spPr>
        <p:txBody>
          <a:bodyPr/>
          <a:lstStyle>
            <a:lvl1pPr marL="0" indent="0">
              <a:buNone/>
              <a:defRPr sz="2400">
                <a:solidFill>
                  <a:srgbClr val="0C234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3C284E4B-2476-CE2C-5D5B-52770AB75B82}"/>
              </a:ext>
            </a:extLst>
          </p:cNvPr>
          <p:cNvSpPr>
            <a:spLocks noGrp="1"/>
          </p:cNvSpPr>
          <p:nvPr>
            <p:ph type="dt" sz="half" idx="10"/>
          </p:nvPr>
        </p:nvSpPr>
        <p:spPr/>
        <p:txBody>
          <a:bodyPr/>
          <a:lstStyle/>
          <a:p>
            <a:fld id="{6443086A-F014-46A4-8149-43AF3A34B26F}" type="datetimeFigureOut">
              <a:rPr lang="pt-BR" smtClean="0"/>
              <a:t>06/12/2022</a:t>
            </a:fld>
            <a:endParaRPr lang="pt-BR" dirty="0"/>
          </a:p>
        </p:txBody>
      </p:sp>
      <p:sp>
        <p:nvSpPr>
          <p:cNvPr id="5" name="Espaço Reservado para Rodapé 4">
            <a:extLst>
              <a:ext uri="{FF2B5EF4-FFF2-40B4-BE49-F238E27FC236}">
                <a16:creationId xmlns:a16="http://schemas.microsoft.com/office/drawing/2014/main" id="{7FE8FECE-A252-D22F-B9AB-2CE7F0454586}"/>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18C55A3C-28BE-F91F-5D4F-9EF769A45549}"/>
              </a:ext>
            </a:extLst>
          </p:cNvPr>
          <p:cNvSpPr>
            <a:spLocks noGrp="1"/>
          </p:cNvSpPr>
          <p:nvPr>
            <p:ph type="sldNum" sz="quarter" idx="12"/>
          </p:nvPr>
        </p:nvSpPr>
        <p:spPr/>
        <p:txBody>
          <a:bodyPr/>
          <a:lstStyle/>
          <a:p>
            <a:fld id="{6B9DC0EC-6908-4C41-9A73-E4F37BF7A866}" type="slidenum">
              <a:rPr lang="pt-BR" smtClean="0"/>
              <a:t>‹nº›</a:t>
            </a:fld>
            <a:endParaRPr lang="pt-BR" dirty="0"/>
          </a:p>
        </p:txBody>
      </p:sp>
    </p:spTree>
    <p:extLst>
      <p:ext uri="{BB962C8B-B14F-4D97-AF65-F5344CB8AC3E}">
        <p14:creationId xmlns:p14="http://schemas.microsoft.com/office/powerpoint/2010/main" val="2998430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98283A-799D-3223-274E-990E93374A3C}"/>
              </a:ext>
            </a:extLst>
          </p:cNvPr>
          <p:cNvSpPr>
            <a:spLocks noGrp="1"/>
          </p:cNvSpPr>
          <p:nvPr>
            <p:ph type="title"/>
          </p:nvPr>
        </p:nvSpPr>
        <p:spPr>
          <a:xfrm>
            <a:off x="838200" y="681037"/>
            <a:ext cx="10515600" cy="1325563"/>
          </a:xfrm>
        </p:spPr>
        <p:txBody>
          <a:bodyPr/>
          <a:lstStyle>
            <a:lvl1pPr>
              <a:defRPr>
                <a:solidFill>
                  <a:srgbClr val="0C2342"/>
                </a:solidFill>
              </a:defRPr>
            </a:lvl1pPr>
          </a:lstStyle>
          <a:p>
            <a:r>
              <a:rPr lang="pt-BR" dirty="0"/>
              <a:t>Clique para editar o título Mestre</a:t>
            </a:r>
          </a:p>
        </p:txBody>
      </p:sp>
      <p:sp>
        <p:nvSpPr>
          <p:cNvPr id="3" name="Espaço Reservado para Conteúdo 2">
            <a:extLst>
              <a:ext uri="{FF2B5EF4-FFF2-40B4-BE49-F238E27FC236}">
                <a16:creationId xmlns:a16="http://schemas.microsoft.com/office/drawing/2014/main" id="{CEFEF5CC-E4D5-A79A-3435-837AEE2B38A3}"/>
              </a:ext>
            </a:extLst>
          </p:cNvPr>
          <p:cNvSpPr>
            <a:spLocks noGrp="1"/>
          </p:cNvSpPr>
          <p:nvPr>
            <p:ph sz="half" idx="1"/>
          </p:nvPr>
        </p:nvSpPr>
        <p:spPr>
          <a:xfrm>
            <a:off x="838200" y="1825625"/>
            <a:ext cx="5181600" cy="4351338"/>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Conteúdo 3">
            <a:extLst>
              <a:ext uri="{FF2B5EF4-FFF2-40B4-BE49-F238E27FC236}">
                <a16:creationId xmlns:a16="http://schemas.microsoft.com/office/drawing/2014/main" id="{E1B75CC1-321C-46F2-D1B8-2F31DD1EF64E}"/>
              </a:ext>
            </a:extLst>
          </p:cNvPr>
          <p:cNvSpPr>
            <a:spLocks noGrp="1"/>
          </p:cNvSpPr>
          <p:nvPr>
            <p:ph sz="half" idx="2"/>
          </p:nvPr>
        </p:nvSpPr>
        <p:spPr>
          <a:xfrm>
            <a:off x="6172200" y="1825625"/>
            <a:ext cx="5181600" cy="4351338"/>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para Data 4">
            <a:extLst>
              <a:ext uri="{FF2B5EF4-FFF2-40B4-BE49-F238E27FC236}">
                <a16:creationId xmlns:a16="http://schemas.microsoft.com/office/drawing/2014/main" id="{588104CB-EEFA-FB6F-1D8F-63FF2F93DFE6}"/>
              </a:ext>
            </a:extLst>
          </p:cNvPr>
          <p:cNvSpPr>
            <a:spLocks noGrp="1"/>
          </p:cNvSpPr>
          <p:nvPr>
            <p:ph type="dt" sz="half" idx="10"/>
          </p:nvPr>
        </p:nvSpPr>
        <p:spPr/>
        <p:txBody>
          <a:bodyPr/>
          <a:lstStyle/>
          <a:p>
            <a:fld id="{6443086A-F014-46A4-8149-43AF3A34B26F}" type="datetimeFigureOut">
              <a:rPr lang="pt-BR" smtClean="0"/>
              <a:t>06/12/2022</a:t>
            </a:fld>
            <a:endParaRPr lang="pt-BR" dirty="0"/>
          </a:p>
        </p:txBody>
      </p:sp>
      <p:sp>
        <p:nvSpPr>
          <p:cNvPr id="6" name="Espaço Reservado para Rodapé 5">
            <a:extLst>
              <a:ext uri="{FF2B5EF4-FFF2-40B4-BE49-F238E27FC236}">
                <a16:creationId xmlns:a16="http://schemas.microsoft.com/office/drawing/2014/main" id="{0F150189-76E6-804A-A58D-17C3A5F4E63E}"/>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D242C353-D14E-B424-AD59-919347BD566E}"/>
              </a:ext>
            </a:extLst>
          </p:cNvPr>
          <p:cNvSpPr>
            <a:spLocks noGrp="1"/>
          </p:cNvSpPr>
          <p:nvPr>
            <p:ph type="sldNum" sz="quarter" idx="12"/>
          </p:nvPr>
        </p:nvSpPr>
        <p:spPr/>
        <p:txBody>
          <a:bodyPr/>
          <a:lstStyle/>
          <a:p>
            <a:fld id="{6B9DC0EC-6908-4C41-9A73-E4F37BF7A866}" type="slidenum">
              <a:rPr lang="pt-BR" smtClean="0"/>
              <a:t>‹nº›</a:t>
            </a:fld>
            <a:endParaRPr lang="pt-BR" dirty="0"/>
          </a:p>
        </p:txBody>
      </p:sp>
    </p:spTree>
    <p:extLst>
      <p:ext uri="{BB962C8B-B14F-4D97-AF65-F5344CB8AC3E}">
        <p14:creationId xmlns:p14="http://schemas.microsoft.com/office/powerpoint/2010/main" val="4182948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8E56F9-70ED-764B-A60E-7CD502AF5EBB}"/>
              </a:ext>
            </a:extLst>
          </p:cNvPr>
          <p:cNvSpPr>
            <a:spLocks noGrp="1"/>
          </p:cNvSpPr>
          <p:nvPr>
            <p:ph type="title"/>
          </p:nvPr>
        </p:nvSpPr>
        <p:spPr>
          <a:xfrm>
            <a:off x="827088" y="661377"/>
            <a:ext cx="10515600" cy="1325563"/>
          </a:xfrm>
        </p:spPr>
        <p:txBody>
          <a:bodyPr/>
          <a:lstStyle/>
          <a:p>
            <a:r>
              <a:rPr lang="pt-BR" dirty="0"/>
              <a:t>Clique para editar o título Mestre</a:t>
            </a:r>
          </a:p>
        </p:txBody>
      </p:sp>
      <p:sp>
        <p:nvSpPr>
          <p:cNvPr id="3" name="Espaço Reservado para Texto 2">
            <a:extLst>
              <a:ext uri="{FF2B5EF4-FFF2-40B4-BE49-F238E27FC236}">
                <a16:creationId xmlns:a16="http://schemas.microsoft.com/office/drawing/2014/main" id="{27001727-529D-7DD8-EF63-1CBF92949A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8E869AC5-8F8A-5BE4-459E-CD26B47A2831}"/>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D0BBFE8-D50B-F5E5-380F-26FA4FEC83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C30F9F57-9CB9-3ED1-75ED-05B2327C4884}"/>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C8E6E5DF-B7CA-BB69-409D-3F9962E79D88}"/>
              </a:ext>
            </a:extLst>
          </p:cNvPr>
          <p:cNvSpPr>
            <a:spLocks noGrp="1"/>
          </p:cNvSpPr>
          <p:nvPr>
            <p:ph type="dt" sz="half" idx="10"/>
          </p:nvPr>
        </p:nvSpPr>
        <p:spPr/>
        <p:txBody>
          <a:bodyPr/>
          <a:lstStyle/>
          <a:p>
            <a:fld id="{6443086A-F014-46A4-8149-43AF3A34B26F}" type="datetimeFigureOut">
              <a:rPr lang="pt-BR" smtClean="0"/>
              <a:t>06/12/2022</a:t>
            </a:fld>
            <a:endParaRPr lang="pt-BR" dirty="0"/>
          </a:p>
        </p:txBody>
      </p:sp>
      <p:sp>
        <p:nvSpPr>
          <p:cNvPr id="8" name="Espaço Reservado para Rodapé 7">
            <a:extLst>
              <a:ext uri="{FF2B5EF4-FFF2-40B4-BE49-F238E27FC236}">
                <a16:creationId xmlns:a16="http://schemas.microsoft.com/office/drawing/2014/main" id="{C0AE13A9-0CBA-EB1C-C4D3-BD14ECD319B1}"/>
              </a:ext>
            </a:extLst>
          </p:cNvPr>
          <p:cNvSpPr>
            <a:spLocks noGrp="1"/>
          </p:cNvSpPr>
          <p:nvPr>
            <p:ph type="ftr" sz="quarter" idx="11"/>
          </p:nvPr>
        </p:nvSpPr>
        <p:spPr/>
        <p:txBody>
          <a:bodyPr/>
          <a:lstStyle/>
          <a:p>
            <a:endParaRPr lang="pt-BR" dirty="0"/>
          </a:p>
        </p:txBody>
      </p:sp>
      <p:sp>
        <p:nvSpPr>
          <p:cNvPr id="9" name="Espaço Reservado para Número de Slide 8">
            <a:extLst>
              <a:ext uri="{FF2B5EF4-FFF2-40B4-BE49-F238E27FC236}">
                <a16:creationId xmlns:a16="http://schemas.microsoft.com/office/drawing/2014/main" id="{F5FE3474-0686-8F78-335B-E66B54532057}"/>
              </a:ext>
            </a:extLst>
          </p:cNvPr>
          <p:cNvSpPr>
            <a:spLocks noGrp="1"/>
          </p:cNvSpPr>
          <p:nvPr>
            <p:ph type="sldNum" sz="quarter" idx="12"/>
          </p:nvPr>
        </p:nvSpPr>
        <p:spPr/>
        <p:txBody>
          <a:bodyPr/>
          <a:lstStyle/>
          <a:p>
            <a:fld id="{6B9DC0EC-6908-4C41-9A73-E4F37BF7A866}" type="slidenum">
              <a:rPr lang="pt-BR" smtClean="0"/>
              <a:t>‹nº›</a:t>
            </a:fld>
            <a:endParaRPr lang="pt-BR" dirty="0"/>
          </a:p>
        </p:txBody>
      </p:sp>
    </p:spTree>
    <p:extLst>
      <p:ext uri="{BB962C8B-B14F-4D97-AF65-F5344CB8AC3E}">
        <p14:creationId xmlns:p14="http://schemas.microsoft.com/office/powerpoint/2010/main" val="392300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118340-868C-2C34-0C49-BF0993DDED3A}"/>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D9CFE7F4-8F6C-7C93-EA5D-65700B57F063}"/>
              </a:ext>
            </a:extLst>
          </p:cNvPr>
          <p:cNvSpPr>
            <a:spLocks noGrp="1"/>
          </p:cNvSpPr>
          <p:nvPr>
            <p:ph type="dt" sz="half" idx="10"/>
          </p:nvPr>
        </p:nvSpPr>
        <p:spPr/>
        <p:txBody>
          <a:bodyPr/>
          <a:lstStyle/>
          <a:p>
            <a:fld id="{6443086A-F014-46A4-8149-43AF3A34B26F}" type="datetimeFigureOut">
              <a:rPr lang="pt-BR" smtClean="0"/>
              <a:t>06/12/2022</a:t>
            </a:fld>
            <a:endParaRPr lang="pt-BR" dirty="0"/>
          </a:p>
        </p:txBody>
      </p:sp>
      <p:sp>
        <p:nvSpPr>
          <p:cNvPr id="4" name="Espaço Reservado para Rodapé 3">
            <a:extLst>
              <a:ext uri="{FF2B5EF4-FFF2-40B4-BE49-F238E27FC236}">
                <a16:creationId xmlns:a16="http://schemas.microsoft.com/office/drawing/2014/main" id="{FF3D936A-693B-5491-0B53-45ACE1DF9542}"/>
              </a:ext>
            </a:extLst>
          </p:cNvPr>
          <p:cNvSpPr>
            <a:spLocks noGrp="1"/>
          </p:cNvSpPr>
          <p:nvPr>
            <p:ph type="ftr" sz="quarter" idx="11"/>
          </p:nvPr>
        </p:nvSpPr>
        <p:spPr/>
        <p:txBody>
          <a:bodyPr/>
          <a:lstStyle/>
          <a:p>
            <a:endParaRPr lang="pt-BR" dirty="0"/>
          </a:p>
        </p:txBody>
      </p:sp>
      <p:sp>
        <p:nvSpPr>
          <p:cNvPr id="5" name="Espaço Reservado para Número de Slide 4">
            <a:extLst>
              <a:ext uri="{FF2B5EF4-FFF2-40B4-BE49-F238E27FC236}">
                <a16:creationId xmlns:a16="http://schemas.microsoft.com/office/drawing/2014/main" id="{83A97424-DA7A-57F0-439E-D66424AD5C49}"/>
              </a:ext>
            </a:extLst>
          </p:cNvPr>
          <p:cNvSpPr>
            <a:spLocks noGrp="1"/>
          </p:cNvSpPr>
          <p:nvPr>
            <p:ph type="sldNum" sz="quarter" idx="12"/>
          </p:nvPr>
        </p:nvSpPr>
        <p:spPr/>
        <p:txBody>
          <a:bodyPr/>
          <a:lstStyle/>
          <a:p>
            <a:fld id="{6B9DC0EC-6908-4C41-9A73-E4F37BF7A866}" type="slidenum">
              <a:rPr lang="pt-BR" smtClean="0"/>
              <a:t>‹nº›</a:t>
            </a:fld>
            <a:endParaRPr lang="pt-BR" dirty="0"/>
          </a:p>
        </p:txBody>
      </p:sp>
    </p:spTree>
    <p:extLst>
      <p:ext uri="{BB962C8B-B14F-4D97-AF65-F5344CB8AC3E}">
        <p14:creationId xmlns:p14="http://schemas.microsoft.com/office/powerpoint/2010/main" val="2743716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D399CD9-0248-BD48-19E3-DBFD5B923F45}"/>
              </a:ext>
            </a:extLst>
          </p:cNvPr>
          <p:cNvSpPr>
            <a:spLocks noGrp="1"/>
          </p:cNvSpPr>
          <p:nvPr>
            <p:ph type="dt" sz="half" idx="10"/>
          </p:nvPr>
        </p:nvSpPr>
        <p:spPr/>
        <p:txBody>
          <a:bodyPr/>
          <a:lstStyle/>
          <a:p>
            <a:fld id="{6443086A-F014-46A4-8149-43AF3A34B26F}" type="datetimeFigureOut">
              <a:rPr lang="pt-BR" smtClean="0"/>
              <a:t>06/12/2022</a:t>
            </a:fld>
            <a:endParaRPr lang="pt-BR" dirty="0"/>
          </a:p>
        </p:txBody>
      </p:sp>
      <p:sp>
        <p:nvSpPr>
          <p:cNvPr id="3" name="Espaço Reservado para Rodapé 2">
            <a:extLst>
              <a:ext uri="{FF2B5EF4-FFF2-40B4-BE49-F238E27FC236}">
                <a16:creationId xmlns:a16="http://schemas.microsoft.com/office/drawing/2014/main" id="{56D5284F-E431-EC75-38EA-6E90314A5AE6}"/>
              </a:ext>
            </a:extLst>
          </p:cNvPr>
          <p:cNvSpPr>
            <a:spLocks noGrp="1"/>
          </p:cNvSpPr>
          <p:nvPr>
            <p:ph type="ftr" sz="quarter" idx="11"/>
          </p:nvPr>
        </p:nvSpPr>
        <p:spPr/>
        <p:txBody>
          <a:bodyPr/>
          <a:lstStyle/>
          <a:p>
            <a:endParaRPr lang="pt-BR" dirty="0"/>
          </a:p>
        </p:txBody>
      </p:sp>
      <p:sp>
        <p:nvSpPr>
          <p:cNvPr id="4" name="Espaço Reservado para Número de Slide 3">
            <a:extLst>
              <a:ext uri="{FF2B5EF4-FFF2-40B4-BE49-F238E27FC236}">
                <a16:creationId xmlns:a16="http://schemas.microsoft.com/office/drawing/2014/main" id="{1D9E294A-FF84-7728-64A4-82287D146BAD}"/>
              </a:ext>
            </a:extLst>
          </p:cNvPr>
          <p:cNvSpPr>
            <a:spLocks noGrp="1"/>
          </p:cNvSpPr>
          <p:nvPr>
            <p:ph type="sldNum" sz="quarter" idx="12"/>
          </p:nvPr>
        </p:nvSpPr>
        <p:spPr/>
        <p:txBody>
          <a:bodyPr/>
          <a:lstStyle/>
          <a:p>
            <a:fld id="{6B9DC0EC-6908-4C41-9A73-E4F37BF7A866}" type="slidenum">
              <a:rPr lang="pt-BR" smtClean="0"/>
              <a:t>‹nº›</a:t>
            </a:fld>
            <a:endParaRPr lang="pt-BR" dirty="0"/>
          </a:p>
        </p:txBody>
      </p:sp>
    </p:spTree>
    <p:extLst>
      <p:ext uri="{BB962C8B-B14F-4D97-AF65-F5344CB8AC3E}">
        <p14:creationId xmlns:p14="http://schemas.microsoft.com/office/powerpoint/2010/main" val="2253241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5F9F54-0B1E-07C2-42C6-0A796A2022E1}"/>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89FD64FB-F5EF-7FBF-2DD0-AEBEB8D61E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57D8ED09-AA1E-267C-629B-5653A44887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88D459DF-CF82-39F2-9F2C-10B19463CF3B}"/>
              </a:ext>
            </a:extLst>
          </p:cNvPr>
          <p:cNvSpPr>
            <a:spLocks noGrp="1"/>
          </p:cNvSpPr>
          <p:nvPr>
            <p:ph type="dt" sz="half" idx="10"/>
          </p:nvPr>
        </p:nvSpPr>
        <p:spPr/>
        <p:txBody>
          <a:bodyPr/>
          <a:lstStyle/>
          <a:p>
            <a:fld id="{6443086A-F014-46A4-8149-43AF3A34B26F}" type="datetimeFigureOut">
              <a:rPr lang="pt-BR" smtClean="0"/>
              <a:t>06/12/2022</a:t>
            </a:fld>
            <a:endParaRPr lang="pt-BR" dirty="0"/>
          </a:p>
        </p:txBody>
      </p:sp>
      <p:sp>
        <p:nvSpPr>
          <p:cNvPr id="6" name="Espaço Reservado para Rodapé 5">
            <a:extLst>
              <a:ext uri="{FF2B5EF4-FFF2-40B4-BE49-F238E27FC236}">
                <a16:creationId xmlns:a16="http://schemas.microsoft.com/office/drawing/2014/main" id="{40C91952-D97B-6D3C-6F0D-CE7DB9B37167}"/>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EF90E08B-F15B-8D83-1BA8-D0AB35A7D595}"/>
              </a:ext>
            </a:extLst>
          </p:cNvPr>
          <p:cNvSpPr>
            <a:spLocks noGrp="1"/>
          </p:cNvSpPr>
          <p:nvPr>
            <p:ph type="sldNum" sz="quarter" idx="12"/>
          </p:nvPr>
        </p:nvSpPr>
        <p:spPr/>
        <p:txBody>
          <a:bodyPr/>
          <a:lstStyle/>
          <a:p>
            <a:fld id="{6B9DC0EC-6908-4C41-9A73-E4F37BF7A866}" type="slidenum">
              <a:rPr lang="pt-BR" smtClean="0"/>
              <a:t>‹nº›</a:t>
            </a:fld>
            <a:endParaRPr lang="pt-BR" dirty="0"/>
          </a:p>
        </p:txBody>
      </p:sp>
    </p:spTree>
    <p:extLst>
      <p:ext uri="{BB962C8B-B14F-4D97-AF65-F5344CB8AC3E}">
        <p14:creationId xmlns:p14="http://schemas.microsoft.com/office/powerpoint/2010/main" val="1979005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CE4DD7-F45D-0CCC-9C1A-2B5BB6C5BCE8}"/>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9246B81C-79D7-92D4-8BFD-91811F9D76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a:extLst>
              <a:ext uri="{FF2B5EF4-FFF2-40B4-BE49-F238E27FC236}">
                <a16:creationId xmlns:a16="http://schemas.microsoft.com/office/drawing/2014/main" id="{1524B409-3477-CDFF-0D71-CC6CD7481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521D01DA-BCB4-0F14-8F03-9CECA7EC4181}"/>
              </a:ext>
            </a:extLst>
          </p:cNvPr>
          <p:cNvSpPr>
            <a:spLocks noGrp="1"/>
          </p:cNvSpPr>
          <p:nvPr>
            <p:ph type="dt" sz="half" idx="10"/>
          </p:nvPr>
        </p:nvSpPr>
        <p:spPr/>
        <p:txBody>
          <a:bodyPr/>
          <a:lstStyle/>
          <a:p>
            <a:fld id="{6443086A-F014-46A4-8149-43AF3A34B26F}" type="datetimeFigureOut">
              <a:rPr lang="pt-BR" smtClean="0"/>
              <a:t>06/12/2022</a:t>
            </a:fld>
            <a:endParaRPr lang="pt-BR" dirty="0"/>
          </a:p>
        </p:txBody>
      </p:sp>
      <p:sp>
        <p:nvSpPr>
          <p:cNvPr id="6" name="Espaço Reservado para Rodapé 5">
            <a:extLst>
              <a:ext uri="{FF2B5EF4-FFF2-40B4-BE49-F238E27FC236}">
                <a16:creationId xmlns:a16="http://schemas.microsoft.com/office/drawing/2014/main" id="{350989F1-9D25-73D7-28CC-34B35F9AF8C6}"/>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DA3EF11E-E18C-0021-4BFD-5C66863D6DA5}"/>
              </a:ext>
            </a:extLst>
          </p:cNvPr>
          <p:cNvSpPr>
            <a:spLocks noGrp="1"/>
          </p:cNvSpPr>
          <p:nvPr>
            <p:ph type="sldNum" sz="quarter" idx="12"/>
          </p:nvPr>
        </p:nvSpPr>
        <p:spPr/>
        <p:txBody>
          <a:bodyPr/>
          <a:lstStyle/>
          <a:p>
            <a:fld id="{6B9DC0EC-6908-4C41-9A73-E4F37BF7A866}" type="slidenum">
              <a:rPr lang="pt-BR" smtClean="0"/>
              <a:t>‹nº›</a:t>
            </a:fld>
            <a:endParaRPr lang="pt-BR" dirty="0"/>
          </a:p>
        </p:txBody>
      </p:sp>
    </p:spTree>
    <p:extLst>
      <p:ext uri="{BB962C8B-B14F-4D97-AF65-F5344CB8AC3E}">
        <p14:creationId xmlns:p14="http://schemas.microsoft.com/office/powerpoint/2010/main" val="724793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945E10AE-DE31-7BFB-3D98-6E0E01A10451}"/>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769F0DD0-A071-F5B8-70EA-4D5B0039F319}"/>
              </a:ext>
            </a:extLst>
          </p:cNvPr>
          <p:cNvSpPr>
            <a:spLocks noGrp="1"/>
          </p:cNvSpPr>
          <p:nvPr>
            <p:ph type="body" idx="1"/>
          </p:nvPr>
        </p:nvSpPr>
        <p:spPr>
          <a:xfrm>
            <a:off x="838200" y="1825625"/>
            <a:ext cx="10515600" cy="4351338"/>
          </a:xfrm>
          <a:prstGeom prst="rect">
            <a:avLst/>
          </a:prstGeom>
          <a:solidFill>
            <a:schemeClr val="bg1">
              <a:alpha val="54000"/>
            </a:schemeClr>
          </a:solidFill>
        </p:spPr>
        <p:txBody>
          <a:bodyPr vert="horz" lIns="91440" tIns="45720" rIns="91440" bIns="45720" rtlCol="0">
            <a:normAutofit/>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460B94AE-054E-E6E3-B08D-3C524D9E7B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3086A-F014-46A4-8149-43AF3A34B26F}" type="datetimeFigureOut">
              <a:rPr lang="pt-BR" smtClean="0"/>
              <a:t>06/12/2022</a:t>
            </a:fld>
            <a:endParaRPr lang="pt-BR" dirty="0"/>
          </a:p>
        </p:txBody>
      </p:sp>
      <p:sp>
        <p:nvSpPr>
          <p:cNvPr id="5" name="Espaço Reservado para Rodapé 4">
            <a:extLst>
              <a:ext uri="{FF2B5EF4-FFF2-40B4-BE49-F238E27FC236}">
                <a16:creationId xmlns:a16="http://schemas.microsoft.com/office/drawing/2014/main" id="{8D42742E-872B-CD29-F097-B8FB9626B3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a:extLst>
              <a:ext uri="{FF2B5EF4-FFF2-40B4-BE49-F238E27FC236}">
                <a16:creationId xmlns:a16="http://schemas.microsoft.com/office/drawing/2014/main" id="{D742C15F-A720-A04D-F684-267B334B6F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DC0EC-6908-4C41-9A73-E4F37BF7A866}" type="slidenum">
              <a:rPr lang="pt-BR" smtClean="0"/>
              <a:t>‹nº›</a:t>
            </a:fld>
            <a:endParaRPr lang="pt-BR" dirty="0"/>
          </a:p>
        </p:txBody>
      </p:sp>
    </p:spTree>
    <p:extLst>
      <p:ext uri="{BB962C8B-B14F-4D97-AF65-F5344CB8AC3E}">
        <p14:creationId xmlns:p14="http://schemas.microsoft.com/office/powerpoint/2010/main" val="211070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0C234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portal.stf.jus.br/processos/detalhe.asp?incidente=4198556"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AFEBC8-E457-4652-7443-F902D934C149}"/>
              </a:ext>
            </a:extLst>
          </p:cNvPr>
          <p:cNvSpPr>
            <a:spLocks noGrp="1"/>
          </p:cNvSpPr>
          <p:nvPr>
            <p:ph type="ctrTitle"/>
          </p:nvPr>
        </p:nvSpPr>
        <p:spPr>
          <a:xfrm>
            <a:off x="1695450" y="1466850"/>
            <a:ext cx="8591550" cy="1571625"/>
          </a:xfrm>
        </p:spPr>
        <p:txBody>
          <a:bodyPr>
            <a:normAutofit/>
          </a:bodyPr>
          <a:lstStyle/>
          <a:p>
            <a:r>
              <a:rPr lang="pt-BR" sz="4400" b="1" dirty="0">
                <a:solidFill>
                  <a:schemeClr val="tx2"/>
                </a:solidFill>
                <a:effectLst/>
                <a:latin typeface="+mn-lt"/>
                <a:ea typeface="Calibri" panose="020F0502020204030204" pitchFamily="34" charset="0"/>
                <a:cs typeface="Times New Roman" panose="02020603050405020304" pitchFamily="18" charset="0"/>
              </a:rPr>
              <a:t>TRIBUTÁRIO DAS COOPERATIVAS DO AGRONEGÓCIO </a:t>
            </a:r>
            <a:endParaRPr lang="pt-BR" dirty="0">
              <a:solidFill>
                <a:schemeClr val="tx2"/>
              </a:solidFill>
            </a:endParaRPr>
          </a:p>
        </p:txBody>
      </p:sp>
      <p:sp>
        <p:nvSpPr>
          <p:cNvPr id="3" name="Subtítulo 2">
            <a:extLst>
              <a:ext uri="{FF2B5EF4-FFF2-40B4-BE49-F238E27FC236}">
                <a16:creationId xmlns:a16="http://schemas.microsoft.com/office/drawing/2014/main" id="{432CE946-027A-C608-966E-4102197DA282}"/>
              </a:ext>
            </a:extLst>
          </p:cNvPr>
          <p:cNvSpPr>
            <a:spLocks noGrp="1"/>
          </p:cNvSpPr>
          <p:nvPr>
            <p:ph type="subTitle" idx="1"/>
          </p:nvPr>
        </p:nvSpPr>
        <p:spPr>
          <a:xfrm>
            <a:off x="1695450" y="4094407"/>
            <a:ext cx="8448675" cy="1058618"/>
          </a:xfrm>
        </p:spPr>
        <p:txBody>
          <a:bodyPr>
            <a:normAutofit fontScale="62500" lnSpcReduction="20000"/>
          </a:bodyPr>
          <a:lstStyle/>
          <a:p>
            <a:r>
              <a:rPr lang="pt-BR" sz="5100" b="1" i="1" dirty="0">
                <a:solidFill>
                  <a:srgbClr val="0C2342"/>
                </a:solidFill>
                <a:latin typeface="+mj-lt"/>
                <a:ea typeface="+mj-ea"/>
                <a:cs typeface="+mj-cs"/>
              </a:rPr>
              <a:t>Marcelo Guaritá</a:t>
            </a:r>
          </a:p>
          <a:p>
            <a:r>
              <a:rPr lang="pt-BR" sz="3200" i="1" dirty="0">
                <a:solidFill>
                  <a:schemeClr val="tx2">
                    <a:lumMod val="75000"/>
                  </a:schemeClr>
                </a:solidFill>
                <a:effectLst/>
                <a:latin typeface="Mont Book" panose="00000600000000000000" pitchFamily="50" charset="0"/>
                <a:ea typeface="Times New Roman" panose="02020603050405020304" pitchFamily="18" charset="0"/>
                <a:cs typeface="Times New Roman" panose="02020603050405020304" pitchFamily="18" charset="0"/>
              </a:rPr>
              <a:t>Mestre PUC/SP, Advogado, </a:t>
            </a:r>
            <a:br>
              <a:rPr lang="pt-BR" sz="3200" i="1" dirty="0">
                <a:solidFill>
                  <a:schemeClr val="tx2">
                    <a:lumMod val="75000"/>
                  </a:schemeClr>
                </a:solidFill>
                <a:effectLst/>
                <a:latin typeface="Mont Book" panose="00000600000000000000" pitchFamily="50" charset="0"/>
                <a:ea typeface="Times New Roman" panose="02020603050405020304" pitchFamily="18" charset="0"/>
                <a:cs typeface="Times New Roman" panose="02020603050405020304" pitchFamily="18" charset="0"/>
              </a:rPr>
            </a:br>
            <a:r>
              <a:rPr lang="pt-BR" sz="3200" i="1" dirty="0">
                <a:solidFill>
                  <a:schemeClr val="tx2">
                    <a:lumMod val="75000"/>
                  </a:schemeClr>
                </a:solidFill>
                <a:effectLst/>
                <a:latin typeface="Mont Book" panose="00000600000000000000" pitchFamily="50" charset="0"/>
                <a:ea typeface="Times New Roman" panose="02020603050405020304" pitchFamily="18" charset="0"/>
                <a:cs typeface="Times New Roman" panose="02020603050405020304" pitchFamily="18" charset="0"/>
              </a:rPr>
              <a:t>Professor MBA da ESALQ/USP e Professor IBET</a:t>
            </a:r>
            <a:r>
              <a:rPr lang="pt-BR" sz="3200" b="1" i="1" dirty="0">
                <a:solidFill>
                  <a:srgbClr val="0C2342"/>
                </a:solidFill>
                <a:latin typeface="+mj-lt"/>
                <a:ea typeface="+mj-ea"/>
                <a:cs typeface="+mj-cs"/>
              </a:rPr>
              <a:t> </a:t>
            </a:r>
          </a:p>
        </p:txBody>
      </p:sp>
    </p:spTree>
    <p:extLst>
      <p:ext uri="{BB962C8B-B14F-4D97-AF65-F5344CB8AC3E}">
        <p14:creationId xmlns:p14="http://schemas.microsoft.com/office/powerpoint/2010/main" val="262904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A902CEA0-1D0C-D6DD-E6F2-255FF6B02CC8}"/>
              </a:ext>
            </a:extLst>
          </p:cNvPr>
          <p:cNvSpPr>
            <a:spLocks noGrp="1"/>
          </p:cNvSpPr>
          <p:nvPr>
            <p:ph idx="1"/>
          </p:nvPr>
        </p:nvSpPr>
        <p:spPr>
          <a:xfrm>
            <a:off x="295274" y="990600"/>
            <a:ext cx="11706225" cy="5772150"/>
          </a:xfrm>
        </p:spPr>
        <p:txBody>
          <a:bodyPr>
            <a:normAutofit fontScale="62500" lnSpcReduction="20000"/>
          </a:bodyPr>
          <a:lstStyle/>
          <a:p>
            <a:pPr marL="0" indent="0" algn="ctr">
              <a:buNone/>
            </a:pPr>
            <a:r>
              <a:rPr lang="pt-BR" sz="3600" b="1" cap="small" spc="25" dirty="0">
                <a:effectLst/>
                <a:latin typeface="Calibri "/>
                <a:ea typeface="Calibri" panose="020F0502020204030204" pitchFamily="34" charset="0"/>
              </a:rPr>
              <a:t>Ganho de Capital</a:t>
            </a:r>
          </a:p>
          <a:p>
            <a:pPr marL="0" indent="0" algn="ctr">
              <a:lnSpc>
                <a:spcPct val="120000"/>
              </a:lnSpc>
              <a:spcBef>
                <a:spcPts val="0"/>
              </a:spcBef>
              <a:buNone/>
            </a:pPr>
            <a:endParaRPr lang="pt-BR" sz="3600" dirty="0"/>
          </a:p>
          <a:p>
            <a:pPr marL="0" indent="0" algn="just">
              <a:buNone/>
            </a:pPr>
            <a:r>
              <a:rPr lang="pt-BR" sz="3800" dirty="0"/>
              <a:t>SOCIEDADE COOPERATIVA. GANHO DE CAPITAL. ALIENAÇÃO DE BENS DO ATIVO IMOBILIZADO. TRIBUTABILIDADE. São tributáveis os ganhos auferidos por sociedade cooperativa na alienação de bens do ativo imobilizado, pois tais negócios jurídicos se consideram como não operacionais, escapando da moldura delineada pela lei para as atividades próprias do cooperativismo. (...) É o que ocorreu com o montante relativo ao ganho de capital na alienação de bens do ativo imobilizada (R$ 1.047.549,79), mais precisamente, imóveis rurais e terrenos. </a:t>
            </a:r>
            <a:r>
              <a:rPr lang="pt-BR" sz="3800" dirty="0">
                <a:solidFill>
                  <a:srgbClr val="FF0000"/>
                </a:solidFill>
              </a:rPr>
              <a:t>A recorrente sustenta que esses negócios se inserem no conceito de atos auxiliares ao ato cooperado. Em primeiro lugar é discutível que se possa adotar, sem ofensa à lei, a figura do ato auxiliar ao ato cooperado, conferindo a este a mesma natureza e, por consequência, o mesmo tratamento jurídico que se dá ato principal. Porque isso implicaria lançar por terra a distinção construída, a partir do art. 79 da Lei nº 5.764/1971, entre ato cooperativo e ato não cooperativo. No final, todos os atos acabariam sendo cooperativos: ou pela essência ou por extensão. Dessa forma, as cooperativas jamais estariam submetidas a qualquer tributação, independentemente dos atos praticados.</a:t>
            </a:r>
            <a:r>
              <a:rPr lang="pt-BR" sz="3800" dirty="0"/>
              <a:t> Em segundo lugar, o ganho na alienação de bens do ativo imobilizado é de natureza não operacional, ou seja, é um ganho que deriva de um negócio jurídico estranho ao objeto da entidade</a:t>
            </a:r>
            <a:r>
              <a:rPr lang="pt-BR" sz="3800" b="1" dirty="0"/>
              <a:t>.</a:t>
            </a:r>
            <a:r>
              <a:rPr lang="pt-BR" sz="3800" dirty="0"/>
              <a:t> Esse conceito serve tanto para as entidades empresariais, quanto para as sociedades cooperativas. (CARF / 1301-003.717 / 22.03.2019) </a:t>
            </a:r>
            <a:endParaRPr lang="pt-BR" sz="3800" b="0" i="0" dirty="0">
              <a:effectLst/>
            </a:endParaRPr>
          </a:p>
          <a:p>
            <a:endParaRPr lang="pt-BR" dirty="0"/>
          </a:p>
        </p:txBody>
      </p:sp>
    </p:spTree>
    <p:extLst>
      <p:ext uri="{BB962C8B-B14F-4D97-AF65-F5344CB8AC3E}">
        <p14:creationId xmlns:p14="http://schemas.microsoft.com/office/powerpoint/2010/main" val="1880370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7417FD1A-7843-B8E7-854F-1066A0D3887C}"/>
              </a:ext>
            </a:extLst>
          </p:cNvPr>
          <p:cNvSpPr>
            <a:spLocks noGrp="1"/>
          </p:cNvSpPr>
          <p:nvPr>
            <p:ph idx="1"/>
          </p:nvPr>
        </p:nvSpPr>
        <p:spPr>
          <a:xfrm>
            <a:off x="333375" y="923925"/>
            <a:ext cx="11563350" cy="5638800"/>
          </a:xfrm>
        </p:spPr>
        <p:txBody>
          <a:bodyPr>
            <a:noAutofit/>
          </a:bodyPr>
          <a:lstStyle/>
          <a:p>
            <a:pPr marL="0" indent="0" algn="ctr">
              <a:buNone/>
            </a:pPr>
            <a:r>
              <a:rPr lang="pt-BR" sz="2400" b="1" cap="small" spc="25" dirty="0">
                <a:effectLst/>
                <a:latin typeface="Calibri "/>
                <a:ea typeface="Calibri" panose="020F0502020204030204" pitchFamily="34" charset="0"/>
              </a:rPr>
              <a:t>Aplicação Financeira</a:t>
            </a:r>
            <a:endParaRPr lang="pt-BR" sz="2100" b="0" i="0" dirty="0">
              <a:solidFill>
                <a:srgbClr val="000000"/>
              </a:solidFill>
              <a:effectLst/>
            </a:endParaRPr>
          </a:p>
          <a:p>
            <a:pPr marL="0" indent="0" algn="just">
              <a:buNone/>
            </a:pPr>
            <a:r>
              <a:rPr lang="pt-BR" sz="2000" b="0" i="0" dirty="0">
                <a:solidFill>
                  <a:srgbClr val="000000"/>
                </a:solidFill>
                <a:effectLst/>
              </a:rPr>
              <a:t>SOCIEDADES COOPERATIVAS. RECEITAS FINANCEIRAS. TRIBUTAÇÃO. </a:t>
            </a:r>
            <a:r>
              <a:rPr lang="pt-BR" sz="2000" b="1" i="0" dirty="0">
                <a:solidFill>
                  <a:srgbClr val="FF0000"/>
                </a:solidFill>
                <a:effectLst/>
              </a:rPr>
              <a:t>A aplicação financeira realizada por cooperativa agroindustrial é ato não cooperativo, sendo o seu resultado, portanto, tributável.</a:t>
            </a:r>
            <a:r>
              <a:rPr lang="pt-BR" sz="2000" b="0" i="0" dirty="0">
                <a:solidFill>
                  <a:srgbClr val="FF0000"/>
                </a:solidFill>
                <a:effectLst/>
              </a:rPr>
              <a:t> </a:t>
            </a:r>
            <a:r>
              <a:rPr lang="pt-BR" sz="2000" b="0" i="0" dirty="0">
                <a:solidFill>
                  <a:srgbClr val="000000"/>
                </a:solidFill>
                <a:effectLst/>
              </a:rPr>
              <a:t>SOCIEDADES COOPERATIVAS. VARIAÇÃO CAMBIAL. TRIBUTAÇÃO. </a:t>
            </a:r>
            <a:r>
              <a:rPr lang="pt-BR" sz="2000" b="1" i="0" dirty="0">
                <a:solidFill>
                  <a:srgbClr val="000000"/>
                </a:solidFill>
                <a:effectLst/>
              </a:rPr>
              <a:t>É tributável o resultado positivo da variação cambial, visto que, no caso de sociedade cooperativa agropecuária, tal valor não é considerado ato cooperativo</a:t>
            </a:r>
            <a:r>
              <a:rPr lang="pt-BR" sz="2000" b="0" i="0" dirty="0">
                <a:solidFill>
                  <a:srgbClr val="000000"/>
                </a:solidFill>
                <a:effectLst/>
              </a:rPr>
              <a:t>, ainda que seja decorrente de operação dessa espécie. (CARF / Ac. 1401-002.071 / 20.11.2017) </a:t>
            </a:r>
          </a:p>
          <a:p>
            <a:pPr marL="0" indent="0" algn="just">
              <a:buNone/>
            </a:pPr>
            <a:r>
              <a:rPr lang="pt-BR" sz="2000" b="1" cap="all" dirty="0">
                <a:solidFill>
                  <a:srgbClr val="000000"/>
                </a:solidFill>
                <a:effectLst/>
                <a:ea typeface="Calibri" panose="020F0502020204030204" pitchFamily="34" charset="0"/>
                <a:cs typeface="Times New Roman" panose="02020603050405020304" pitchFamily="18" charset="0"/>
              </a:rPr>
              <a:t>SÚMULA CARF Nº 141.  </a:t>
            </a:r>
            <a:r>
              <a:rPr lang="pt-BR" sz="2000" cap="all" dirty="0">
                <a:solidFill>
                  <a:srgbClr val="000000"/>
                </a:solidFill>
                <a:effectLst/>
                <a:ea typeface="Calibri" panose="020F0502020204030204" pitchFamily="34" charset="0"/>
                <a:cs typeface="Times New Roman" panose="02020603050405020304" pitchFamily="18" charset="0"/>
              </a:rPr>
              <a:t>As aplicações financeiras realizadas por </a:t>
            </a:r>
            <a:r>
              <a:rPr lang="pt-BR" sz="2000" u="sng" cap="all" dirty="0">
                <a:solidFill>
                  <a:srgbClr val="000000"/>
                </a:solidFill>
                <a:effectLst/>
                <a:ea typeface="Calibri" panose="020F0502020204030204" pitchFamily="34" charset="0"/>
                <a:cs typeface="Times New Roman" panose="02020603050405020304" pitchFamily="18" charset="0"/>
              </a:rPr>
              <a:t>cooperativas de crédito</a:t>
            </a:r>
            <a:r>
              <a:rPr lang="pt-BR" sz="2000" cap="all" dirty="0">
                <a:solidFill>
                  <a:srgbClr val="000000"/>
                </a:solidFill>
                <a:effectLst/>
                <a:ea typeface="Calibri" panose="020F0502020204030204" pitchFamily="34" charset="0"/>
                <a:cs typeface="Times New Roman" panose="02020603050405020304" pitchFamily="18" charset="0"/>
              </a:rPr>
              <a:t> constituem atos cooperativos, o que afasta a incidência de IRPJ e  CSLL sobre os respectivos resultados.</a:t>
            </a:r>
          </a:p>
          <a:p>
            <a:pPr marL="0" indent="0" algn="just">
              <a:buNone/>
            </a:pPr>
            <a:r>
              <a:rPr lang="pt-BR" sz="2000" b="1" i="0" dirty="0">
                <a:effectLst/>
              </a:rPr>
              <a:t>SUMULA 262. </a:t>
            </a:r>
            <a:r>
              <a:rPr lang="pt-BR" sz="2000" b="0" i="0" dirty="0">
                <a:effectLst/>
              </a:rPr>
              <a:t>Incide o imposto de renda sobre o resultado das aplicações financeiras realizadas pelas cooperativas. (Súmula 262, PRIMEIRA SEÇÃO, julgado em 24/04/2002, DJ 07/05/2002 p. 204 - STJ)</a:t>
            </a:r>
          </a:p>
          <a:p>
            <a:pPr marL="0" indent="0" algn="just">
              <a:buNone/>
            </a:pPr>
            <a:r>
              <a:rPr lang="pt-BR" sz="2000" dirty="0"/>
              <a:t>(...) </a:t>
            </a:r>
            <a:r>
              <a:rPr lang="pt-BR" sz="2000" b="1" dirty="0"/>
              <a:t>A jurisprudência do Superior Tribunal de Justiça firmou-se no sentido de que os atos cooperativos típicos – assim entendidos aqueles praticados entre as cooperativas e seus associados ou entre os associados e as cooperativas, ou ainda entre cooperativas, para a consecução dos objetivos sociais – não geram receita ou lucro, consoante disposto no art. 79, parágrafo único, da Lei 5.764/1971. </a:t>
            </a:r>
            <a:r>
              <a:rPr lang="pt-BR" sz="2000" b="1" dirty="0">
                <a:solidFill>
                  <a:srgbClr val="FF0000"/>
                </a:solidFill>
              </a:rPr>
              <a:t>Infere-se que, se as aplicações financeiras das cooperativas de crédito, por serem atos cooperativos típicos, não geram receita, lucro ou faturamento, o resultado positivo decorrente desses negócios jurídicos não sofre a incidência do Imposto de Renda</a:t>
            </a:r>
            <a:r>
              <a:rPr lang="pt-BR" sz="2000" dirty="0">
                <a:solidFill>
                  <a:srgbClr val="FF0000"/>
                </a:solidFill>
              </a:rPr>
              <a:t>. </a:t>
            </a:r>
            <a:r>
              <a:rPr lang="pt-BR" sz="2000" dirty="0"/>
              <a:t>(</a:t>
            </a:r>
            <a:r>
              <a:rPr lang="pt-BR" sz="2000" b="0" i="0" dirty="0">
                <a:effectLst/>
              </a:rPr>
              <a:t>REsp 1741047 / SP / Dje 28.11.2018) </a:t>
            </a:r>
            <a:endParaRPr lang="pt-BR" sz="2000" dirty="0"/>
          </a:p>
        </p:txBody>
      </p:sp>
    </p:spTree>
    <p:extLst>
      <p:ext uri="{BB962C8B-B14F-4D97-AF65-F5344CB8AC3E}">
        <p14:creationId xmlns:p14="http://schemas.microsoft.com/office/powerpoint/2010/main" val="448734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15E5144D-B4FA-D840-3CBD-9D7D13577694}"/>
              </a:ext>
            </a:extLst>
          </p:cNvPr>
          <p:cNvSpPr>
            <a:spLocks noGrp="1"/>
          </p:cNvSpPr>
          <p:nvPr>
            <p:ph idx="1"/>
          </p:nvPr>
        </p:nvSpPr>
        <p:spPr>
          <a:xfrm>
            <a:off x="257175" y="923925"/>
            <a:ext cx="11934825" cy="5253038"/>
          </a:xfrm>
        </p:spPr>
        <p:txBody>
          <a:bodyPr>
            <a:normAutofit/>
          </a:bodyPr>
          <a:lstStyle/>
          <a:p>
            <a:pPr marL="0" indent="0" algn="ctr">
              <a:buNone/>
            </a:pPr>
            <a:r>
              <a:rPr lang="pt-BR" sz="3200" b="1" cap="small" spc="25" dirty="0">
                <a:effectLst/>
                <a:ea typeface="Calibri" panose="020F0502020204030204" pitchFamily="34" charset="0"/>
              </a:rPr>
              <a:t>Pis/Cofins </a:t>
            </a:r>
          </a:p>
          <a:p>
            <a:pPr algn="just">
              <a:buFont typeface="Wingdings" panose="05000000000000000000" pitchFamily="2" charset="2"/>
              <a:buChar char="ü"/>
            </a:pPr>
            <a:r>
              <a:rPr lang="pt-BR" dirty="0">
                <a:effectLst/>
                <a:ea typeface="Calibri" panose="020F0502020204030204" pitchFamily="34" charset="0"/>
              </a:rPr>
              <a:t>A cooperativa de produção agropecuária, ao lado das cooperativas de consumo, por determinação legal são exceções à regra geral, e adotam o </a:t>
            </a:r>
            <a:r>
              <a:rPr lang="pt-BR" b="1" dirty="0">
                <a:solidFill>
                  <a:srgbClr val="FF0000"/>
                </a:solidFill>
                <a:effectLst/>
                <a:ea typeface="Calibri" panose="020F0502020204030204" pitchFamily="34" charset="0"/>
              </a:rPr>
              <a:t>regime não cumulativo</a:t>
            </a:r>
            <a:r>
              <a:rPr lang="pt-BR" dirty="0">
                <a:effectLst/>
                <a:ea typeface="Calibri" panose="020F0502020204030204" pitchFamily="34" charset="0"/>
              </a:rPr>
              <a:t>. As demais obrigatoriamente apuram as contribuições pelo regime cumulativo.  </a:t>
            </a:r>
            <a:r>
              <a:rPr lang="pt-BR" dirty="0">
                <a:effectLst/>
              </a:rPr>
              <a:t> </a:t>
            </a:r>
          </a:p>
          <a:p>
            <a:pPr algn="just">
              <a:buFont typeface="Wingdings" panose="05000000000000000000" pitchFamily="2" charset="2"/>
              <a:buChar char="ü"/>
            </a:pPr>
            <a:endParaRPr lang="pt-BR" dirty="0">
              <a:ea typeface="Times New Roman" panose="02020603050405020304" pitchFamily="18" charset="0"/>
            </a:endParaRPr>
          </a:p>
          <a:p>
            <a:pPr algn="just">
              <a:buFont typeface="Wingdings" panose="05000000000000000000" pitchFamily="2" charset="2"/>
              <a:buChar char="ü"/>
            </a:pPr>
            <a:r>
              <a:rPr lang="pt-BR" dirty="0">
                <a:ea typeface="Calibri" panose="020F0502020204030204" pitchFamily="34" charset="0"/>
              </a:rPr>
              <a:t>É essencial examinar a legislação aplicável </a:t>
            </a:r>
            <a:r>
              <a:rPr lang="pt-BR" b="1" dirty="0">
                <a:solidFill>
                  <a:srgbClr val="FF0000"/>
                </a:solidFill>
                <a:ea typeface="Calibri" panose="020F0502020204030204" pitchFamily="34" charset="0"/>
              </a:rPr>
              <a:t>conforme o ramo da cooperativa</a:t>
            </a:r>
            <a:r>
              <a:rPr lang="pt-BR" dirty="0">
                <a:ea typeface="Calibri" panose="020F0502020204030204" pitchFamily="34" charset="0"/>
              </a:rPr>
              <a:t>, uma vez que as peculiaridades diferenciam a tributação de acordo com o segmento da cooperativa, especialmente no que se refere a exclusões e deduções da base de cálculo, créditos presumidos, vendas com suspensão, isenção, não incidência ou alíquota zero.</a:t>
            </a:r>
          </a:p>
          <a:p>
            <a:pPr algn="just">
              <a:buFont typeface="Wingdings" panose="05000000000000000000" pitchFamily="2" charset="2"/>
              <a:buChar char="ü"/>
            </a:pPr>
            <a:endParaRPr lang="pt-BR" dirty="0">
              <a:effectLst/>
              <a:ea typeface="Times New Roman" panose="02020603050405020304" pitchFamily="18" charset="0"/>
            </a:endParaRPr>
          </a:p>
          <a:p>
            <a:pPr algn="just">
              <a:buFont typeface="Wingdings" panose="05000000000000000000" pitchFamily="2" charset="2"/>
              <a:buChar char="ü"/>
            </a:pPr>
            <a:endParaRPr lang="pt-BR" sz="3200" dirty="0">
              <a:latin typeface="Calibri "/>
            </a:endParaRPr>
          </a:p>
        </p:txBody>
      </p:sp>
    </p:spTree>
    <p:extLst>
      <p:ext uri="{BB962C8B-B14F-4D97-AF65-F5344CB8AC3E}">
        <p14:creationId xmlns:p14="http://schemas.microsoft.com/office/powerpoint/2010/main" val="919708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9318169-BF29-35A5-C739-E2CB8E55DA2A}"/>
              </a:ext>
            </a:extLst>
          </p:cNvPr>
          <p:cNvSpPr>
            <a:spLocks noGrp="1" noChangeArrowheads="1"/>
          </p:cNvSpPr>
          <p:nvPr>
            <p:ph idx="1"/>
          </p:nvPr>
        </p:nvSpPr>
        <p:spPr bwMode="auto">
          <a:xfrm>
            <a:off x="76200" y="987749"/>
            <a:ext cx="12020550" cy="4955203"/>
          </a:xfrm>
          <a:prstGeom prst="rect">
            <a:avLst/>
          </a:prstGeom>
          <a:solidFill>
            <a:schemeClr val="accent4"/>
          </a:solidFill>
          <a:ln>
            <a:noFill/>
          </a:ln>
          <a:effec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2400" b="1" i="0" u="none" strike="noStrike" cap="none" normalizeH="0" baseline="0" dirty="0">
                <a:ln>
                  <a:noFill/>
                </a:ln>
                <a:solidFill>
                  <a:srgbClr val="212529"/>
                </a:solidFill>
                <a:effectLst/>
                <a:latin typeface="+mn-lt"/>
                <a:cs typeface="Open Sans" panose="020B0606030504020204" pitchFamily="34" charset="0"/>
              </a:rPr>
              <a:t>Tema 536 - Incidência de COFINS, PIS e CSLL sobre o produto de ato cooperado ou cooperativo.</a:t>
            </a:r>
            <a:endParaRPr kumimoji="0" lang="pt-BR" altLang="pt-BR" sz="2400" b="0" i="0" u="none" strike="noStrike" cap="none" normalizeH="0" baseline="0" dirty="0">
              <a:ln>
                <a:noFill/>
              </a:ln>
              <a:solidFill>
                <a:srgbClr val="212529"/>
              </a:solidFill>
              <a:effectLst/>
              <a:latin typeface="+mn-lt"/>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2000" b="0" i="0" u="none" strike="noStrike" cap="none" normalizeH="0" baseline="0" dirty="0">
              <a:ln>
                <a:noFill/>
              </a:ln>
              <a:solidFill>
                <a:srgbClr val="212529"/>
              </a:solidFill>
              <a:effectLst/>
              <a:latin typeface="+mn-lt"/>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2000" b="0" i="0" u="none" strike="noStrike" cap="none" normalizeH="0" baseline="0" dirty="0">
                <a:ln>
                  <a:noFill/>
                </a:ln>
                <a:solidFill>
                  <a:srgbClr val="212529"/>
                </a:solidFill>
                <a:effectLst/>
                <a:latin typeface="+mn-lt"/>
                <a:cs typeface="Open Sans" panose="020B0606030504020204" pitchFamily="34" charset="0"/>
              </a:rPr>
              <a:t>Há Repercussão? </a:t>
            </a:r>
            <a:r>
              <a:rPr kumimoji="0" lang="pt-BR" altLang="pt-BR" sz="2000" b="1" i="0" u="none" strike="noStrike" cap="none" normalizeH="0" baseline="0" dirty="0">
                <a:ln>
                  <a:noFill/>
                </a:ln>
                <a:solidFill>
                  <a:srgbClr val="212529"/>
                </a:solidFill>
                <a:effectLst/>
                <a:latin typeface="+mn-lt"/>
                <a:cs typeface="Open Sans" panose="020B0606030504020204" pitchFamily="34" charset="0"/>
              </a:rPr>
              <a:t>Sim</a:t>
            </a:r>
            <a:endParaRPr kumimoji="0" lang="pt-BR" altLang="pt-BR" sz="1600" b="0" i="0" u="none" strike="noStrike" cap="none" normalizeH="0" baseline="0" dirty="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2000" b="1" i="0" u="none" strike="noStrike" cap="none" normalizeH="0" baseline="0" dirty="0">
              <a:ln>
                <a:noFill/>
              </a:ln>
              <a:solidFill>
                <a:srgbClr val="212529"/>
              </a:solidFill>
              <a:effectLst/>
              <a:latin typeface="+mn-lt"/>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2000" b="1" i="0" u="none" strike="noStrike" cap="none" normalizeH="0" baseline="0" dirty="0">
                <a:ln>
                  <a:noFill/>
                </a:ln>
                <a:solidFill>
                  <a:srgbClr val="212529"/>
                </a:solidFill>
                <a:effectLst/>
                <a:latin typeface="+mn-lt"/>
                <a:cs typeface="Open Sans" panose="020B0606030504020204" pitchFamily="34" charset="0"/>
              </a:rPr>
              <a:t>Relator(a):</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pt-BR" altLang="pt-BR" sz="2000" b="0" i="0" u="none" strike="noStrike" cap="none" normalizeH="0" baseline="0" dirty="0">
                <a:ln>
                  <a:noFill/>
                </a:ln>
                <a:solidFill>
                  <a:srgbClr val="212529"/>
                </a:solidFill>
                <a:effectLst/>
                <a:latin typeface="+mn-lt"/>
                <a:cs typeface="Open Sans" panose="020B0606030504020204" pitchFamily="34" charset="0"/>
              </a:rPr>
              <a:t>MIN. ROBERTO BARROSO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2000" b="1" i="0" u="none" strike="noStrike" cap="none" normalizeH="0" baseline="0" dirty="0">
              <a:ln>
                <a:noFill/>
              </a:ln>
              <a:solidFill>
                <a:srgbClr val="212529"/>
              </a:solidFill>
              <a:effectLst/>
              <a:latin typeface="+mn-lt"/>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2000" b="1" i="0" u="none" strike="noStrike" cap="none" normalizeH="0" baseline="0" dirty="0">
                <a:ln>
                  <a:noFill/>
                </a:ln>
                <a:solidFill>
                  <a:srgbClr val="212529"/>
                </a:solidFill>
                <a:effectLst/>
                <a:latin typeface="+mn-lt"/>
                <a:cs typeface="Open Sans" panose="020B0606030504020204" pitchFamily="34" charset="0"/>
              </a:rPr>
              <a:t>Leading Case:</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pt-BR" altLang="pt-BR" sz="2000" b="0" i="0" u="none" strike="noStrike" cap="none" normalizeH="0" baseline="0" dirty="0">
                <a:ln>
                  <a:noFill/>
                </a:ln>
                <a:solidFill>
                  <a:srgbClr val="212529"/>
                </a:solidFill>
                <a:effectLst/>
                <a:latin typeface="+mn-lt"/>
                <a:cs typeface="Open Sans" panose="020B0606030504020204" pitchFamily="34" charset="0"/>
                <a:hlinkClick r:id="rId2"/>
              </a:rPr>
              <a:t>RE 672215</a:t>
            </a:r>
            <a:endParaRPr kumimoji="0" lang="pt-BR" altLang="pt-BR" sz="2000" b="0" i="0" u="none" strike="noStrike" cap="none" normalizeH="0" baseline="0" dirty="0">
              <a:ln>
                <a:noFill/>
              </a:ln>
              <a:solidFill>
                <a:srgbClr val="212529"/>
              </a:solidFill>
              <a:effectLst/>
              <a:highlight>
                <a:srgbClr val="FFFF00"/>
              </a:highlight>
              <a:latin typeface="+mn-lt"/>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2000" b="1" i="0" u="none" strike="noStrike" cap="none" normalizeH="0" baseline="0" dirty="0">
              <a:ln>
                <a:noFill/>
              </a:ln>
              <a:solidFill>
                <a:srgbClr val="212529"/>
              </a:solidFill>
              <a:effectLst/>
              <a:latin typeface="+mn-lt"/>
              <a:cs typeface="Open Sans" panose="020B0606030504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2000" b="1" i="0" u="none" strike="noStrike" cap="none" normalizeH="0" baseline="0" dirty="0">
                <a:ln>
                  <a:noFill/>
                </a:ln>
                <a:solidFill>
                  <a:srgbClr val="212529"/>
                </a:solidFill>
                <a:effectLst/>
                <a:latin typeface="+mn-lt"/>
                <a:cs typeface="Open Sans" panose="020B0606030504020204" pitchFamily="34" charset="0"/>
              </a:rPr>
              <a:t>Descrição:</a:t>
            </a:r>
          </a:p>
          <a:p>
            <a:pPr marL="457200" marR="0" lvl="1" indent="-457200" algn="just" defTabSz="914400" rtl="0" eaLnBrk="0" fontAlgn="base" latinLnBrk="0" hangingPunct="0">
              <a:lnSpc>
                <a:spcPct val="100000"/>
              </a:lnSpc>
              <a:spcBef>
                <a:spcPct val="0"/>
              </a:spcBef>
              <a:spcAft>
                <a:spcPct val="0"/>
              </a:spcAft>
              <a:buClrTx/>
              <a:buSzTx/>
              <a:buFontTx/>
              <a:buNone/>
              <a:tabLst/>
            </a:pPr>
            <a:r>
              <a:rPr kumimoji="0" lang="pt-BR" altLang="pt-BR" sz="2000" b="0" i="0" u="none" strike="noStrike" cap="none" normalizeH="0" baseline="0" dirty="0">
                <a:ln>
                  <a:noFill/>
                </a:ln>
                <a:solidFill>
                  <a:srgbClr val="212529"/>
                </a:solidFill>
                <a:effectLst/>
                <a:latin typeface="+mn-lt"/>
                <a:cs typeface="Open Sans" panose="020B0606030504020204" pitchFamily="34" charset="0"/>
              </a:rPr>
              <a:t>	Recurso extraordinário em que se discute, à luz dos artigos 5º, XVIII; 146, III, c; 194, parágrafo único, V; 195, caput, e I, a, b e c e § 7º; e 239 da Constituição Federal, a possibilidade de lei dispor sobre a incidência, ou não, de COFINS, PIS e CSLL sobre o produto de ato cooperado ou cooperativo em face dos conceitos constitucionais relativos ao cooperativismo: “ato cooperativo”, “receita da atividade cooperativa” e “cooperado”.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97361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A37D056A-5A5D-895D-488D-6AB3CC45DF99}"/>
              </a:ext>
            </a:extLst>
          </p:cNvPr>
          <p:cNvSpPr>
            <a:spLocks noGrp="1"/>
          </p:cNvSpPr>
          <p:nvPr>
            <p:ph idx="1"/>
          </p:nvPr>
        </p:nvSpPr>
        <p:spPr>
          <a:xfrm>
            <a:off x="533400" y="1038225"/>
            <a:ext cx="10820399" cy="5067300"/>
          </a:xfrm>
        </p:spPr>
        <p:txBody>
          <a:bodyPr>
            <a:normAutofit fontScale="92500" lnSpcReduction="10000"/>
          </a:bodyPr>
          <a:lstStyle/>
          <a:p>
            <a:pPr marL="0" indent="0" algn="ctr">
              <a:buNone/>
            </a:pPr>
            <a:r>
              <a:rPr lang="pt-BR" sz="2800" b="1" cap="small" spc="25" dirty="0">
                <a:effectLst/>
                <a:ea typeface="Calibri" panose="020F0502020204030204" pitchFamily="34" charset="0"/>
              </a:rPr>
              <a:t>Conclusões</a:t>
            </a:r>
          </a:p>
          <a:p>
            <a:pPr algn="just">
              <a:buFont typeface="Wingdings" panose="05000000000000000000" pitchFamily="2" charset="2"/>
              <a:buChar char="ü"/>
            </a:pPr>
            <a:r>
              <a:rPr lang="pt-BR" sz="2800" b="1" cap="small" spc="25" dirty="0">
                <a:effectLst/>
                <a:ea typeface="Calibri" panose="020F0502020204030204" pitchFamily="34" charset="0"/>
              </a:rPr>
              <a:t> urgente a necessidade da edição de LC para que se dê segurança jurídica.</a:t>
            </a:r>
          </a:p>
          <a:p>
            <a:pPr algn="just">
              <a:buFont typeface="Wingdings" panose="05000000000000000000" pitchFamily="2" charset="2"/>
              <a:buChar char="ü"/>
            </a:pPr>
            <a:endParaRPr lang="pt-BR" b="1" cap="small" spc="25" dirty="0">
              <a:ea typeface="Calibri" panose="020F0502020204030204" pitchFamily="34" charset="0"/>
            </a:endParaRPr>
          </a:p>
          <a:p>
            <a:pPr algn="just">
              <a:buFont typeface="Wingdings" panose="05000000000000000000" pitchFamily="2" charset="2"/>
              <a:buChar char="ü"/>
            </a:pPr>
            <a:r>
              <a:rPr lang="pt-BR" sz="2800" b="1" cap="small" spc="25" dirty="0">
                <a:effectLst/>
                <a:ea typeface="Calibri" panose="020F0502020204030204" pitchFamily="34" charset="0"/>
              </a:rPr>
              <a:t>modelo singular que permite realizar negócio em nome de terceiros.</a:t>
            </a:r>
          </a:p>
          <a:p>
            <a:pPr algn="just">
              <a:buFont typeface="Wingdings" panose="05000000000000000000" pitchFamily="2" charset="2"/>
              <a:buChar char="ü"/>
            </a:pPr>
            <a:endParaRPr lang="pt-BR" b="1" cap="small" spc="25" dirty="0">
              <a:ea typeface="Calibri" panose="020F0502020204030204" pitchFamily="34" charset="0"/>
            </a:endParaRPr>
          </a:p>
          <a:p>
            <a:pPr algn="just">
              <a:buFont typeface="Wingdings" panose="05000000000000000000" pitchFamily="2" charset="2"/>
              <a:buChar char="ü"/>
            </a:pPr>
            <a:r>
              <a:rPr lang="pt-BR" b="1" cap="small" spc="25" dirty="0">
                <a:ea typeface="Calibri" panose="020F0502020204030204" pitchFamily="34" charset="0"/>
              </a:rPr>
              <a:t> Nessa hipótese, não há renda, acréscimo patrimonial, receita ou Faturamento.  </a:t>
            </a:r>
          </a:p>
          <a:p>
            <a:pPr algn="just">
              <a:buFont typeface="Wingdings" panose="05000000000000000000" pitchFamily="2" charset="2"/>
              <a:buChar char="ü"/>
            </a:pPr>
            <a:endParaRPr lang="pt-BR" b="1" cap="small" spc="25" dirty="0">
              <a:ea typeface="Calibri" panose="020F0502020204030204" pitchFamily="34" charset="0"/>
            </a:endParaRPr>
          </a:p>
          <a:p>
            <a:pPr algn="just">
              <a:buFont typeface="Wingdings" panose="05000000000000000000" pitchFamily="2" charset="2"/>
              <a:buChar char="ü"/>
            </a:pPr>
            <a:r>
              <a:rPr lang="pt-BR" b="1" cap="small" spc="25" dirty="0">
                <a:ea typeface="Calibri" panose="020F0502020204030204" pitchFamily="34" charset="0"/>
              </a:rPr>
              <a:t>Necessidade de interpretação sistêmica e não literal.   </a:t>
            </a:r>
          </a:p>
          <a:p>
            <a:pPr algn="just">
              <a:buFont typeface="Wingdings" panose="05000000000000000000" pitchFamily="2" charset="2"/>
              <a:buChar char="ü"/>
            </a:pPr>
            <a:endParaRPr lang="pt-BR" b="1" cap="small" spc="25" dirty="0">
              <a:ea typeface="Calibri" panose="020F0502020204030204" pitchFamily="34" charset="0"/>
            </a:endParaRPr>
          </a:p>
          <a:p>
            <a:pPr algn="just">
              <a:buFont typeface="Wingdings" panose="05000000000000000000" pitchFamily="2" charset="2"/>
              <a:buChar char="ü"/>
            </a:pPr>
            <a:r>
              <a:rPr lang="pt-BR" sz="2800" b="1" cap="small" spc="25" dirty="0">
                <a:effectLst/>
                <a:ea typeface="Calibri" panose="020F0502020204030204" pitchFamily="34" charset="0"/>
              </a:rPr>
              <a:t>Onde se fixa a capacidade contributiva é onde deve haver a tributação.</a:t>
            </a:r>
          </a:p>
          <a:p>
            <a:pPr algn="just">
              <a:buFont typeface="Wingdings" panose="05000000000000000000" pitchFamily="2" charset="2"/>
              <a:buChar char="ü"/>
            </a:pPr>
            <a:endParaRPr lang="pt-BR" b="1" cap="small" spc="25" dirty="0">
              <a:ea typeface="Calibri" panose="020F0502020204030204" pitchFamily="34" charset="0"/>
            </a:endParaRPr>
          </a:p>
          <a:p>
            <a:pPr marL="0" indent="0" algn="just">
              <a:buNone/>
            </a:pPr>
            <a:endParaRPr lang="pt-BR" dirty="0"/>
          </a:p>
        </p:txBody>
      </p:sp>
    </p:spTree>
    <p:extLst>
      <p:ext uri="{BB962C8B-B14F-4D97-AF65-F5344CB8AC3E}">
        <p14:creationId xmlns:p14="http://schemas.microsoft.com/office/powerpoint/2010/main" val="1590497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anim calcmode="lin" valueType="num">
                                      <p:cBhvr>
                                        <p:cTn id="2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1000"/>
                                        <p:tgtEl>
                                          <p:spTgt spid="3">
                                            <p:txEl>
                                              <p:pRg st="9" end="9"/>
                                            </p:txEl>
                                          </p:spTgt>
                                        </p:tgtEl>
                                      </p:cBhvr>
                                    </p:animEffect>
                                    <p:anim calcmode="lin" valueType="num">
                                      <p:cBhvr>
                                        <p:cTn id="3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E7996B43-BA8D-BBD3-3987-697949EFACD3}"/>
              </a:ext>
            </a:extLst>
          </p:cNvPr>
          <p:cNvSpPr>
            <a:spLocks noGrp="1"/>
          </p:cNvSpPr>
          <p:nvPr>
            <p:ph idx="1"/>
          </p:nvPr>
        </p:nvSpPr>
        <p:spPr>
          <a:xfrm>
            <a:off x="419101" y="962025"/>
            <a:ext cx="11087100" cy="5214938"/>
          </a:xfrm>
        </p:spPr>
        <p:txBody>
          <a:bodyPr/>
          <a:lstStyle/>
          <a:p>
            <a:pPr marL="0" indent="0" algn="ctr">
              <a:buNone/>
            </a:pPr>
            <a:endParaRPr lang="pt-BR" dirty="0"/>
          </a:p>
          <a:p>
            <a:pPr marL="0" indent="0" algn="ctr">
              <a:buNone/>
            </a:pPr>
            <a:endParaRPr lang="pt-BR" dirty="0"/>
          </a:p>
          <a:p>
            <a:pPr marL="0" indent="0" algn="ctr">
              <a:buNone/>
            </a:pPr>
            <a:r>
              <a:rPr lang="pt-BR" sz="3200" dirty="0"/>
              <a:t>MUITO OBRIGADO!</a:t>
            </a:r>
          </a:p>
          <a:p>
            <a:pPr marL="0" indent="0" algn="ctr">
              <a:buNone/>
            </a:pPr>
            <a:r>
              <a:rPr lang="pt-BR" sz="3200" dirty="0"/>
              <a:t>marcelo@psg.adv.br</a:t>
            </a:r>
          </a:p>
          <a:p>
            <a:endParaRPr lang="pt-BR" dirty="0"/>
          </a:p>
        </p:txBody>
      </p:sp>
    </p:spTree>
    <p:extLst>
      <p:ext uri="{BB962C8B-B14F-4D97-AF65-F5344CB8AC3E}">
        <p14:creationId xmlns:p14="http://schemas.microsoft.com/office/powerpoint/2010/main" val="220849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CAC90682-BDE8-1C98-1AB6-4C3C11083BA9}"/>
              </a:ext>
            </a:extLst>
          </p:cNvPr>
          <p:cNvSpPr>
            <a:spLocks noGrp="1"/>
          </p:cNvSpPr>
          <p:nvPr>
            <p:ph idx="1"/>
          </p:nvPr>
        </p:nvSpPr>
        <p:spPr>
          <a:xfrm>
            <a:off x="0" y="904876"/>
            <a:ext cx="12125325" cy="5848350"/>
          </a:xfrm>
        </p:spPr>
        <p:txBody>
          <a:bodyPr>
            <a:normAutofit fontScale="92500" lnSpcReduction="10000"/>
          </a:bodyPr>
          <a:lstStyle/>
          <a:p>
            <a:pPr marL="0" indent="0" algn="ctr">
              <a:buNone/>
            </a:pPr>
            <a:r>
              <a:rPr lang="pt-BR" sz="3600" b="1" cap="small" spc="25" dirty="0">
                <a:effectLst/>
                <a:ea typeface="Calibri" panose="020F0502020204030204" pitchFamily="34" charset="0"/>
              </a:rPr>
              <a:t>Contexto</a:t>
            </a:r>
          </a:p>
          <a:p>
            <a:pPr>
              <a:buFont typeface="Wingdings" panose="05000000000000000000" pitchFamily="2" charset="2"/>
              <a:buChar char="ü"/>
            </a:pPr>
            <a:r>
              <a:rPr lang="pt-BR" dirty="0"/>
              <a:t>O cooperativismo é um modelo mundialmente consagrado. </a:t>
            </a:r>
          </a:p>
          <a:p>
            <a:pPr>
              <a:buFont typeface="Wingdings" panose="05000000000000000000" pitchFamily="2" charset="2"/>
              <a:buChar char="ü"/>
            </a:pPr>
            <a:endParaRPr lang="pt-BR" dirty="0"/>
          </a:p>
          <a:p>
            <a:pPr algn="just">
              <a:buFont typeface="Wingdings" panose="05000000000000000000" pitchFamily="2" charset="2"/>
              <a:buChar char="ü"/>
            </a:pPr>
            <a:endParaRPr lang="pt-BR" dirty="0">
              <a:effectLst/>
              <a:ea typeface="Calibri" panose="020F0502020204030204" pitchFamily="34" charset="0"/>
            </a:endParaRPr>
          </a:p>
          <a:p>
            <a:pPr algn="just">
              <a:buFont typeface="Wingdings" panose="05000000000000000000" pitchFamily="2" charset="2"/>
              <a:buChar char="ü"/>
            </a:pPr>
            <a:endParaRPr lang="pt-BR" sz="18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spcBef>
                <a:spcPts val="0"/>
              </a:spcBef>
              <a:buFont typeface="Wingdings" panose="05000000000000000000" pitchFamily="2" charset="2"/>
              <a:buChar char="ü"/>
            </a:pPr>
            <a:endParaRPr lang="pt-BR" dirty="0">
              <a:effectLst/>
              <a:ea typeface="Calibri" panose="020F0502020204030204" pitchFamily="34" charset="0"/>
              <a:cs typeface="Times New Roman" panose="02020603050405020304" pitchFamily="18" charset="0"/>
            </a:endParaRPr>
          </a:p>
          <a:p>
            <a:pPr algn="just">
              <a:spcBef>
                <a:spcPts val="0"/>
              </a:spcBef>
              <a:buFont typeface="Wingdings" panose="05000000000000000000" pitchFamily="2" charset="2"/>
              <a:buChar char="ü"/>
            </a:pPr>
            <a:r>
              <a:rPr lang="pt-BR" sz="3200" dirty="0">
                <a:ea typeface="Calibri" panose="020F0502020204030204" pitchFamily="34" charset="0"/>
                <a:cs typeface="Times New Roman" panose="02020603050405020304" pitchFamily="18" charset="0"/>
              </a:rPr>
              <a:t> </a:t>
            </a:r>
            <a:r>
              <a:rPr lang="pt-BR" dirty="0">
                <a:ea typeface="Calibri" panose="020F0502020204030204" pitchFamily="34" charset="0"/>
                <a:cs typeface="Times New Roman" panose="02020603050405020304" pitchFamily="18" charset="0"/>
              </a:rPr>
              <a:t>Números importantes também no Brasil, inclusive no setor agro.</a:t>
            </a:r>
          </a:p>
          <a:p>
            <a:pPr algn="just">
              <a:lnSpc>
                <a:spcPct val="110000"/>
              </a:lnSpc>
              <a:spcBef>
                <a:spcPts val="0"/>
              </a:spcBef>
              <a:buFont typeface="Wingdings" panose="05000000000000000000" pitchFamily="2" charset="2"/>
              <a:buChar char="ü"/>
            </a:pPr>
            <a:endParaRPr lang="pt-BR" sz="3200" dirty="0">
              <a:ea typeface="Calibri" panose="020F0502020204030204" pitchFamily="34" charset="0"/>
              <a:cs typeface="Times New Roman" panose="02020603050405020304" pitchFamily="18" charset="0"/>
            </a:endParaRPr>
          </a:p>
          <a:p>
            <a:pPr algn="just">
              <a:buFont typeface="Wingdings" panose="05000000000000000000" pitchFamily="2" charset="2"/>
              <a:buChar char="ü"/>
            </a:pPr>
            <a:endParaRPr lang="pt-BR" dirty="0">
              <a:ea typeface="Calibri" panose="020F0502020204030204" pitchFamily="34" charset="0"/>
            </a:endParaRPr>
          </a:p>
          <a:p>
            <a:pPr algn="just">
              <a:buFont typeface="Wingdings" panose="05000000000000000000" pitchFamily="2" charset="2"/>
              <a:buChar char="ü"/>
            </a:pPr>
            <a:endParaRPr lang="pt-BR" dirty="0"/>
          </a:p>
          <a:p>
            <a:pPr algn="just">
              <a:lnSpc>
                <a:spcPct val="110000"/>
              </a:lnSpc>
              <a:buFont typeface="Wingdings" panose="05000000000000000000" pitchFamily="2" charset="2"/>
              <a:buChar char="ü"/>
            </a:pPr>
            <a:endParaRPr lang="pt-BR" dirty="0">
              <a:solidFill>
                <a:srgbClr val="282828"/>
              </a:solidFill>
              <a:effectLst/>
              <a:highlight>
                <a:srgbClr val="FFFF00"/>
              </a:highlight>
              <a:ea typeface="Calibri" panose="020F0502020204030204" pitchFamily="34" charset="0"/>
            </a:endParaRPr>
          </a:p>
          <a:p>
            <a:pPr algn="just">
              <a:buFont typeface="Wingdings" panose="05000000000000000000" pitchFamily="2" charset="2"/>
              <a:buChar char="ü"/>
            </a:pPr>
            <a:r>
              <a:rPr lang="pt-BR" sz="3500" b="1" dirty="0">
                <a:solidFill>
                  <a:srgbClr val="282828"/>
                </a:solidFill>
                <a:effectLst/>
                <a:ea typeface="Calibri" panose="020F0502020204030204" pitchFamily="34" charset="0"/>
              </a:rPr>
              <a:t>48% </a:t>
            </a:r>
            <a:r>
              <a:rPr lang="pt-BR" sz="2800" dirty="0">
                <a:solidFill>
                  <a:srgbClr val="282828"/>
                </a:solidFill>
                <a:effectLst/>
                <a:ea typeface="Calibri" panose="020F0502020204030204" pitchFamily="34" charset="0"/>
              </a:rPr>
              <a:t>de tudo que é produzido no campo brasileiro passa, direta ou indiretamente, por uma cooperativa (IBGE)</a:t>
            </a:r>
            <a:endParaRPr lang="pt-BR" sz="2800" b="1" dirty="0"/>
          </a:p>
          <a:p>
            <a:pPr algn="just">
              <a:buFont typeface="Wingdings" panose="05000000000000000000" pitchFamily="2" charset="2"/>
              <a:buChar char="ü"/>
            </a:pPr>
            <a:endParaRPr lang="pt-BR" dirty="0"/>
          </a:p>
          <a:p>
            <a:pPr algn="just">
              <a:buFont typeface="Wingdings" panose="05000000000000000000" pitchFamily="2" charset="2"/>
              <a:buChar char="ü"/>
            </a:pPr>
            <a:endParaRPr lang="pt-BR" dirty="0"/>
          </a:p>
          <a:p>
            <a:pPr>
              <a:buFont typeface="Wingdings" panose="05000000000000000000" pitchFamily="2" charset="2"/>
              <a:buChar char="ü"/>
            </a:pPr>
            <a:endParaRPr lang="pt-BR" dirty="0"/>
          </a:p>
          <a:p>
            <a:pPr>
              <a:buFont typeface="Wingdings" panose="05000000000000000000" pitchFamily="2" charset="2"/>
              <a:buChar char="ü"/>
            </a:pPr>
            <a:endParaRPr lang="pt-BR" dirty="0"/>
          </a:p>
          <a:p>
            <a:pPr>
              <a:buFont typeface="Wingdings" panose="05000000000000000000" pitchFamily="2" charset="2"/>
              <a:buChar char="ü"/>
            </a:pPr>
            <a:endParaRPr lang="pt-BR" dirty="0"/>
          </a:p>
        </p:txBody>
      </p:sp>
      <p:sp>
        <p:nvSpPr>
          <p:cNvPr id="5" name="Retângulo 4">
            <a:extLst>
              <a:ext uri="{FF2B5EF4-FFF2-40B4-BE49-F238E27FC236}">
                <a16:creationId xmlns:a16="http://schemas.microsoft.com/office/drawing/2014/main" id="{F4494046-2EDC-32F8-A83E-122165F39C86}"/>
              </a:ext>
            </a:extLst>
          </p:cNvPr>
          <p:cNvSpPr/>
          <p:nvPr/>
        </p:nvSpPr>
        <p:spPr>
          <a:xfrm>
            <a:off x="171450" y="1924052"/>
            <a:ext cx="11734799" cy="1228723"/>
          </a:xfrm>
          <a:prstGeom prst="rect">
            <a:avLst/>
          </a:prstGeom>
          <a:solidFill>
            <a:schemeClr val="accent4"/>
          </a:solidFill>
        </p:spPr>
        <p:style>
          <a:lnRef idx="2">
            <a:schemeClr val="accent6"/>
          </a:lnRef>
          <a:fillRef idx="1">
            <a:schemeClr val="lt1"/>
          </a:fillRef>
          <a:effectRef idx="0">
            <a:schemeClr val="accent6"/>
          </a:effectRef>
          <a:fontRef idx="minor">
            <a:schemeClr val="dk1"/>
          </a:fontRef>
        </p:style>
        <p:txBody>
          <a:bodyPr rtlCol="0" anchor="ctr"/>
          <a:lstStyle/>
          <a:p>
            <a:pPr marL="0" indent="0" algn="ctr">
              <a:buNone/>
            </a:pPr>
            <a:r>
              <a:rPr lang="pt-BR" sz="2500" dirty="0"/>
              <a:t>250 milhões de empregos em 100 países, 1 bilhão de pessoas em 2,6 milhões de cooperativas. 1 em cada 7 pessoas no mundo são associadas a uma cooperativa.  (OCB)</a:t>
            </a:r>
          </a:p>
        </p:txBody>
      </p:sp>
      <p:sp>
        <p:nvSpPr>
          <p:cNvPr id="6" name="Retângulo 5">
            <a:extLst>
              <a:ext uri="{FF2B5EF4-FFF2-40B4-BE49-F238E27FC236}">
                <a16:creationId xmlns:a16="http://schemas.microsoft.com/office/drawing/2014/main" id="{08F2B941-8DFB-C720-29CC-18E2DEAC6060}"/>
              </a:ext>
            </a:extLst>
          </p:cNvPr>
          <p:cNvSpPr/>
          <p:nvPr/>
        </p:nvSpPr>
        <p:spPr>
          <a:xfrm>
            <a:off x="171449" y="4086226"/>
            <a:ext cx="11734799" cy="1343025"/>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500" dirty="0">
                <a:solidFill>
                  <a:schemeClr val="tx1"/>
                </a:solidFill>
              </a:rPr>
              <a:t>Mais de 1.170 cooperativas agropecuárias em atividade, mais de 1 milhão de produtores cooperados, mais de 200 mil empregos e mais de 50% da produção de grãos do país. (OCB)   </a:t>
            </a:r>
          </a:p>
        </p:txBody>
      </p:sp>
    </p:spTree>
    <p:extLst>
      <p:ext uri="{BB962C8B-B14F-4D97-AF65-F5344CB8AC3E}">
        <p14:creationId xmlns:p14="http://schemas.microsoft.com/office/powerpoint/2010/main" val="2054364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 calcmode="lin" valueType="num">
                                      <p:cBhvr additive="base">
                                        <p:cTn id="3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CAC90682-BDE8-1C98-1AB6-4C3C11083BA9}"/>
              </a:ext>
            </a:extLst>
          </p:cNvPr>
          <p:cNvSpPr>
            <a:spLocks noGrp="1"/>
          </p:cNvSpPr>
          <p:nvPr>
            <p:ph idx="1"/>
          </p:nvPr>
        </p:nvSpPr>
        <p:spPr>
          <a:xfrm>
            <a:off x="142875" y="904876"/>
            <a:ext cx="11982450" cy="5848350"/>
          </a:xfrm>
        </p:spPr>
        <p:txBody>
          <a:bodyPr>
            <a:normAutofit fontScale="92500" lnSpcReduction="10000"/>
          </a:bodyPr>
          <a:lstStyle/>
          <a:p>
            <a:pPr>
              <a:buFont typeface="Wingdings" panose="05000000000000000000" pitchFamily="2" charset="2"/>
              <a:buChar char="ü"/>
            </a:pPr>
            <a:r>
              <a:rPr lang="pt-BR" sz="3100" b="1" dirty="0">
                <a:effectLst/>
                <a:ea typeface="Calibri" panose="020F0502020204030204" pitchFamily="34" charset="0"/>
                <a:cs typeface="Times New Roman" panose="02020603050405020304" pitchFamily="18" charset="0"/>
              </a:rPr>
              <a:t>Lógica </a:t>
            </a:r>
            <a:r>
              <a:rPr lang="pt-BR" sz="3100" b="1" dirty="0">
                <a:ea typeface="Calibri" panose="020F0502020204030204" pitchFamily="34" charset="0"/>
                <a:cs typeface="Times New Roman" panose="02020603050405020304" pitchFamily="18" charset="0"/>
              </a:rPr>
              <a:t>econômica e societária distinta dos modelos </a:t>
            </a:r>
            <a:r>
              <a:rPr lang="pt-BR" sz="3100" b="1" dirty="0">
                <a:effectLst/>
                <a:ea typeface="Calibri" panose="020F0502020204030204" pitchFamily="34" charset="0"/>
                <a:cs typeface="Times New Roman" panose="02020603050405020304" pitchFamily="18" charset="0"/>
              </a:rPr>
              <a:t>convencionais:</a:t>
            </a:r>
            <a:r>
              <a:rPr lang="pt-BR" sz="3100" dirty="0">
                <a:effectLst/>
                <a:ea typeface="Calibri" panose="020F0502020204030204" pitchFamily="34" charset="0"/>
                <a:cs typeface="Times New Roman" panose="02020603050405020304" pitchFamily="18" charset="0"/>
              </a:rPr>
              <a:t> </a:t>
            </a:r>
          </a:p>
          <a:p>
            <a:pPr marL="0" indent="0">
              <a:buNone/>
            </a:pPr>
            <a:r>
              <a:rPr lang="pt-BR" sz="3100" b="1" dirty="0">
                <a:solidFill>
                  <a:srgbClr val="FF0000"/>
                </a:solidFill>
                <a:effectLst/>
                <a:ea typeface="Calibri" panose="020F0502020204030204" pitchFamily="34" charset="0"/>
                <a:cs typeface="Times New Roman" panose="02020603050405020304" pitchFamily="18" charset="0"/>
              </a:rPr>
              <a:t>Repassar riqueza aos associados.</a:t>
            </a:r>
            <a:endParaRPr lang="pt-BR" sz="3100" dirty="0">
              <a:effectLst/>
              <a:ea typeface="Calibri" panose="020F0502020204030204" pitchFamily="34" charset="0"/>
              <a:cs typeface="Times New Roman" panose="02020603050405020304" pitchFamily="18" charset="0"/>
            </a:endParaRPr>
          </a:p>
          <a:p>
            <a:pPr algn="just">
              <a:lnSpc>
                <a:spcPct val="100000"/>
              </a:lnSpc>
              <a:spcBef>
                <a:spcPts val="0"/>
              </a:spcBef>
              <a:buFont typeface="Wingdings" panose="05000000000000000000" pitchFamily="2" charset="2"/>
              <a:buChar char="ü"/>
            </a:pPr>
            <a:endParaRPr lang="pt-BR" sz="3100" dirty="0">
              <a:effectLst/>
              <a:ea typeface="Calibri" panose="020F0502020204030204" pitchFamily="34" charset="0"/>
              <a:cs typeface="Times New Roman" panose="02020603050405020304" pitchFamily="18" charset="0"/>
            </a:endParaRPr>
          </a:p>
          <a:p>
            <a:pPr algn="just">
              <a:buFont typeface="Wingdings" panose="05000000000000000000" pitchFamily="2" charset="2"/>
              <a:buChar char="ü"/>
            </a:pPr>
            <a:r>
              <a:rPr lang="pt-BR" sz="3100" b="1" dirty="0">
                <a:effectLst/>
                <a:ea typeface="Calibri" panose="020F0502020204030204" pitchFamily="34" charset="0"/>
                <a:cs typeface="Times New Roman" panose="02020603050405020304" pitchFamily="18" charset="0"/>
              </a:rPr>
              <a:t>Qual é a finalidade? </a:t>
            </a:r>
          </a:p>
          <a:p>
            <a:pPr marL="0" indent="0" algn="just">
              <a:buNone/>
            </a:pPr>
            <a:r>
              <a:rPr lang="pt-BR" sz="3100" b="1" dirty="0">
                <a:solidFill>
                  <a:srgbClr val="FF0000"/>
                </a:solidFill>
                <a:effectLst/>
                <a:ea typeface="Calibri" panose="020F0502020204030204" pitchFamily="34" charset="0"/>
                <a:cs typeface="Times New Roman" panose="02020603050405020304" pitchFamily="18" charset="0"/>
              </a:rPr>
              <a:t>Melhor junto que separado.</a:t>
            </a:r>
          </a:p>
          <a:p>
            <a:pPr algn="just">
              <a:lnSpc>
                <a:spcPct val="100000"/>
              </a:lnSpc>
              <a:spcBef>
                <a:spcPts val="0"/>
              </a:spcBef>
              <a:buFont typeface="Wingdings" panose="05000000000000000000" pitchFamily="2" charset="2"/>
              <a:buChar char="ü"/>
            </a:pPr>
            <a:endParaRPr lang="pt-BR" sz="3100" b="1" dirty="0">
              <a:solidFill>
                <a:srgbClr val="FF0000"/>
              </a:solidFill>
              <a:effectLst/>
              <a:ea typeface="Calibri" panose="020F0502020204030204" pitchFamily="34" charset="0"/>
              <a:cs typeface="Times New Roman" panose="02020603050405020304" pitchFamily="18" charset="0"/>
            </a:endParaRPr>
          </a:p>
          <a:p>
            <a:pPr algn="just">
              <a:buFont typeface="Wingdings" panose="05000000000000000000" pitchFamily="2" charset="2"/>
              <a:buChar char="ü"/>
            </a:pPr>
            <a:r>
              <a:rPr lang="pt-BR" sz="3100" dirty="0">
                <a:effectLst/>
                <a:ea typeface="Calibri" panose="020F0502020204030204" pitchFamily="34" charset="0"/>
              </a:rPr>
              <a:t>Exerce </a:t>
            </a:r>
            <a:r>
              <a:rPr lang="pt-BR" sz="3100" b="1" dirty="0">
                <a:effectLst/>
                <a:ea typeface="Calibri" panose="020F0502020204030204" pitchFamily="34" charset="0"/>
              </a:rPr>
              <a:t>atividade econômica </a:t>
            </a:r>
            <a:r>
              <a:rPr lang="pt-BR" sz="3100" dirty="0">
                <a:effectLst/>
                <a:ea typeface="Calibri" panose="020F0502020204030204" pitchFamily="34" charset="0"/>
              </a:rPr>
              <a:t>mas </a:t>
            </a:r>
            <a:r>
              <a:rPr lang="pt-BR" sz="3100" b="1" dirty="0">
                <a:effectLst/>
                <a:ea typeface="Calibri" panose="020F0502020204030204" pitchFamily="34" charset="0"/>
              </a:rPr>
              <a:t>não tem objetivo de lucro</a:t>
            </a:r>
            <a:r>
              <a:rPr lang="pt-BR" sz="3100" dirty="0">
                <a:effectLst/>
                <a:ea typeface="Calibri" panose="020F0502020204030204" pitchFamily="34" charset="0"/>
              </a:rPr>
              <a:t>. </a:t>
            </a:r>
          </a:p>
          <a:p>
            <a:pPr marL="0" indent="0" algn="just">
              <a:buNone/>
            </a:pPr>
            <a:endParaRPr lang="pt-BR" sz="3100" dirty="0">
              <a:ea typeface="Calibri" panose="020F0502020204030204" pitchFamily="34" charset="0"/>
            </a:endParaRPr>
          </a:p>
          <a:p>
            <a:pPr algn="just">
              <a:buFont typeface="Wingdings" panose="05000000000000000000" pitchFamily="2" charset="2"/>
              <a:buChar char="ü"/>
            </a:pPr>
            <a:r>
              <a:rPr lang="pt-BR" sz="3100" b="1" dirty="0">
                <a:effectLst/>
                <a:ea typeface="Calibri" panose="020F0502020204030204" pitchFamily="34" charset="0"/>
              </a:rPr>
              <a:t>Como paga as contas? </a:t>
            </a:r>
          </a:p>
          <a:p>
            <a:pPr marL="0" indent="0" algn="just">
              <a:buNone/>
            </a:pPr>
            <a:r>
              <a:rPr lang="pt-BR" sz="3100" b="1" dirty="0">
                <a:solidFill>
                  <a:srgbClr val="FF0000"/>
                </a:solidFill>
                <a:effectLst/>
                <a:ea typeface="Calibri" panose="020F0502020204030204" pitchFamily="34" charset="0"/>
              </a:rPr>
              <a:t>Custo de repasse </a:t>
            </a:r>
            <a:r>
              <a:rPr lang="pt-BR" sz="3100" dirty="0">
                <a:effectLst/>
                <a:ea typeface="Calibri" panose="020F0502020204030204" pitchFamily="34" charset="0"/>
              </a:rPr>
              <a:t>de seus cooperados. </a:t>
            </a:r>
            <a:endParaRPr lang="pt-BR" sz="3100" dirty="0"/>
          </a:p>
          <a:p>
            <a:pPr algn="just">
              <a:lnSpc>
                <a:spcPct val="100000"/>
              </a:lnSpc>
              <a:spcBef>
                <a:spcPts val="0"/>
              </a:spcBef>
              <a:buFont typeface="Wingdings" panose="05000000000000000000" pitchFamily="2" charset="2"/>
              <a:buChar char="ü"/>
            </a:pPr>
            <a:endParaRPr lang="pt-BR" sz="3100" dirty="0"/>
          </a:p>
          <a:p>
            <a:pPr algn="just">
              <a:buFont typeface="Wingdings" panose="05000000000000000000" pitchFamily="2" charset="2"/>
              <a:buChar char="ü"/>
            </a:pPr>
            <a:r>
              <a:rPr lang="pt-BR" sz="3000" b="1" dirty="0">
                <a:effectLst/>
                <a:ea typeface="Calibri" panose="020F0502020204030204" pitchFamily="34" charset="0"/>
                <a:cs typeface="Times New Roman" panose="02020603050405020304" pitchFamily="18" charset="0"/>
              </a:rPr>
              <a:t>Princípio da Dupla Finalidade.</a:t>
            </a:r>
          </a:p>
          <a:p>
            <a:pPr algn="just">
              <a:buFont typeface="Wingdings" panose="05000000000000000000" pitchFamily="2" charset="2"/>
              <a:buChar char="ü"/>
            </a:pPr>
            <a:endParaRPr lang="pt-BR" dirty="0"/>
          </a:p>
          <a:p>
            <a:pPr algn="just">
              <a:buFont typeface="Wingdings" panose="05000000000000000000" pitchFamily="2" charset="2"/>
              <a:buChar char="ü"/>
            </a:pPr>
            <a:endParaRPr lang="pt-BR" dirty="0">
              <a:ea typeface="Calibri" panose="020F0502020204030204" pitchFamily="34" charset="0"/>
            </a:endParaRPr>
          </a:p>
          <a:p>
            <a:pPr algn="just">
              <a:buFont typeface="Wingdings" panose="05000000000000000000" pitchFamily="2" charset="2"/>
              <a:buChar char="ü"/>
            </a:pPr>
            <a:endParaRPr lang="pt-BR" dirty="0"/>
          </a:p>
          <a:p>
            <a:pPr algn="just">
              <a:buFont typeface="Wingdings" panose="05000000000000000000" pitchFamily="2" charset="2"/>
              <a:buChar char="ü"/>
            </a:pPr>
            <a:endParaRPr lang="pt-BR" dirty="0"/>
          </a:p>
          <a:p>
            <a:pPr>
              <a:buFont typeface="Wingdings" panose="05000000000000000000" pitchFamily="2" charset="2"/>
              <a:buChar char="ü"/>
            </a:pPr>
            <a:endParaRPr lang="pt-BR" dirty="0"/>
          </a:p>
          <a:p>
            <a:pPr>
              <a:buFont typeface="Wingdings" panose="05000000000000000000" pitchFamily="2" charset="2"/>
              <a:buChar char="ü"/>
            </a:pPr>
            <a:endParaRPr lang="pt-BR" dirty="0"/>
          </a:p>
          <a:p>
            <a:pPr>
              <a:buFont typeface="Wingdings" panose="05000000000000000000" pitchFamily="2" charset="2"/>
              <a:buChar char="ü"/>
            </a:pPr>
            <a:endParaRPr lang="pt-BR" dirty="0"/>
          </a:p>
        </p:txBody>
      </p:sp>
      <p:pic>
        <p:nvPicPr>
          <p:cNvPr id="2" name="Imagem 1" descr="Desenho de pessoa com a mão&#10;&#10;Descrição gerada automaticamente com confiança baixa">
            <a:extLst>
              <a:ext uri="{FF2B5EF4-FFF2-40B4-BE49-F238E27FC236}">
                <a16:creationId xmlns:a16="http://schemas.microsoft.com/office/drawing/2014/main" id="{CB1DFC24-4F82-4960-884B-EBFB6D11231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1473716"/>
            <a:ext cx="2778760" cy="1811773"/>
          </a:xfrm>
          <a:prstGeom prst="rect">
            <a:avLst/>
          </a:prstGeom>
          <a:noFill/>
          <a:ln>
            <a:noFill/>
          </a:ln>
        </p:spPr>
      </p:pic>
    </p:spTree>
    <p:extLst>
      <p:ext uri="{BB962C8B-B14F-4D97-AF65-F5344CB8AC3E}">
        <p14:creationId xmlns:p14="http://schemas.microsoft.com/office/powerpoint/2010/main" val="1194847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38FB779-B208-2150-605E-FC05A57AFCDF}"/>
              </a:ext>
            </a:extLst>
          </p:cNvPr>
          <p:cNvSpPr>
            <a:spLocks noGrp="1"/>
          </p:cNvSpPr>
          <p:nvPr>
            <p:ph idx="1"/>
          </p:nvPr>
        </p:nvSpPr>
        <p:spPr>
          <a:xfrm>
            <a:off x="142875" y="933449"/>
            <a:ext cx="11982449" cy="5743575"/>
          </a:xfrm>
        </p:spPr>
        <p:txBody>
          <a:bodyPr>
            <a:noAutofit/>
          </a:bodyPr>
          <a:lstStyle/>
          <a:p>
            <a:pPr algn="just">
              <a:buFont typeface="Wingdings" panose="05000000000000000000" pitchFamily="2" charset="2"/>
              <a:buChar char="ü"/>
            </a:pPr>
            <a:r>
              <a:rPr lang="pt-BR" sz="2500" dirty="0">
                <a:effectLst/>
                <a:ea typeface="Calibri" panose="020F0502020204030204" pitchFamily="34" charset="0"/>
              </a:rPr>
              <a:t>Sete são os ramos do cooperativismo no Brasil, </a:t>
            </a:r>
            <a:r>
              <a:rPr lang="pt-BR" sz="2500" b="1" dirty="0">
                <a:solidFill>
                  <a:srgbClr val="FF0000"/>
                </a:solidFill>
                <a:effectLst/>
                <a:ea typeface="Calibri" panose="020F0502020204030204" pitchFamily="34" charset="0"/>
              </a:rPr>
              <a:t>(i) agropecuário, </a:t>
            </a:r>
            <a:r>
              <a:rPr lang="pt-BR" sz="2500" dirty="0">
                <a:effectLst/>
                <a:ea typeface="Calibri" panose="020F0502020204030204" pitchFamily="34" charset="0"/>
              </a:rPr>
              <a:t>(ii) crédito, (ii) transporte, (iii) trabalho, produção de bens e serviços, (iv) saúde, (v) consumo, (vi) bens e (vii) serviços. (OCB)</a:t>
            </a:r>
          </a:p>
          <a:p>
            <a:pPr algn="just">
              <a:buFont typeface="Wingdings" panose="05000000000000000000" pitchFamily="2" charset="2"/>
              <a:buChar char="ü"/>
            </a:pPr>
            <a:endParaRPr lang="pt-BR" sz="2500" dirty="0">
              <a:effectLst/>
              <a:ea typeface="Calibri" panose="020F0502020204030204" pitchFamily="34" charset="0"/>
            </a:endParaRPr>
          </a:p>
          <a:p>
            <a:pPr algn="just">
              <a:buFont typeface="Wingdings" panose="05000000000000000000" pitchFamily="2" charset="2"/>
              <a:buChar char="ü"/>
            </a:pPr>
            <a:r>
              <a:rPr lang="pt-BR" sz="2500" b="1" dirty="0">
                <a:solidFill>
                  <a:srgbClr val="FF0000"/>
                </a:solidFill>
              </a:rPr>
              <a:t>Ramo agropecuário: </a:t>
            </a:r>
            <a:r>
              <a:rPr lang="pt-BR" sz="2500" dirty="0">
                <a:effectLst/>
                <a:ea typeface="Calibri" panose="020F0502020204030204" pitchFamily="34" charset="0"/>
              </a:rPr>
              <a:t>“</a:t>
            </a:r>
            <a:r>
              <a:rPr lang="pt-BR" sz="2500" dirty="0">
                <a:solidFill>
                  <a:srgbClr val="282828"/>
                </a:solidFill>
                <a:effectLst/>
                <a:ea typeface="Calibri" panose="020F0502020204030204" pitchFamily="34" charset="0"/>
              </a:rPr>
              <a:t>reúne cooperativas relacionadas às atividades agropecuária, extrativista, agroindustrial, aquícola ou pesqueira.  O papel da cooperativa é </a:t>
            </a:r>
            <a:r>
              <a:rPr lang="pt-BR" sz="2500" b="1" dirty="0">
                <a:solidFill>
                  <a:srgbClr val="282828"/>
                </a:solidFill>
                <a:effectLst/>
                <a:ea typeface="Calibri" panose="020F0502020204030204" pitchFamily="34" charset="0"/>
              </a:rPr>
              <a:t>receber, comercializar, armazenar e industrializar a produção dos cooperados. </a:t>
            </a:r>
            <a:r>
              <a:rPr lang="pt-BR" sz="2500" dirty="0">
                <a:solidFill>
                  <a:srgbClr val="282828"/>
                </a:solidFill>
                <a:effectLst/>
                <a:ea typeface="Calibri" panose="020F0502020204030204" pitchFamily="34" charset="0"/>
              </a:rPr>
              <a:t>Além, é claro, de oferecer assistência técnica, educacional e social. (OCB) </a:t>
            </a:r>
          </a:p>
          <a:p>
            <a:pPr marL="0" indent="0" algn="just">
              <a:buNone/>
            </a:pPr>
            <a:endParaRPr lang="pt-BR" sz="2500" dirty="0">
              <a:solidFill>
                <a:srgbClr val="282828"/>
              </a:solidFill>
              <a:effectLst/>
              <a:ea typeface="Calibri" panose="020F0502020204030204" pitchFamily="34" charset="0"/>
            </a:endParaRPr>
          </a:p>
          <a:p>
            <a:pPr algn="just">
              <a:buFont typeface="Wingdings" panose="05000000000000000000" pitchFamily="2" charset="2"/>
              <a:buChar char="ü"/>
            </a:pPr>
            <a:r>
              <a:rPr lang="pt-BR" sz="2500" b="1" dirty="0">
                <a:solidFill>
                  <a:srgbClr val="FF0000"/>
                </a:solidFill>
                <a:effectLst/>
                <a:ea typeface="Calibri" panose="020F0502020204030204" pitchFamily="34" charset="0"/>
                <a:cs typeface="Times New Roman" panose="02020603050405020304" pitchFamily="18" charset="0"/>
              </a:rPr>
              <a:t>Cooperativa de Produção Rural - </a:t>
            </a:r>
            <a:r>
              <a:rPr lang="pt-BR" sz="2500" b="1" dirty="0">
                <a:solidFill>
                  <a:srgbClr val="FF0000"/>
                </a:solidFill>
                <a:effectLst/>
                <a:ea typeface="Calibri" panose="020F0502020204030204" pitchFamily="34" charset="0"/>
              </a:rPr>
              <a:t>IN RFB 971/2009, art. 165, XX</a:t>
            </a:r>
            <a:r>
              <a:rPr lang="pt-BR" sz="2500" dirty="0">
                <a:solidFill>
                  <a:srgbClr val="FF0000"/>
                </a:solidFill>
                <a:effectLst/>
                <a:ea typeface="Calibri" panose="020F0502020204030204" pitchFamily="34" charset="0"/>
                <a:cs typeface="Times New Roman" panose="02020603050405020304" pitchFamily="18" charset="0"/>
              </a:rPr>
              <a:t>: </a:t>
            </a:r>
            <a:r>
              <a:rPr lang="pt-BR" sz="2500" dirty="0">
                <a:solidFill>
                  <a:srgbClr val="000000"/>
                </a:solidFill>
                <a:effectLst/>
                <a:ea typeface="Calibri" panose="020F0502020204030204" pitchFamily="34" charset="0"/>
                <a:cs typeface="Times New Roman" panose="02020603050405020304" pitchFamily="18" charset="0"/>
              </a:rPr>
              <a:t>a sociedade de produtores rurais pessoas físicas, ou de produtores rurais pessoas físicas e pessoas jurídicas que, organizada na forma da lei, constitui-se em pessoa jurídica com o </a:t>
            </a:r>
            <a:r>
              <a:rPr lang="pt-BR" sz="2500" b="1" dirty="0">
                <a:solidFill>
                  <a:srgbClr val="000000"/>
                </a:solidFill>
                <a:effectLst/>
                <a:ea typeface="Calibri" panose="020F0502020204030204" pitchFamily="34" charset="0"/>
                <a:cs typeface="Times New Roman" panose="02020603050405020304" pitchFamily="18" charset="0"/>
              </a:rPr>
              <a:t>objetivo de produzir e industrializar, ou de produzir e comercializar, ou de produzir, industrializar e comercializar a sua produção rural</a:t>
            </a:r>
            <a:r>
              <a:rPr lang="pt-BR" sz="2500" dirty="0">
                <a:solidFill>
                  <a:srgbClr val="000000"/>
                </a:solidFill>
                <a:effectLst/>
                <a:ea typeface="Calibri" panose="020F0502020204030204" pitchFamily="34" charset="0"/>
                <a:cs typeface="Times New Roman" panose="02020603050405020304" pitchFamily="18" charset="0"/>
              </a:rPr>
              <a:t>;</a:t>
            </a:r>
            <a:endParaRPr lang="pt-BR" sz="2500" dirty="0">
              <a:effectLst/>
              <a:ea typeface="Calibri" panose="020F0502020204030204" pitchFamily="34" charset="0"/>
              <a:cs typeface="Times New Roman" panose="02020603050405020304" pitchFamily="18" charset="0"/>
            </a:endParaRPr>
          </a:p>
          <a:p>
            <a:pPr marL="0" indent="0" algn="just">
              <a:lnSpc>
                <a:spcPct val="100000"/>
              </a:lnSpc>
              <a:spcBef>
                <a:spcPts val="0"/>
              </a:spcBef>
              <a:buNone/>
            </a:pPr>
            <a:endParaRPr lang="pt-BR" sz="2500" dirty="0">
              <a:solidFill>
                <a:srgbClr val="282828"/>
              </a:solidFill>
              <a:effectLst/>
              <a:ea typeface="Calibri" panose="020F0502020204030204" pitchFamily="34" charset="0"/>
            </a:endParaRPr>
          </a:p>
        </p:txBody>
      </p:sp>
    </p:spTree>
    <p:extLst>
      <p:ext uri="{BB962C8B-B14F-4D97-AF65-F5344CB8AC3E}">
        <p14:creationId xmlns:p14="http://schemas.microsoft.com/office/powerpoint/2010/main" val="708909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38FB779-B208-2150-605E-FC05A57AFCDF}"/>
              </a:ext>
            </a:extLst>
          </p:cNvPr>
          <p:cNvSpPr>
            <a:spLocks noGrp="1"/>
          </p:cNvSpPr>
          <p:nvPr>
            <p:ph idx="1"/>
          </p:nvPr>
        </p:nvSpPr>
        <p:spPr>
          <a:xfrm>
            <a:off x="95253" y="866775"/>
            <a:ext cx="12001494" cy="5657849"/>
          </a:xfrm>
        </p:spPr>
        <p:txBody>
          <a:bodyPr>
            <a:normAutofit/>
          </a:bodyPr>
          <a:lstStyle/>
          <a:p>
            <a:pPr marL="0" indent="0" algn="ctr">
              <a:buNone/>
            </a:pPr>
            <a:r>
              <a:rPr lang="pt-BR" b="1" cap="small" spc="25" dirty="0">
                <a:effectLst/>
                <a:ea typeface="Calibri" panose="020F0502020204030204" pitchFamily="34" charset="0"/>
              </a:rPr>
              <a:t>Ato Cooperativo</a:t>
            </a:r>
            <a:endParaRPr lang="pt-BR" b="1" dirty="0"/>
          </a:p>
          <a:p>
            <a:pPr algn="just">
              <a:lnSpc>
                <a:spcPct val="100000"/>
              </a:lnSpc>
              <a:spcBef>
                <a:spcPts val="0"/>
              </a:spcBef>
              <a:buFont typeface="Wingdings" panose="05000000000000000000" pitchFamily="2" charset="2"/>
              <a:buChar char="ü"/>
            </a:pPr>
            <a:r>
              <a:rPr lang="pt-BR" dirty="0">
                <a:effectLst/>
                <a:ea typeface="Calibri" panose="020F0502020204030204" pitchFamily="34" charset="0"/>
              </a:rPr>
              <a:t>A interpretação do ato cooperativo é determinante para o regime tributário das cooperativas</a:t>
            </a:r>
            <a:r>
              <a:rPr lang="pt-BR" sz="2400" dirty="0">
                <a:effectLst/>
                <a:ea typeface="Calibri" panose="020F0502020204030204" pitchFamily="34" charset="0"/>
              </a:rPr>
              <a:t>. </a:t>
            </a:r>
            <a:r>
              <a:rPr lang="pt-BR" sz="2400" b="1" dirty="0"/>
              <a:t> </a:t>
            </a:r>
            <a:endParaRPr lang="pt-BR" sz="2400" dirty="0"/>
          </a:p>
          <a:p>
            <a:pPr marL="0" indent="0" algn="just">
              <a:buNone/>
            </a:pPr>
            <a:r>
              <a:rPr lang="pt-BR" sz="3600" dirty="0"/>
              <a:t> </a:t>
            </a:r>
          </a:p>
          <a:p>
            <a:pPr algn="just">
              <a:buFont typeface="Wingdings" panose="05000000000000000000" pitchFamily="2" charset="2"/>
              <a:buChar char="ü"/>
            </a:pPr>
            <a:endParaRPr lang="pt-BR" sz="3600" b="1" dirty="0"/>
          </a:p>
          <a:p>
            <a:pPr algn="just">
              <a:buFont typeface="Wingdings" panose="05000000000000000000" pitchFamily="2" charset="2"/>
              <a:buChar char="ü"/>
            </a:pPr>
            <a:endParaRPr lang="pt-BR" sz="2400" b="1" dirty="0"/>
          </a:p>
          <a:p>
            <a:pPr marL="0" indent="0" algn="just">
              <a:buNone/>
            </a:pPr>
            <a:r>
              <a:rPr lang="pt-BR" dirty="0"/>
              <a:t> </a:t>
            </a:r>
          </a:p>
          <a:p>
            <a:pPr marL="0" indent="0" algn="just">
              <a:buNone/>
            </a:pPr>
            <a:endParaRPr lang="pt-BR" dirty="0"/>
          </a:p>
          <a:p>
            <a:pPr algn="just">
              <a:buFont typeface="Wingdings" panose="05000000000000000000" pitchFamily="2" charset="2"/>
              <a:buChar char="ü"/>
            </a:pPr>
            <a:r>
              <a:rPr lang="pt-BR" dirty="0"/>
              <a:t>O</a:t>
            </a:r>
            <a:r>
              <a:rPr lang="pt-BR" sz="3200" dirty="0"/>
              <a:t> </a:t>
            </a:r>
            <a:r>
              <a:rPr lang="pt-BR" dirty="0">
                <a:effectLst/>
                <a:ea typeface="Calibri" panose="020F0502020204030204" pitchFamily="34" charset="0"/>
              </a:rPr>
              <a:t>ato cooperativo é necessariamente bilateral ou se, pode, eventualmente, assumir feição unilateral ?</a:t>
            </a:r>
          </a:p>
          <a:p>
            <a:pPr algn="just">
              <a:buFont typeface="Wingdings" panose="05000000000000000000" pitchFamily="2" charset="2"/>
              <a:buChar char="ü"/>
            </a:pPr>
            <a:endParaRPr lang="pt-BR" sz="2400" dirty="0"/>
          </a:p>
          <a:p>
            <a:pPr algn="just">
              <a:buFont typeface="Wingdings" panose="05000000000000000000" pitchFamily="2" charset="2"/>
              <a:buChar char="ü"/>
            </a:pPr>
            <a:endParaRPr lang="pt-BR" sz="2400" dirty="0"/>
          </a:p>
        </p:txBody>
      </p:sp>
      <p:sp>
        <p:nvSpPr>
          <p:cNvPr id="5" name="Retângulo 4">
            <a:extLst>
              <a:ext uri="{FF2B5EF4-FFF2-40B4-BE49-F238E27FC236}">
                <a16:creationId xmlns:a16="http://schemas.microsoft.com/office/drawing/2014/main" id="{6B3FCC6F-21CF-F423-348D-C252BEDEB7F9}"/>
              </a:ext>
            </a:extLst>
          </p:cNvPr>
          <p:cNvSpPr/>
          <p:nvPr/>
        </p:nvSpPr>
        <p:spPr>
          <a:xfrm>
            <a:off x="200023" y="2381249"/>
            <a:ext cx="11811002" cy="2333625"/>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marL="0" indent="0" algn="just">
              <a:buNone/>
            </a:pPr>
            <a:r>
              <a:rPr lang="pt-BR" sz="2000" dirty="0">
                <a:solidFill>
                  <a:srgbClr val="000000"/>
                </a:solidFill>
                <a:effectLst/>
                <a:latin typeface="Arial" panose="020B0604020202020204" pitchFamily="34" charset="0"/>
                <a:ea typeface="Times New Roman" panose="02020603050405020304" pitchFamily="18" charset="0"/>
              </a:rPr>
              <a:t>Art. 79. Denominam-se atos cooperativos os praticados entre as cooperativas e seus associados, entre estes e aquelas e pelas cooperativas entre si quando associados, para a consecução dos objetivos sociais.</a:t>
            </a:r>
          </a:p>
          <a:p>
            <a:pPr marL="0" indent="0" algn="just">
              <a:buNone/>
            </a:pPr>
            <a:endParaRPr lang="pt-BR" sz="2000" dirty="0">
              <a:solidFill>
                <a:srgbClr val="000000"/>
              </a:solidFill>
              <a:effectLst/>
              <a:latin typeface="Arial" panose="020B0604020202020204" pitchFamily="34" charset="0"/>
              <a:ea typeface="Times New Roman" panose="02020603050405020304" pitchFamily="18" charset="0"/>
            </a:endParaRPr>
          </a:p>
          <a:p>
            <a:pPr marL="0" indent="0" algn="just">
              <a:buNone/>
            </a:pPr>
            <a:r>
              <a:rPr lang="pt-BR" sz="2000" dirty="0">
                <a:solidFill>
                  <a:srgbClr val="000000"/>
                </a:solidFill>
                <a:effectLst/>
                <a:latin typeface="Arial" panose="020B0604020202020204" pitchFamily="34" charset="0"/>
                <a:ea typeface="Times New Roman" panose="02020603050405020304" pitchFamily="18" charset="0"/>
              </a:rPr>
              <a:t>Parágrafo único. O ato cooperativo não implica operação de mercado, nem contrato de compra e venda de produto ou mercadoria. (</a:t>
            </a:r>
            <a:r>
              <a:rPr lang="pt-BR" sz="2000" dirty="0">
                <a:solidFill>
                  <a:schemeClr val="tx1"/>
                </a:solidFill>
                <a:effectLst/>
                <a:latin typeface="Arial" panose="020B0604020202020204" pitchFamily="34" charset="0"/>
                <a:ea typeface="Times New Roman" panose="02020603050405020304" pitchFamily="18" charset="0"/>
              </a:rPr>
              <a:t>Lei </a:t>
            </a:r>
            <a:r>
              <a:rPr lang="pt-BR" sz="2000" dirty="0">
                <a:solidFill>
                  <a:schemeClr val="tx1"/>
                </a:solidFill>
                <a:effectLst/>
                <a:latin typeface="Arial" panose="020B0604020202020204" pitchFamily="34" charset="0"/>
                <a:ea typeface="Calibri" panose="020F0502020204030204" pitchFamily="34" charset="0"/>
              </a:rPr>
              <a:t>5.764/71)</a:t>
            </a:r>
            <a:endParaRPr lang="pt-BR" sz="20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98683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 calcmode="lin" valueType="num">
                                      <p:cBhvr additive="base">
                                        <p:cTn id="2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B38FB779-B208-2150-605E-FC05A57AFCDF}"/>
              </a:ext>
            </a:extLst>
          </p:cNvPr>
          <p:cNvSpPr>
            <a:spLocks noGrp="1"/>
          </p:cNvSpPr>
          <p:nvPr>
            <p:ph idx="1"/>
          </p:nvPr>
        </p:nvSpPr>
        <p:spPr>
          <a:xfrm>
            <a:off x="171451" y="838200"/>
            <a:ext cx="11896724" cy="5686425"/>
          </a:xfrm>
        </p:spPr>
        <p:txBody>
          <a:bodyPr>
            <a:normAutofit/>
          </a:bodyPr>
          <a:lstStyle/>
          <a:p>
            <a:pPr marL="0" indent="0" algn="ctr">
              <a:buNone/>
            </a:pPr>
            <a:r>
              <a:rPr lang="pt-BR" b="1" cap="small" spc="25" dirty="0">
                <a:effectLst/>
                <a:ea typeface="Calibri" panose="020F0502020204030204" pitchFamily="34" charset="0"/>
              </a:rPr>
              <a:t>Do Adequado Tratamento Tributário Do Ato Cooperativo</a:t>
            </a:r>
          </a:p>
          <a:p>
            <a:pPr marL="0" indent="0" algn="ctr">
              <a:buNone/>
            </a:pPr>
            <a:endParaRPr lang="pt-BR" sz="4000" dirty="0"/>
          </a:p>
          <a:p>
            <a:pPr marL="0" indent="0" algn="ctr">
              <a:buNone/>
            </a:pPr>
            <a:endParaRPr lang="pt-BR" sz="3600" dirty="0"/>
          </a:p>
          <a:p>
            <a:pPr marL="0" indent="0" algn="ctr">
              <a:buNone/>
            </a:pPr>
            <a:endParaRPr lang="pt-BR" sz="3600" dirty="0"/>
          </a:p>
          <a:p>
            <a:pPr algn="just">
              <a:buFont typeface="Wingdings" panose="05000000000000000000" pitchFamily="2" charset="2"/>
              <a:buChar char="ü"/>
            </a:pPr>
            <a:endParaRPr lang="pt-BR" dirty="0"/>
          </a:p>
          <a:p>
            <a:pPr algn="just">
              <a:buFont typeface="Wingdings" panose="05000000000000000000" pitchFamily="2" charset="2"/>
              <a:buChar char="ü"/>
            </a:pPr>
            <a:r>
              <a:rPr lang="pt-BR" sz="3200" dirty="0"/>
              <a:t>E a LC sobre o adequado tratamento tributário do ato cooperativo? </a:t>
            </a:r>
          </a:p>
          <a:p>
            <a:pPr algn="just">
              <a:buFont typeface="Wingdings" panose="05000000000000000000" pitchFamily="2" charset="2"/>
              <a:buChar char="ü"/>
            </a:pPr>
            <a:endParaRPr lang="pt-BR" dirty="0"/>
          </a:p>
          <a:p>
            <a:pPr marL="0" indent="0" algn="just">
              <a:buNone/>
            </a:pPr>
            <a:r>
              <a:rPr lang="pt-BR" dirty="0"/>
              <a:t> </a:t>
            </a:r>
          </a:p>
          <a:p>
            <a:pPr>
              <a:buFont typeface="Wingdings" panose="05000000000000000000" pitchFamily="2" charset="2"/>
              <a:buChar char="Ø"/>
            </a:pPr>
            <a:endParaRPr lang="pt-BR" sz="2400" dirty="0">
              <a:effectLst/>
              <a:ea typeface="Calibri" panose="020F0502020204030204" pitchFamily="34" charset="0"/>
            </a:endParaRPr>
          </a:p>
        </p:txBody>
      </p:sp>
      <p:sp>
        <p:nvSpPr>
          <p:cNvPr id="4" name="Retângulo 3">
            <a:extLst>
              <a:ext uri="{FF2B5EF4-FFF2-40B4-BE49-F238E27FC236}">
                <a16:creationId xmlns:a16="http://schemas.microsoft.com/office/drawing/2014/main" id="{8FC427A8-7C74-EE8B-5E7E-4C2AF8757A75}"/>
              </a:ext>
            </a:extLst>
          </p:cNvPr>
          <p:cNvSpPr/>
          <p:nvPr/>
        </p:nvSpPr>
        <p:spPr>
          <a:xfrm>
            <a:off x="171451" y="1447800"/>
            <a:ext cx="11849097" cy="1981199"/>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15000"/>
              </a:lnSpc>
              <a:spcAft>
                <a:spcPts val="1000"/>
              </a:spcAft>
            </a:pPr>
            <a:r>
              <a:rPr lang="pt-BR" sz="2400" dirty="0">
                <a:solidFill>
                  <a:srgbClr val="000000"/>
                </a:solidFill>
                <a:effectLst/>
                <a:ea typeface="Calibri" panose="020F0502020204030204" pitchFamily="34" charset="0"/>
                <a:cs typeface="Times New Roman" panose="02020603050405020304" pitchFamily="18" charset="0"/>
              </a:rPr>
              <a:t>Art. 146. Cabe à lei complementar: </a:t>
            </a:r>
            <a:endParaRPr lang="pt-BR" sz="24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pt-BR" sz="2400" dirty="0">
                <a:solidFill>
                  <a:srgbClr val="000000"/>
                </a:solidFill>
                <a:effectLst/>
                <a:ea typeface="Calibri" panose="020F0502020204030204" pitchFamily="34" charset="0"/>
                <a:cs typeface="Times New Roman" panose="02020603050405020304" pitchFamily="18" charset="0"/>
              </a:rPr>
              <a:t> III - estabelecer normas gerais em matéria de legislação tributária, especialmente sobre:</a:t>
            </a:r>
            <a:endParaRPr lang="pt-BR" sz="2400" dirty="0">
              <a:effectLst/>
              <a:ea typeface="Calibri" panose="020F0502020204030204" pitchFamily="34" charset="0"/>
              <a:cs typeface="Times New Roman" panose="02020603050405020304" pitchFamily="18" charset="0"/>
            </a:endParaRPr>
          </a:p>
          <a:p>
            <a:pPr algn="just">
              <a:lnSpc>
                <a:spcPct val="115000"/>
              </a:lnSpc>
              <a:spcAft>
                <a:spcPts val="1000"/>
              </a:spcAft>
            </a:pPr>
            <a:r>
              <a:rPr lang="pt-BR" sz="2400" dirty="0">
                <a:solidFill>
                  <a:srgbClr val="000000"/>
                </a:solidFill>
                <a:effectLst/>
                <a:ea typeface="Calibri" panose="020F0502020204030204" pitchFamily="34" charset="0"/>
                <a:cs typeface="Times New Roman" panose="02020603050405020304" pitchFamily="18" charset="0"/>
              </a:rPr>
              <a:t>c) adequado tratamento tributário ao ato cooperativo praticado pelas sociedades cooperativas</a:t>
            </a:r>
            <a:r>
              <a:rPr lang="pt-BR" sz="2000" dirty="0">
                <a:solidFill>
                  <a:srgbClr val="000000"/>
                </a:solidFill>
                <a:effectLst/>
                <a:ea typeface="Calibri" panose="020F0502020204030204" pitchFamily="34" charset="0"/>
                <a:cs typeface="Times New Roman" panose="02020603050405020304" pitchFamily="18" charset="0"/>
              </a:rPr>
              <a:t>.</a:t>
            </a:r>
            <a:endParaRPr lang="pt-BR" sz="1800" dirty="0">
              <a:effectLst/>
              <a:ea typeface="Calibri" panose="020F0502020204030204" pitchFamily="34" charset="0"/>
              <a:cs typeface="Times New Roman" panose="02020603050405020304" pitchFamily="18" charset="0"/>
            </a:endParaRPr>
          </a:p>
        </p:txBody>
      </p:sp>
      <p:pic>
        <p:nvPicPr>
          <p:cNvPr id="5" name="Imagem 4" descr="Uma imagem contendo Forma&#10;&#10;Descrição gerada automaticamente">
            <a:extLst>
              <a:ext uri="{FF2B5EF4-FFF2-40B4-BE49-F238E27FC236}">
                <a16:creationId xmlns:a16="http://schemas.microsoft.com/office/drawing/2014/main" id="{6D448475-A85C-AE44-36E0-FB7D74C4AA4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33910" y="4606381"/>
            <a:ext cx="1485903" cy="1413419"/>
          </a:xfrm>
          <a:prstGeom prst="rect">
            <a:avLst/>
          </a:prstGeom>
          <a:noFill/>
          <a:ln>
            <a:noFill/>
          </a:ln>
        </p:spPr>
      </p:pic>
    </p:spTree>
    <p:extLst>
      <p:ext uri="{BB962C8B-B14F-4D97-AF65-F5344CB8AC3E}">
        <p14:creationId xmlns:p14="http://schemas.microsoft.com/office/powerpoint/2010/main" val="35967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2000"/>
                                        <p:tgtEl>
                                          <p:spTgt spid="5"/>
                                        </p:tgtEl>
                                      </p:cBhvr>
                                    </p:animEffect>
                                    <p:anim calcmode="lin" valueType="num">
                                      <p:cBhvr>
                                        <p:cTn id="22" dur="2000" fill="hold"/>
                                        <p:tgtEl>
                                          <p:spTgt spid="5"/>
                                        </p:tgtEl>
                                        <p:attrNameLst>
                                          <p:attrName>ppt_w</p:attrName>
                                        </p:attrNameLst>
                                      </p:cBhvr>
                                      <p:tavLst>
                                        <p:tav tm="0" fmla="#ppt_w*sin(2.5*pi*$)">
                                          <p:val>
                                            <p:fltVal val="0"/>
                                          </p:val>
                                        </p:tav>
                                        <p:tav tm="100000">
                                          <p:val>
                                            <p:fltVal val="1"/>
                                          </p:val>
                                        </p:tav>
                                      </p:tavLst>
                                    </p:anim>
                                    <p:anim calcmode="lin" valueType="num">
                                      <p:cBhvr>
                                        <p:cTn id="23"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FC40F3C2-B418-D294-19B3-E9EF9D7F7F3A}"/>
              </a:ext>
            </a:extLst>
          </p:cNvPr>
          <p:cNvSpPr>
            <a:spLocks noGrp="1"/>
          </p:cNvSpPr>
          <p:nvPr>
            <p:ph idx="1"/>
          </p:nvPr>
        </p:nvSpPr>
        <p:spPr>
          <a:xfrm>
            <a:off x="180975" y="923925"/>
            <a:ext cx="11630025" cy="5253039"/>
          </a:xfrm>
        </p:spPr>
        <p:txBody>
          <a:bodyPr>
            <a:normAutofit/>
          </a:bodyPr>
          <a:lstStyle/>
          <a:p>
            <a:pPr marL="0" indent="0">
              <a:buNone/>
            </a:pPr>
            <a:endParaRPr lang="pt-BR" sz="1800" i="1" dirty="0">
              <a:latin typeface="Arial" panose="020B0604020202020204" pitchFamily="34" charset="0"/>
            </a:endParaRPr>
          </a:p>
          <a:p>
            <a:pPr>
              <a:buFont typeface="Wingdings" panose="05000000000000000000" pitchFamily="2" charset="2"/>
              <a:buChar char="ü"/>
            </a:pPr>
            <a:r>
              <a:rPr lang="pt-BR" sz="2800" dirty="0"/>
              <a:t> O que se pode concluir sobre o sentido de adequado?</a:t>
            </a:r>
          </a:p>
          <a:p>
            <a:pPr>
              <a:buFont typeface="Wingdings" panose="05000000000000000000" pitchFamily="2" charset="2"/>
              <a:buChar char="ü"/>
            </a:pPr>
            <a:endParaRPr lang="pt-BR" dirty="0"/>
          </a:p>
          <a:p>
            <a:pPr>
              <a:buFont typeface="Wingdings" panose="05000000000000000000" pitchFamily="2" charset="2"/>
              <a:buChar char="ü"/>
            </a:pPr>
            <a:endParaRPr lang="pt-BR" sz="2800" dirty="0"/>
          </a:p>
          <a:p>
            <a:pPr>
              <a:buFont typeface="Wingdings" panose="05000000000000000000" pitchFamily="2" charset="2"/>
              <a:buChar char="ü"/>
            </a:pPr>
            <a:endParaRPr lang="pt-BR" dirty="0"/>
          </a:p>
          <a:p>
            <a:pPr>
              <a:buFont typeface="Wingdings" panose="05000000000000000000" pitchFamily="2" charset="2"/>
              <a:buChar char="ü"/>
            </a:pPr>
            <a:endParaRPr lang="pt-BR" sz="2800" dirty="0"/>
          </a:p>
          <a:p>
            <a:pPr>
              <a:buFont typeface="Wingdings" panose="05000000000000000000" pitchFamily="2" charset="2"/>
              <a:buChar char="ü"/>
            </a:pPr>
            <a:endParaRPr lang="pt-BR" dirty="0"/>
          </a:p>
          <a:p>
            <a:pPr>
              <a:buFont typeface="Wingdings" panose="05000000000000000000" pitchFamily="2" charset="2"/>
              <a:buChar char="ü"/>
            </a:pPr>
            <a:endParaRPr lang="pt-BR" sz="2800" dirty="0"/>
          </a:p>
          <a:p>
            <a:pPr>
              <a:buFont typeface="Wingdings" panose="05000000000000000000" pitchFamily="2" charset="2"/>
              <a:buChar char="ü"/>
            </a:pPr>
            <a:endParaRPr lang="pt-BR" sz="1800" dirty="0">
              <a:effectLst/>
              <a:latin typeface="Times New Roman" panose="02020603050405020304" pitchFamily="18" charset="0"/>
              <a:ea typeface="Times New Roman" panose="02020603050405020304" pitchFamily="18" charset="0"/>
            </a:endParaRPr>
          </a:p>
          <a:p>
            <a:pPr>
              <a:buFont typeface="Wingdings" panose="05000000000000000000" pitchFamily="2" charset="2"/>
              <a:buChar char="ü"/>
            </a:pPr>
            <a:r>
              <a:rPr lang="pt-BR" dirty="0">
                <a:effectLst/>
                <a:ea typeface="Times New Roman" panose="02020603050405020304" pitchFamily="18" charset="0"/>
              </a:rPr>
              <a:t>Art. 5º, XVIII; Art. 146, III, c</a:t>
            </a:r>
            <a:r>
              <a:rPr lang="pt-BR" sz="3600" dirty="0">
                <a:effectLst/>
                <a:ea typeface="Times New Roman" panose="02020603050405020304" pitchFamily="18" charset="0"/>
              </a:rPr>
              <a:t>; </a:t>
            </a:r>
            <a:r>
              <a:rPr lang="pt-BR" sz="3600" b="1" dirty="0">
                <a:solidFill>
                  <a:srgbClr val="FF0000"/>
                </a:solidFill>
                <a:effectLst/>
                <a:ea typeface="Times New Roman" panose="02020603050405020304" pitchFamily="18" charset="0"/>
              </a:rPr>
              <a:t>Art. 174, §2º</a:t>
            </a:r>
            <a:r>
              <a:rPr lang="pt-BR" b="1" dirty="0">
                <a:effectLst/>
                <a:ea typeface="Times New Roman" panose="02020603050405020304" pitchFamily="18" charset="0"/>
              </a:rPr>
              <a:t>, Art. 187, VI, </a:t>
            </a:r>
            <a:r>
              <a:rPr lang="pt-BR" dirty="0">
                <a:effectLst/>
                <a:ea typeface="Times New Roman" panose="02020603050405020304" pitchFamily="18" charset="0"/>
              </a:rPr>
              <a:t>Art. 192.</a:t>
            </a:r>
          </a:p>
          <a:p>
            <a:pPr marL="0" indent="0">
              <a:buNone/>
            </a:pPr>
            <a:endParaRPr lang="pt-BR" dirty="0"/>
          </a:p>
        </p:txBody>
      </p:sp>
      <p:sp>
        <p:nvSpPr>
          <p:cNvPr id="4" name="Retângulo 3">
            <a:extLst>
              <a:ext uri="{FF2B5EF4-FFF2-40B4-BE49-F238E27FC236}">
                <a16:creationId xmlns:a16="http://schemas.microsoft.com/office/drawing/2014/main" id="{5521E5EB-4D1B-9B54-A528-88EC3243D038}"/>
              </a:ext>
            </a:extLst>
          </p:cNvPr>
          <p:cNvSpPr/>
          <p:nvPr/>
        </p:nvSpPr>
        <p:spPr>
          <a:xfrm>
            <a:off x="180975" y="2038351"/>
            <a:ext cx="11849099" cy="2724149"/>
          </a:xfrm>
          <a:prstGeom prst="rect">
            <a:avLst/>
          </a:prstGeom>
          <a:solidFill>
            <a:srgbClr val="FFC000"/>
          </a:solidFill>
        </p:spPr>
        <p:style>
          <a:lnRef idx="3">
            <a:schemeClr val="lt1"/>
          </a:lnRef>
          <a:fillRef idx="1">
            <a:schemeClr val="accent2"/>
          </a:fillRef>
          <a:effectRef idx="1">
            <a:schemeClr val="accent2"/>
          </a:effectRef>
          <a:fontRef idx="minor">
            <a:schemeClr val="lt1"/>
          </a:fontRef>
        </p:style>
        <p:txBody>
          <a:bodyPr rtlCol="0" anchor="ctr"/>
          <a:lstStyle/>
          <a:p>
            <a:pPr marL="0" indent="0" algn="just">
              <a:buNone/>
            </a:pPr>
            <a:r>
              <a:rPr lang="pt-BR" sz="2400" dirty="0">
                <a:ln w="0"/>
                <a:solidFill>
                  <a:schemeClr val="tx1"/>
                </a:solidFill>
                <a:latin typeface="Arial" panose="020B0604020202020204" pitchFamily="34" charset="0"/>
                <a:ea typeface="Calibri" panose="020F0502020204030204" pitchFamily="34" charset="0"/>
              </a:rPr>
              <a:t>“</a:t>
            </a:r>
            <a:r>
              <a:rPr lang="pt-BR" sz="2700" dirty="0">
                <a:ln w="0"/>
                <a:solidFill>
                  <a:schemeClr val="tx1"/>
                </a:solidFill>
                <a:latin typeface="Calibri "/>
                <a:ea typeface="Calibri" panose="020F0502020204030204" pitchFamily="34" charset="0"/>
              </a:rPr>
              <a:t>Embora a Constituição não determine uma imunidade, nem para o ato cooperativo nem para as cooperativas, a tributação diferenciada que as alcança não é decorrência de favor fiscal nem de prática extrafiscal. É resultante de disposições constitucionais, que mandam levar em conta as diferenças existentes entre as cooperativas e demais sociedades.” (Becho, Renato Lopes).</a:t>
            </a:r>
          </a:p>
        </p:txBody>
      </p:sp>
    </p:spTree>
    <p:extLst>
      <p:ext uri="{BB962C8B-B14F-4D97-AF65-F5344CB8AC3E}">
        <p14:creationId xmlns:p14="http://schemas.microsoft.com/office/powerpoint/2010/main" val="212440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animEffect transition="in" filter="fade">
                                      <p:cBhvr>
                                        <p:cTn id="21" dur="1000"/>
                                        <p:tgtEl>
                                          <p:spTgt spid="3">
                                            <p:txEl>
                                              <p:pRg st="9" end="9"/>
                                            </p:txEl>
                                          </p:spTgt>
                                        </p:tgtEl>
                                      </p:cBhvr>
                                    </p:animEffect>
                                    <p:anim calcmode="lin" valueType="num">
                                      <p:cBhvr>
                                        <p:cTn id="2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F85DEABA-E5CC-98CF-EB99-4AE6AED518DE}"/>
              </a:ext>
            </a:extLst>
          </p:cNvPr>
          <p:cNvSpPr>
            <a:spLocks noGrp="1"/>
          </p:cNvSpPr>
          <p:nvPr>
            <p:ph idx="1"/>
          </p:nvPr>
        </p:nvSpPr>
        <p:spPr>
          <a:xfrm>
            <a:off x="0" y="800100"/>
            <a:ext cx="12087225" cy="6057900"/>
          </a:xfrm>
        </p:spPr>
        <p:txBody>
          <a:bodyPr>
            <a:normAutofit/>
          </a:bodyPr>
          <a:lstStyle/>
          <a:p>
            <a:pPr marL="0" indent="0" algn="ctr">
              <a:buNone/>
            </a:pPr>
            <a:r>
              <a:rPr lang="pt-BR" sz="2400" b="1" cap="small" spc="25" dirty="0">
                <a:effectLst/>
                <a:ea typeface="Calibri" panose="020F0502020204030204" pitchFamily="34" charset="0"/>
              </a:rPr>
              <a:t>	</a:t>
            </a:r>
            <a:r>
              <a:rPr lang="pt-BR" sz="3200" b="1" cap="small" spc="25" dirty="0">
                <a:effectLst/>
                <a:latin typeface="Calibri "/>
                <a:ea typeface="Calibri" panose="020F0502020204030204" pitchFamily="34" charset="0"/>
              </a:rPr>
              <a:t>Imposto sobre a Renda</a:t>
            </a:r>
            <a:endParaRPr lang="pt-BR" sz="3200" dirty="0">
              <a:effectLst/>
              <a:latin typeface="Calibri "/>
              <a:ea typeface="Calibri" panose="020F0502020204030204" pitchFamily="34" charset="0"/>
              <a:cs typeface="Times New Roman" panose="02020603050405020304" pitchFamily="18" charset="0"/>
            </a:endParaRPr>
          </a:p>
          <a:p>
            <a:pPr marL="0" indent="0" algn="just">
              <a:buNone/>
            </a:pPr>
            <a:r>
              <a:rPr lang="pt-BR" sz="2200" dirty="0">
                <a:effectLst/>
                <a:latin typeface="Calibri" panose="020F0502020204030204" pitchFamily="34" charset="0"/>
                <a:ea typeface="Calibri" panose="020F0502020204030204" pitchFamily="34" charset="0"/>
                <a:cs typeface="Times New Roman" panose="02020603050405020304" pitchFamily="18" charset="0"/>
              </a:rPr>
              <a:t>(RIR) Art. 193. As sociedades cooperativas que obedecerem ao disposto na legislação específica </a:t>
            </a:r>
            <a:r>
              <a:rPr lang="pt-BR" sz="2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não terão incidência do imposto</a:t>
            </a:r>
            <a:r>
              <a:rPr lang="pt-BR" sz="2200" dirty="0">
                <a:effectLst/>
                <a:latin typeface="Calibri" panose="020F0502020204030204" pitchFamily="34" charset="0"/>
                <a:ea typeface="Calibri" panose="020F0502020204030204" pitchFamily="34" charset="0"/>
                <a:cs typeface="Times New Roman" panose="02020603050405020304" pitchFamily="18" charset="0"/>
              </a:rPr>
              <a:t> sobre suas atividades econômicas, de proveito comum, sem objetivo de lucro.</a:t>
            </a:r>
          </a:p>
          <a:p>
            <a:pPr marL="0" indent="0" algn="just">
              <a:buNone/>
            </a:pPr>
            <a:r>
              <a:rPr lang="pt-BR" sz="1800" dirty="0">
                <a:effectLst/>
                <a:latin typeface="Times New Roman" panose="02020603050405020304" pitchFamily="18" charset="0"/>
                <a:ea typeface="Times New Roman" panose="02020603050405020304" pitchFamily="18" charset="0"/>
              </a:rPr>
              <a:t> 		</a:t>
            </a:r>
            <a:r>
              <a:rPr lang="pt-BR" b="1" dirty="0">
                <a:effectLst/>
                <a:ea typeface="Times New Roman" panose="02020603050405020304" pitchFamily="18" charset="0"/>
              </a:rPr>
              <a:t>ATO COOOPERATIVO </a:t>
            </a:r>
          </a:p>
          <a:p>
            <a:pPr marL="0" indent="0" algn="just">
              <a:buNone/>
            </a:pPr>
            <a:r>
              <a:rPr lang="pt-BR" sz="2200" dirty="0">
                <a:effectLst/>
                <a:latin typeface="Calibri "/>
                <a:ea typeface="Times New Roman" panose="02020603050405020304" pitchFamily="18" charset="0"/>
              </a:rPr>
              <a:t>Art. 194. As sociedades cooperativas que obedecerem ao disposto em legislação específica </a:t>
            </a:r>
            <a:r>
              <a:rPr lang="pt-BR" sz="2200" dirty="0">
                <a:solidFill>
                  <a:srgbClr val="FF0000"/>
                </a:solidFill>
                <a:effectLst/>
                <a:latin typeface="Calibri "/>
                <a:ea typeface="Times New Roman" panose="02020603050405020304" pitchFamily="18" charset="0"/>
              </a:rPr>
              <a:t>pagarão o </a:t>
            </a:r>
            <a:r>
              <a:rPr lang="pt-BR" sz="2200" b="1" dirty="0">
                <a:solidFill>
                  <a:srgbClr val="FF0000"/>
                </a:solidFill>
                <a:effectLst/>
                <a:latin typeface="Calibri "/>
                <a:ea typeface="Times New Roman" panose="02020603050405020304" pitchFamily="18" charset="0"/>
              </a:rPr>
              <a:t>imposto sobre a renda</a:t>
            </a:r>
            <a:r>
              <a:rPr lang="pt-BR" sz="2200" b="1" dirty="0">
                <a:effectLst/>
                <a:latin typeface="Calibri "/>
                <a:ea typeface="Times New Roman" panose="02020603050405020304" pitchFamily="18" charset="0"/>
              </a:rPr>
              <a:t> </a:t>
            </a:r>
            <a:r>
              <a:rPr lang="pt-BR" sz="2200" dirty="0">
                <a:effectLst/>
                <a:latin typeface="Calibri "/>
                <a:ea typeface="Times New Roman" panose="02020603050405020304" pitchFamily="18" charset="0"/>
              </a:rPr>
              <a:t>calculado sobre os resultados positivos das operações e das atividades estranhas à sua finalidade, tais como </a:t>
            </a:r>
          </a:p>
          <a:p>
            <a:pPr marL="0" indent="0" algn="just">
              <a:buNone/>
            </a:pPr>
            <a:r>
              <a:rPr lang="pt-BR" sz="2200" dirty="0">
                <a:effectLst/>
                <a:latin typeface="Calibri "/>
                <a:ea typeface="Times New Roman" panose="02020603050405020304" pitchFamily="18" charset="0"/>
              </a:rPr>
              <a:t>I - de comercialização ou de industrialização, pelas cooperativas agropecuárias ou de pesca, de produtos adquiridos de não associados, agricultores, pecuaristas ou pescadores, para completar lotes destinados ao cumprimento de contratos ou para suprir capacidade ociosa de suas instalações industriais;</a:t>
            </a:r>
          </a:p>
          <a:p>
            <a:pPr marL="0" indent="0" algn="just">
              <a:buNone/>
            </a:pPr>
            <a:r>
              <a:rPr lang="pt-BR" sz="2200" dirty="0">
                <a:effectLst/>
                <a:latin typeface="Calibri "/>
                <a:ea typeface="Times New Roman" panose="02020603050405020304" pitchFamily="18" charset="0"/>
              </a:rPr>
              <a:t>II - de fornecimento de bens ou serviços a não associados, para atender aos objetivos sociais; ou</a:t>
            </a:r>
          </a:p>
          <a:p>
            <a:pPr marL="0" indent="0" algn="just">
              <a:buNone/>
            </a:pPr>
            <a:r>
              <a:rPr lang="pt-BR" sz="2200" dirty="0">
                <a:effectLst/>
                <a:latin typeface="Calibri "/>
                <a:ea typeface="Times New Roman" panose="02020603050405020304" pitchFamily="18" charset="0"/>
              </a:rPr>
              <a:t>III - de participação em sociedades não cooperativas, para atendimento aos próprios objetivos e de outros, de caráter acessório ou complementar. 		</a:t>
            </a:r>
            <a:endParaRPr lang="pt-BR" sz="2600" b="1" dirty="0">
              <a:effectLst/>
              <a:latin typeface="Calibri "/>
              <a:ea typeface="Times New Roman" panose="02020603050405020304" pitchFamily="18" charset="0"/>
            </a:endParaRPr>
          </a:p>
          <a:p>
            <a:pPr marL="0" indent="0" algn="just">
              <a:buNone/>
            </a:pPr>
            <a:r>
              <a:rPr lang="pt-BR" sz="3600" dirty="0"/>
              <a:t>                  </a:t>
            </a:r>
            <a:r>
              <a:rPr lang="pt-BR" sz="3200" dirty="0">
                <a:latin typeface="Calibri "/>
                <a:ea typeface="Times New Roman" panose="02020603050405020304" pitchFamily="18" charset="0"/>
              </a:rPr>
              <a:t> </a:t>
            </a:r>
            <a:r>
              <a:rPr lang="pt-BR" sz="3600" b="1" dirty="0">
                <a:latin typeface="Calibri "/>
                <a:ea typeface="Times New Roman" panose="02020603050405020304" pitchFamily="18" charset="0"/>
              </a:rPr>
              <a:t>ato não cooperativo. </a:t>
            </a:r>
            <a:endParaRPr lang="pt-BR" sz="3600" dirty="0"/>
          </a:p>
        </p:txBody>
      </p:sp>
      <p:sp>
        <p:nvSpPr>
          <p:cNvPr id="4" name="Seta: para a Direita 3">
            <a:extLst>
              <a:ext uri="{FF2B5EF4-FFF2-40B4-BE49-F238E27FC236}">
                <a16:creationId xmlns:a16="http://schemas.microsoft.com/office/drawing/2014/main" id="{DEABBA5A-50E5-2FB7-A0BA-77F413D79A7E}"/>
              </a:ext>
            </a:extLst>
          </p:cNvPr>
          <p:cNvSpPr/>
          <p:nvPr/>
        </p:nvSpPr>
        <p:spPr>
          <a:xfrm>
            <a:off x="104775" y="2533650"/>
            <a:ext cx="1590675" cy="2577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 name="Seta: para a Direita 4">
            <a:extLst>
              <a:ext uri="{FF2B5EF4-FFF2-40B4-BE49-F238E27FC236}">
                <a16:creationId xmlns:a16="http://schemas.microsoft.com/office/drawing/2014/main" id="{FE4B1004-A81D-D20A-8EAA-AC2E91EB6411}"/>
              </a:ext>
            </a:extLst>
          </p:cNvPr>
          <p:cNvSpPr/>
          <p:nvPr/>
        </p:nvSpPr>
        <p:spPr>
          <a:xfrm>
            <a:off x="223837" y="6200776"/>
            <a:ext cx="1590675" cy="335852"/>
          </a:xfrm>
          <a:prstGeom prst="rightArrow">
            <a:avLst>
              <a:gd name="adj1" fmla="val 50000"/>
              <a:gd name="adj2" fmla="val 441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398868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4A0B28A8-90CA-3B96-BC1A-BB76DFD079CE}"/>
              </a:ext>
            </a:extLst>
          </p:cNvPr>
          <p:cNvSpPr>
            <a:spLocks noGrp="1"/>
          </p:cNvSpPr>
          <p:nvPr>
            <p:ph idx="1"/>
          </p:nvPr>
        </p:nvSpPr>
        <p:spPr>
          <a:xfrm>
            <a:off x="57150" y="923924"/>
            <a:ext cx="12134849" cy="5619751"/>
          </a:xfrm>
        </p:spPr>
        <p:txBody>
          <a:bodyPr>
            <a:normAutofit fontScale="92500" lnSpcReduction="20000"/>
          </a:bodyPr>
          <a:lstStyle/>
          <a:p>
            <a:pPr marL="0" indent="0" algn="ctr">
              <a:buNone/>
            </a:pPr>
            <a:r>
              <a:rPr lang="pt-BR" sz="2800" b="1" cap="small" spc="25" dirty="0">
                <a:effectLst/>
                <a:ea typeface="Calibri" panose="020F0502020204030204" pitchFamily="34" charset="0"/>
              </a:rPr>
              <a:t>Qual é a Conclusão para o IRPJ?</a:t>
            </a:r>
            <a:endParaRPr lang="pt-BR" dirty="0"/>
          </a:p>
          <a:p>
            <a:pPr algn="just">
              <a:buFont typeface="Wingdings" panose="05000000000000000000" pitchFamily="2" charset="2"/>
              <a:buChar char="ü"/>
            </a:pPr>
            <a:r>
              <a:rPr lang="pt-BR" dirty="0"/>
              <a:t> O ponto é definir se o ato é cooperativo!</a:t>
            </a:r>
          </a:p>
          <a:p>
            <a:pPr algn="just">
              <a:buFont typeface="Wingdings" panose="05000000000000000000" pitchFamily="2" charset="2"/>
              <a:buChar char="ü"/>
            </a:pPr>
            <a:endParaRPr lang="pt-BR" dirty="0"/>
          </a:p>
          <a:p>
            <a:pPr algn="just">
              <a:buFont typeface="Wingdings" panose="05000000000000000000" pitchFamily="2" charset="2"/>
              <a:buChar char="ü"/>
            </a:pPr>
            <a:endParaRPr lang="pt-BR" dirty="0"/>
          </a:p>
          <a:p>
            <a:pPr algn="just">
              <a:lnSpc>
                <a:spcPct val="100000"/>
              </a:lnSpc>
              <a:buFont typeface="Wingdings" panose="05000000000000000000" pitchFamily="2" charset="2"/>
              <a:buChar char="ü"/>
            </a:pPr>
            <a:endParaRPr lang="pt-BR" dirty="0"/>
          </a:p>
          <a:p>
            <a:pPr algn="just">
              <a:buFont typeface="Wingdings" panose="05000000000000000000" pitchFamily="2" charset="2"/>
              <a:buChar char="ü"/>
            </a:pPr>
            <a:endParaRPr lang="pt-BR" dirty="0"/>
          </a:p>
          <a:p>
            <a:pPr algn="just">
              <a:buFont typeface="Wingdings" panose="05000000000000000000" pitchFamily="2" charset="2"/>
              <a:buChar char="ü"/>
            </a:pPr>
            <a:r>
              <a:rPr lang="pt-BR" dirty="0"/>
              <a:t>Legislação e jurisprudência.   </a:t>
            </a:r>
          </a:p>
          <a:p>
            <a:pPr algn="just">
              <a:buFont typeface="Wingdings" panose="05000000000000000000" pitchFamily="2" charset="2"/>
              <a:buChar char="ü"/>
            </a:pPr>
            <a:endParaRPr lang="pt-BR" dirty="0"/>
          </a:p>
          <a:p>
            <a:pPr algn="just">
              <a:buFont typeface="Wingdings" panose="05000000000000000000" pitchFamily="2" charset="2"/>
              <a:buChar char="ü"/>
            </a:pPr>
            <a:r>
              <a:rPr lang="pt-BR" dirty="0"/>
              <a:t>O mesmo vale para as sobras.</a:t>
            </a:r>
          </a:p>
          <a:p>
            <a:pPr algn="just">
              <a:buFont typeface="Wingdings" panose="05000000000000000000" pitchFamily="2" charset="2"/>
              <a:buChar char="ü"/>
            </a:pPr>
            <a:endParaRPr lang="pt-BR" dirty="0"/>
          </a:p>
          <a:p>
            <a:pPr algn="just">
              <a:buFont typeface="Wingdings" panose="05000000000000000000" pitchFamily="2" charset="2"/>
              <a:buChar char="ü"/>
            </a:pPr>
            <a:r>
              <a:rPr lang="pt-BR" dirty="0"/>
              <a:t>Importância da contabilidade. </a:t>
            </a:r>
          </a:p>
          <a:p>
            <a:pPr marL="0" indent="0" algn="just">
              <a:buNone/>
            </a:pPr>
            <a:endParaRPr lang="pt-BR" dirty="0"/>
          </a:p>
          <a:p>
            <a:pPr algn="just">
              <a:buFont typeface="Wingdings" panose="05000000000000000000" pitchFamily="2" charset="2"/>
              <a:buChar char="ü"/>
            </a:pPr>
            <a:r>
              <a:rPr lang="pt-BR" dirty="0"/>
              <a:t>E a doutrina? </a:t>
            </a:r>
          </a:p>
          <a:p>
            <a:pPr algn="just">
              <a:buFont typeface="Wingdings" panose="05000000000000000000" pitchFamily="2" charset="2"/>
              <a:buChar char="ü"/>
            </a:pPr>
            <a:endParaRPr lang="pt-BR" dirty="0"/>
          </a:p>
          <a:p>
            <a:pPr algn="just">
              <a:buFont typeface="Wingdings" panose="05000000000000000000" pitchFamily="2" charset="2"/>
              <a:buChar char="ü"/>
            </a:pPr>
            <a:endParaRPr lang="pt-BR" dirty="0"/>
          </a:p>
          <a:p>
            <a:pPr algn="just">
              <a:buFont typeface="Wingdings" panose="05000000000000000000" pitchFamily="2" charset="2"/>
              <a:buChar char="ü"/>
            </a:pPr>
            <a:endParaRPr lang="pt-BR" dirty="0"/>
          </a:p>
          <a:p>
            <a:pPr algn="just">
              <a:buFont typeface="Wingdings" panose="05000000000000000000" pitchFamily="2" charset="2"/>
              <a:buChar char="ü"/>
            </a:pPr>
            <a:endParaRPr lang="pt-BR" dirty="0"/>
          </a:p>
          <a:p>
            <a:pPr algn="just">
              <a:buFont typeface="Wingdings" panose="05000000000000000000" pitchFamily="2" charset="2"/>
              <a:buChar char="ü"/>
            </a:pPr>
            <a:endParaRPr lang="pt-BR" dirty="0"/>
          </a:p>
          <a:p>
            <a:pPr marL="0" indent="0" algn="just">
              <a:buNone/>
            </a:pPr>
            <a:endParaRPr lang="pt-BR" dirty="0"/>
          </a:p>
          <a:p>
            <a:pPr marL="0" indent="0" algn="ctr">
              <a:buNone/>
            </a:pPr>
            <a:endParaRPr lang="pt-BR" dirty="0"/>
          </a:p>
        </p:txBody>
      </p:sp>
      <p:sp>
        <p:nvSpPr>
          <p:cNvPr id="5" name="Retângulo 4">
            <a:extLst>
              <a:ext uri="{FF2B5EF4-FFF2-40B4-BE49-F238E27FC236}">
                <a16:creationId xmlns:a16="http://schemas.microsoft.com/office/drawing/2014/main" id="{15829EBB-A5A3-4040-FBBD-862386DAB348}"/>
              </a:ext>
            </a:extLst>
          </p:cNvPr>
          <p:cNvSpPr/>
          <p:nvPr/>
        </p:nvSpPr>
        <p:spPr>
          <a:xfrm>
            <a:off x="238125" y="1962150"/>
            <a:ext cx="11734800" cy="12573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just">
              <a:buNone/>
            </a:pPr>
            <a:r>
              <a:rPr lang="pt-BR" sz="2400" dirty="0">
                <a:solidFill>
                  <a:schemeClr val="tx1"/>
                </a:solidFill>
              </a:rPr>
              <a:t>Mero ingresso, não realiza operação de mercado, não há finalidade lucrativa, não há compra e venda de produto ou mercadoria, não há incremento patrimonial ou produção de riqueza. Ausência de subsunção de fato a norma.</a:t>
            </a:r>
          </a:p>
        </p:txBody>
      </p:sp>
      <p:pic>
        <p:nvPicPr>
          <p:cNvPr id="6" name="Imagem 5" descr="Dois homens, remar, caiaque 366592 Vetor no Vecteezy">
            <a:extLst>
              <a:ext uri="{FF2B5EF4-FFF2-40B4-BE49-F238E27FC236}">
                <a16:creationId xmlns:a16="http://schemas.microsoft.com/office/drawing/2014/main" id="{2EAE76A6-7385-D7B7-41DC-E75F9E62456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48725" y="3562350"/>
            <a:ext cx="2654935" cy="2143125"/>
          </a:xfrm>
          <a:prstGeom prst="rect">
            <a:avLst/>
          </a:prstGeom>
          <a:noFill/>
          <a:ln>
            <a:noFill/>
          </a:ln>
        </p:spPr>
      </p:pic>
    </p:spTree>
    <p:extLst>
      <p:ext uri="{BB962C8B-B14F-4D97-AF65-F5344CB8AC3E}">
        <p14:creationId xmlns:p14="http://schemas.microsoft.com/office/powerpoint/2010/main" val="3465770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1000"/>
                                        <p:tgtEl>
                                          <p:spTgt spid="6"/>
                                        </p:tgtEl>
                                      </p:cBhvr>
                                    </p:animEffect>
                                    <p:anim calcmode="lin" valueType="num">
                                      <p:cBhvr>
                                        <p:cTn id="26" dur="1000" fill="hold"/>
                                        <p:tgtEl>
                                          <p:spTgt spid="6"/>
                                        </p:tgtEl>
                                        <p:attrNameLst>
                                          <p:attrName>ppt_x</p:attrName>
                                        </p:attrNameLst>
                                      </p:cBhvr>
                                      <p:tavLst>
                                        <p:tav tm="0">
                                          <p:val>
                                            <p:strVal val="#ppt_x"/>
                                          </p:val>
                                        </p:tav>
                                        <p:tav tm="100000">
                                          <p:val>
                                            <p:strVal val="#ppt_x"/>
                                          </p:val>
                                        </p:tav>
                                      </p:tavLst>
                                    </p:anim>
                                    <p:anim calcmode="lin" valueType="num">
                                      <p:cBhvr>
                                        <p:cTn id="2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 calcmode="lin" valueType="num">
                                      <p:cBhvr additive="base">
                                        <p:cTn id="3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 calcmode="lin" valueType="num">
                                      <p:cBhvr additive="base">
                                        <p:cTn id="38"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12" end="12"/>
                                            </p:txEl>
                                          </p:spTgt>
                                        </p:tgtEl>
                                        <p:attrNameLst>
                                          <p:attrName>style.visibility</p:attrName>
                                        </p:attrNameLst>
                                      </p:cBhvr>
                                      <p:to>
                                        <p:strVal val="visible"/>
                                      </p:to>
                                    </p:set>
                                    <p:anim calcmode="lin" valueType="num">
                                      <p:cBhvr additive="base">
                                        <p:cTn id="44"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371633B2182934EB28A5A313DFBC368" ma:contentTypeVersion="18" ma:contentTypeDescription="Create a new document." ma:contentTypeScope="" ma:versionID="6f84ecc9184936540fbc26f0dd9368ed">
  <xsd:schema xmlns:xsd="http://www.w3.org/2001/XMLSchema" xmlns:xs="http://www.w3.org/2001/XMLSchema" xmlns:p="http://schemas.microsoft.com/office/2006/metadata/properties" xmlns:ns2="e59d6df1-f6c6-4349-a937-558114999cae" xmlns:ns3="c564e15c-132e-4849-bf12-504ebcfc9951" targetNamespace="http://schemas.microsoft.com/office/2006/metadata/properties" ma:root="true" ma:fieldsID="d5ad1f92fc0102d4cf7457d5d40ebee2" ns2:_="" ns3:_="">
    <xsd:import namespace="e59d6df1-f6c6-4349-a937-558114999cae"/>
    <xsd:import namespace="c564e15c-132e-4849-bf12-504ebcfc995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TaxCatchAll" minOccurs="0"/>
                <xsd:element ref="ns2:MediaServiceGenerationTime" minOccurs="0"/>
                <xsd:element ref="ns2:MediaServiceEventHashCode" minOccurs="0"/>
                <xsd:element ref="ns2:MediaServiceOCR" minOccurs="0"/>
                <xsd:element ref="ns2:lcf76f155ced4ddcb4097134ff3c332f"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9d6df1-f6c6-4349-a937-558114999c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61bb1b1c-be53-4c57-825e-0dcbf25d7fe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564e15c-132e-4849-bf12-504ebcfc995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f5fcf97e-0b18-4301-a08b-ebb3f49b8e1e}" ma:internalName="TaxCatchAll" ma:showField="CatchAllData" ma:web="c564e15c-132e-4849-bf12-504ebcfc9951">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564e15c-132e-4849-bf12-504ebcfc9951" xsi:nil="true"/>
    <lcf76f155ced4ddcb4097134ff3c332f xmlns="e59d6df1-f6c6-4349-a937-558114999ca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E791CB2-EB71-4FE7-B021-26173FF049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9d6df1-f6c6-4349-a937-558114999cae"/>
    <ds:schemaRef ds:uri="c564e15c-132e-4849-bf12-504ebcfc99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B6785C4-EAB7-4667-BC88-2A156093F530}">
  <ds:schemaRefs>
    <ds:schemaRef ds:uri="http://schemas.microsoft.com/sharepoint/v3/contenttype/forms"/>
  </ds:schemaRefs>
</ds:datastoreItem>
</file>

<file path=customXml/itemProps3.xml><?xml version="1.0" encoding="utf-8"?>
<ds:datastoreItem xmlns:ds="http://schemas.openxmlformats.org/officeDocument/2006/customXml" ds:itemID="{2DE867BD-9840-4B1C-AC41-F29558EC8D61}">
  <ds:schemaRefs>
    <ds:schemaRef ds:uri="http://schemas.microsoft.com/office/2006/metadata/properties"/>
    <ds:schemaRef ds:uri="http://schemas.microsoft.com/office/infopath/2007/PartnerControls"/>
    <ds:schemaRef ds:uri="c564e15c-132e-4849-bf12-504ebcfc9951"/>
    <ds:schemaRef ds:uri="e59d6df1-f6c6-4349-a937-558114999cae"/>
  </ds:schemaRefs>
</ds:datastoreItem>
</file>

<file path=docProps/app.xml><?xml version="1.0" encoding="utf-8"?>
<Properties xmlns="http://schemas.openxmlformats.org/officeDocument/2006/extended-properties" xmlns:vt="http://schemas.openxmlformats.org/officeDocument/2006/docPropsVTypes">
  <TotalTime>7492</TotalTime>
  <Words>1743</Words>
  <Application>Microsoft Office PowerPoint</Application>
  <PresentationFormat>Widescreen</PresentationFormat>
  <Paragraphs>140</Paragraphs>
  <Slides>15</Slides>
  <Notes>0</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15</vt:i4>
      </vt:variant>
    </vt:vector>
  </HeadingPairs>
  <TitlesOfParts>
    <vt:vector size="23" baseType="lpstr">
      <vt:lpstr>Arial</vt:lpstr>
      <vt:lpstr>Calibri</vt:lpstr>
      <vt:lpstr>Calibri </vt:lpstr>
      <vt:lpstr>Calibri Light</vt:lpstr>
      <vt:lpstr>Mont Book</vt:lpstr>
      <vt:lpstr>Times New Roman</vt:lpstr>
      <vt:lpstr>Wingdings</vt:lpstr>
      <vt:lpstr>Tema do Office</vt:lpstr>
      <vt:lpstr>TRIBUTÁRIO DAS COOPERATIVAS DO AGRONEGÓCIO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Caca de Oliveira</dc:creator>
  <cp:lastModifiedBy>Congresso IBET</cp:lastModifiedBy>
  <cp:revision>13</cp:revision>
  <dcterms:created xsi:type="dcterms:W3CDTF">2022-11-18T18:20:41Z</dcterms:created>
  <dcterms:modified xsi:type="dcterms:W3CDTF">2022-12-06T18:55:02Z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0x010100F371633B2182934EB28A5A313DFBC368</vt:lpwstr>
  </property>
  <property fmtid="{D5CDD505-2E9C-101B-9397-08002B2CF9AE}" pid="3" name="MediaServiceImageTags">
    <vt:lpwstr/>
  </property>
</Properties>
</file>