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leis/L4506.htm#art4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>
            <a:normAutofit/>
          </a:bodyPr>
          <a:lstStyle/>
          <a:p>
            <a:r>
              <a:rPr lang="pt-BR" sz="3600" dirty="0"/>
              <a:t>Dedutibilidade de despesas da base de cálculo do IRPJ: remuneração de administradores e conselheiros e alimentação de sócios, acionistas e administradores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pt-BR" sz="3600" b="1" i="1" dirty="0"/>
              <a:t>Marcelo de Lima Castro Diniz</a:t>
            </a:r>
          </a:p>
          <a:p>
            <a:r>
              <a:rPr lang="pt-BR" sz="3600" b="1" i="1" dirty="0"/>
              <a:t>Doutor PUC SP </a:t>
            </a:r>
          </a:p>
          <a:p>
            <a:r>
              <a:rPr lang="pt-BR" sz="3600" b="1" i="1" dirty="0"/>
              <a:t>Coordenador IBET Londrina</a:t>
            </a:r>
          </a:p>
          <a:p>
            <a:r>
              <a:rPr lang="pt-BR" sz="3600" b="1" i="1" dirty="0"/>
              <a:t>Advogado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3B251-3FF1-819C-F511-7D3CCEE6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3200" b="1" dirty="0"/>
            </a:br>
            <a:r>
              <a:rPr lang="pt-BR" sz="3200" b="1" dirty="0"/>
              <a:t>Dedutibilidade de despesas: remuneração de sócios, diretores ou administradores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F40E95-F3ED-EDF4-18EA-D33718BE1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Regra geral:  art. 47 da Lei 4506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41EA2A-18FF-7506-62D4-7020090AE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135065"/>
          </a:xfrm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pPr algn="just"/>
            <a:r>
              <a:rPr lang="pt-BR" b="0" i="0" dirty="0">
                <a:effectLst/>
                <a:latin typeface="Arial" panose="020B0604020202020204" pitchFamily="34" charset="0"/>
              </a:rPr>
              <a:t>Art. 47. São operacionais as despesas não computadas nos custos, necessárias à </a:t>
            </a:r>
            <a:r>
              <a:rPr lang="pt-BR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atividade da </a:t>
            </a:r>
            <a:r>
              <a:rPr lang="pt-BR" b="1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emprêsa</a:t>
            </a:r>
            <a:r>
              <a:rPr lang="pt-BR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e a manutenção da respectiva fonte produtora</a:t>
            </a:r>
            <a:r>
              <a:rPr lang="pt-BR" b="0" i="0" dirty="0">
                <a:effectLst/>
                <a:latin typeface="Arial" panose="020B0604020202020204" pitchFamily="34" charset="0"/>
              </a:rPr>
              <a:t>.</a:t>
            </a:r>
            <a:endParaRPr lang="pt-BR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pt-BR" b="0" i="0" dirty="0">
                <a:effectLst/>
                <a:latin typeface="Arial" panose="020B0604020202020204" pitchFamily="34" charset="0"/>
              </a:rPr>
              <a:t>§ 1º São </a:t>
            </a:r>
            <a:r>
              <a:rPr lang="pt-BR" b="1" i="1" dirty="0">
                <a:effectLst/>
                <a:latin typeface="Arial" panose="020B0604020202020204" pitchFamily="34" charset="0"/>
              </a:rPr>
              <a:t>necessárias</a:t>
            </a:r>
            <a:r>
              <a:rPr lang="pt-BR" b="0" i="0" dirty="0">
                <a:effectLst/>
                <a:latin typeface="Arial" panose="020B0604020202020204" pitchFamily="34" charset="0"/>
              </a:rPr>
              <a:t> as despesas pagas ou incorridas para a realização das transações ou operações exigidas pela </a:t>
            </a:r>
            <a:r>
              <a:rPr lang="pt-BR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atividade da </a:t>
            </a:r>
            <a:r>
              <a:rPr lang="pt-BR" b="1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emprêsa</a:t>
            </a:r>
            <a:r>
              <a:rPr lang="pt-BR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  <a:endParaRPr lang="pt-BR" b="1" i="1" dirty="0">
              <a:solidFill>
                <a:srgbClr val="00B05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pt-BR" b="0" i="0" dirty="0">
                <a:effectLst/>
                <a:latin typeface="Arial" panose="020B0604020202020204" pitchFamily="34" charset="0"/>
              </a:rPr>
              <a:t>§ 2º As despesas operacionais admitidas são as </a:t>
            </a:r>
            <a:r>
              <a:rPr lang="pt-BR" b="1" i="1" dirty="0">
                <a:effectLst/>
                <a:latin typeface="Arial" panose="020B0604020202020204" pitchFamily="34" charset="0"/>
              </a:rPr>
              <a:t>usuais ou normais </a:t>
            </a:r>
            <a:r>
              <a:rPr lang="pt-BR" b="0" i="0" dirty="0">
                <a:effectLst/>
                <a:latin typeface="Arial" panose="020B0604020202020204" pitchFamily="34" charset="0"/>
              </a:rPr>
              <a:t>no tipo de </a:t>
            </a:r>
            <a:r>
              <a:rPr lang="pt-BR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transações, operações ou atividades da </a:t>
            </a:r>
            <a:r>
              <a:rPr lang="pt-BR" b="1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emprêsa</a:t>
            </a:r>
            <a:r>
              <a:rPr lang="pt-BR" b="1" i="1" dirty="0">
                <a:effectLst/>
                <a:latin typeface="Arial" panose="020B0604020202020204" pitchFamily="34" charset="0"/>
              </a:rPr>
              <a:t>.</a:t>
            </a:r>
            <a:endParaRPr lang="pt-BR" b="1" i="1" dirty="0">
              <a:effectLst/>
              <a:latin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140D5E-67CD-5932-6C93-6FC3CCCD3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Regra especial: art.  31 da IN 93/97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B52F6DC-B102-6E97-92A9-853A28B4E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87800"/>
          </a:xfrm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endParaRPr lang="pt-BR" i="0" dirty="0">
              <a:effectLst/>
            </a:endParaRPr>
          </a:p>
          <a:p>
            <a:r>
              <a:rPr lang="pt-BR" sz="3100" i="0" dirty="0">
                <a:effectLst/>
              </a:rPr>
              <a:t>São dedutíveis na determinação do lucro real, sem qualquer limitação, as retiradas dos sócios, diretores ou administradores, titular de empresa individual e conselheiros fiscais e consultivos, desde que escriturados em custos ou despesas operacionais </a:t>
            </a:r>
            <a:r>
              <a:rPr lang="pt-BR" sz="3100" b="1" i="1" dirty="0">
                <a:solidFill>
                  <a:srgbClr val="00B050"/>
                </a:solidFill>
                <a:effectLst/>
              </a:rPr>
              <a:t>e correspondam a remuneração mensal e fixa por prestação de serviços.</a:t>
            </a:r>
            <a:endParaRPr lang="pt-BR" sz="31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418A2-6759-C536-D9D1-826A28FF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Recurso Especial 1.746.268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C80595-0BEB-3FD3-1182-6DF3B1BE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420" y="1936088"/>
            <a:ext cx="10515600" cy="4679503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(...) III - </a:t>
            </a:r>
            <a:r>
              <a:rPr lang="pt-BR" b="1" i="1" dirty="0">
                <a:solidFill>
                  <a:srgbClr val="00B050"/>
                </a:solidFill>
              </a:rPr>
              <a:t>A base imponível do tributo há sempre de guardar pertinência com aquilo que se pretende medir</a:t>
            </a:r>
            <a:r>
              <a:rPr lang="pt-BR" dirty="0"/>
              <a:t>, não podendo conter aspectos estranhos, é dizer, absolutamente impertinentes à própria </a:t>
            </a:r>
            <a:r>
              <a:rPr lang="pt-BR" b="1" i="1" dirty="0">
                <a:solidFill>
                  <a:srgbClr val="00B050"/>
                </a:solidFill>
              </a:rPr>
              <a:t>materialidade</a:t>
            </a:r>
            <a:r>
              <a:rPr lang="pt-BR" dirty="0"/>
              <a:t> contida na hipótese de incidência. </a:t>
            </a:r>
          </a:p>
          <a:p>
            <a:r>
              <a:rPr lang="pt-BR" dirty="0"/>
              <a:t>IV - Igual compreensão orienta o </a:t>
            </a:r>
            <a:r>
              <a:rPr lang="pt-BR" b="1" i="1" dirty="0">
                <a:solidFill>
                  <a:srgbClr val="00B050"/>
                </a:solidFill>
              </a:rPr>
              <a:t>mecanismo da dedutibilidade de despesa </a:t>
            </a:r>
            <a:r>
              <a:rPr lang="pt-BR" dirty="0"/>
              <a:t>para a determinação da base de cálculo do Imposto sobre a Renda de Pessoa Jurídica - IRPJ pela sistemática do lucro real. </a:t>
            </a:r>
          </a:p>
          <a:p>
            <a:r>
              <a:rPr lang="pt-BR" dirty="0"/>
              <a:t>V - </a:t>
            </a:r>
            <a:r>
              <a:rPr lang="pt-BR" b="1" i="1" dirty="0">
                <a:solidFill>
                  <a:srgbClr val="00B050"/>
                </a:solidFill>
              </a:rPr>
              <a:t>Mostra-se desarrazoada </a:t>
            </a:r>
            <a:r>
              <a:rPr lang="pt-BR" dirty="0"/>
              <a:t>a interpretação dada pelo Fisco, alicerçada na Instrução Normativa SRFB n. 93/1997, no tocante aos vetustos requisitos da periodicidade – mensal –, bem como da constância do numerário desembolsado – fixo –, em relação à despesa com o pagamento dos honorários de administradores e conselheiros de empresas. </a:t>
            </a:r>
          </a:p>
          <a:p>
            <a:r>
              <a:rPr lang="pt-BR" dirty="0"/>
              <a:t>VI - </a:t>
            </a:r>
            <a:r>
              <a:rPr lang="pt-BR" b="1" i="1" dirty="0">
                <a:solidFill>
                  <a:srgbClr val="00B050"/>
                </a:solidFill>
              </a:rPr>
              <a:t>A instituição de óbices à integral dedução de despesas mediante interpretação veiculada em atos administrativos normativos não encontra amparo nas normas de regência do IRPJ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12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A3BE5-8EA7-DF47-9ED1-0C6BCDE3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“maldição” do benefício fiscal...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D71ED9-0C22-DB11-8712-A1F157D1E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pPr algn="ctr"/>
            <a:r>
              <a:rPr lang="pt-BR" dirty="0" err="1"/>
              <a:t>REsp</a:t>
            </a:r>
            <a:r>
              <a:rPr lang="pt-BR" dirty="0"/>
              <a:t> 1.536.854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A24E81-5EEC-3F6B-BD83-670B05764B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dirty="0"/>
              <a:t>“não pode o Poder Judiciário alargar a compreensão de norma tributária que concede </a:t>
            </a:r>
            <a:r>
              <a:rPr lang="pt-BR" b="1" i="1" dirty="0">
                <a:solidFill>
                  <a:srgbClr val="00B050"/>
                </a:solidFill>
              </a:rPr>
              <a:t>dedução ao imposto de renda</a:t>
            </a:r>
            <a:r>
              <a:rPr lang="pt-BR" dirty="0"/>
              <a:t>, pois sua </a:t>
            </a:r>
            <a:r>
              <a:rPr lang="pt-BR" b="1" i="1" dirty="0">
                <a:solidFill>
                  <a:srgbClr val="00B050"/>
                </a:solidFill>
              </a:rPr>
              <a:t>interpretação deve ser restritiva</a:t>
            </a:r>
            <a:r>
              <a:rPr lang="pt-BR" dirty="0"/>
              <a:t>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7A443E-D33C-BA1C-F3A9-901D42115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dirty="0" err="1"/>
              <a:t>REsp</a:t>
            </a:r>
            <a:r>
              <a:rPr lang="pt-BR" dirty="0"/>
              <a:t> 1.746.268</a:t>
            </a:r>
          </a:p>
          <a:p>
            <a:pPr algn="ctr"/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C6D2679-1541-4620-A85E-8DF847CC1F8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dirty="0"/>
              <a:t>“(...) </a:t>
            </a:r>
            <a:r>
              <a:rPr lang="pt-BR" b="1" i="1" dirty="0">
                <a:solidFill>
                  <a:srgbClr val="00B050"/>
                </a:solidFill>
              </a:rPr>
              <a:t>o mecanismo da dedutibilidade não deve condicionar exegese que despreze as molduras constitucional e legal fundamentais da tributação do Imposto sobre a Renda</a:t>
            </a:r>
            <a:r>
              <a:rPr lang="pt-BR" dirty="0"/>
              <a:t>, desfigurando a sua materialidade, inclusive quanto ao decréscimo patrimonial.”</a:t>
            </a:r>
          </a:p>
        </p:txBody>
      </p:sp>
    </p:spTree>
    <p:extLst>
      <p:ext uri="{BB962C8B-B14F-4D97-AF65-F5344CB8AC3E}">
        <p14:creationId xmlns:p14="http://schemas.microsoft.com/office/powerpoint/2010/main" val="226035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5D3EF-74F0-E24F-B398-4AB64DD4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Legalidade x RMIT IR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5EB719-EF53-D65D-163E-D66565076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/>
              <a:t>Legalidade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CDE811-B6F7-9857-0097-CD17F1F62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1611"/>
            <a:ext cx="5157787" cy="34280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0" i="0" dirty="0">
                <a:effectLst/>
                <a:latin typeface="Arial" panose="020B0604020202020204" pitchFamily="34" charset="0"/>
              </a:rPr>
              <a:t>Art. 97. Somente a lei pode estabelecer: (...)</a:t>
            </a:r>
          </a:p>
          <a:p>
            <a:pPr algn="just"/>
            <a:r>
              <a:rPr lang="pt-BR" b="0" i="0" dirty="0">
                <a:effectLst/>
                <a:latin typeface="Arial" panose="020B0604020202020204" pitchFamily="34" charset="0"/>
              </a:rPr>
              <a:t>III - a definição do fato gerador da obrigação tributária principal</a:t>
            </a:r>
            <a:endParaRPr lang="pt-BR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pt-BR" b="0" i="0" dirty="0">
                <a:effectLst/>
                <a:latin typeface="Arial" panose="020B0604020202020204" pitchFamily="34" charset="0"/>
              </a:rPr>
              <a:t>IV - a fixação (...) da sua base de cálculo</a:t>
            </a:r>
          </a:p>
          <a:p>
            <a:pPr algn="just"/>
            <a:endParaRPr lang="pt-BR" dirty="0">
              <a:latin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</a:rPr>
              <a:t>Dedutibilidade é benefício fiscal</a:t>
            </a:r>
          </a:p>
          <a:p>
            <a:pPr algn="just"/>
            <a:endParaRPr lang="pt-BR" dirty="0">
              <a:latin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</a:rPr>
              <a:t>Validade de presunções absolutas 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51E0B8C-4187-BF9A-E568-372F74F11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/>
              <a:t>RMIT IR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12F49DB-8A5D-30D5-C233-B584BFE1E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761610"/>
            <a:ext cx="5183188" cy="3606023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Conceito constitucional de renda</a:t>
            </a:r>
          </a:p>
          <a:p>
            <a:r>
              <a:rPr lang="pt-BR" dirty="0"/>
              <a:t>Capacidade contributiva</a:t>
            </a:r>
          </a:p>
          <a:p>
            <a:r>
              <a:rPr lang="pt-BR" dirty="0"/>
              <a:t>Universalidade </a:t>
            </a:r>
          </a:p>
          <a:p>
            <a:r>
              <a:rPr lang="pt-BR" dirty="0"/>
              <a:t>Vedação de tributação confiscatória</a:t>
            </a:r>
          </a:p>
          <a:p>
            <a:r>
              <a:rPr lang="pt-BR" dirty="0"/>
              <a:t>Competência para tributar a renda implica o dever/direito à dedutibilidade  </a:t>
            </a:r>
          </a:p>
          <a:p>
            <a:r>
              <a:rPr lang="pt-BR" dirty="0"/>
              <a:t>IR no CTN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238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678C5-4A6F-C048-D690-BE748AE3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que norteiam o direito à dedutibilidade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CD9144-30C8-5EC3-5B46-0836A5A37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687"/>
            <a:ext cx="10515600" cy="4084276"/>
          </a:xfrm>
        </p:spPr>
        <p:txBody>
          <a:bodyPr/>
          <a:lstStyle/>
          <a:p>
            <a:r>
              <a:rPr lang="pt-BR" dirty="0"/>
              <a:t>Autonomia privada (</a:t>
            </a:r>
            <a:r>
              <a:rPr lang="pt-BR" b="1" i="1" dirty="0">
                <a:solidFill>
                  <a:srgbClr val="00B050"/>
                </a:solidFill>
              </a:rPr>
              <a:t>autodeterminação das despesas</a:t>
            </a:r>
            <a:r>
              <a:rPr lang="pt-BR" dirty="0"/>
              <a:t>)</a:t>
            </a:r>
          </a:p>
          <a:p>
            <a:r>
              <a:rPr lang="pt-BR" dirty="0"/>
              <a:t>Direito de </a:t>
            </a:r>
            <a:r>
              <a:rPr lang="pt-BR" b="1" i="1" dirty="0">
                <a:solidFill>
                  <a:srgbClr val="00B050"/>
                </a:solidFill>
              </a:rPr>
              <a:t>propriedade</a:t>
            </a:r>
          </a:p>
          <a:p>
            <a:r>
              <a:rPr lang="pt-BR" dirty="0"/>
              <a:t>Livre iniciativa</a:t>
            </a:r>
          </a:p>
          <a:p>
            <a:r>
              <a:rPr lang="pt-BR" dirty="0"/>
              <a:t>Liberdade de contratar </a:t>
            </a:r>
          </a:p>
          <a:p>
            <a:r>
              <a:rPr lang="pt-BR" dirty="0"/>
              <a:t>Causalidade, motivação e adequação da despesa</a:t>
            </a:r>
          </a:p>
          <a:p>
            <a:endParaRPr lang="pt-BR" dirty="0"/>
          </a:p>
          <a:p>
            <a:r>
              <a:rPr lang="pt-BR" b="1" i="1" dirty="0">
                <a:solidFill>
                  <a:srgbClr val="00B050"/>
                </a:solidFill>
              </a:rPr>
              <a:t>Liberalidades</a:t>
            </a:r>
            <a:r>
              <a:rPr lang="pt-BR" dirty="0"/>
              <a:t> </a:t>
            </a:r>
            <a:r>
              <a:rPr lang="pt-BR" b="1" dirty="0">
                <a:solidFill>
                  <a:srgbClr val="00B050"/>
                </a:solidFill>
              </a:rPr>
              <a:t>e </a:t>
            </a:r>
            <a:r>
              <a:rPr lang="pt-BR" b="1" i="1" dirty="0">
                <a:solidFill>
                  <a:srgbClr val="00B050"/>
                </a:solidFill>
              </a:rPr>
              <a:t>situações mistas</a:t>
            </a:r>
            <a:r>
              <a:rPr lang="pt-BR" i="1" dirty="0"/>
              <a:t> (interesse da sociedade e dos sócios)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420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F9D04-9E46-804C-1C8F-3612079F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das Sociedades Anônimas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3CAD5E-32D4-98D0-EAFF-2E6F1A16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7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3600" b="0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3600" b="0" i="0" dirty="0">
                <a:effectLst/>
                <a:latin typeface="Arial" panose="020B0604020202020204" pitchFamily="34" charset="0"/>
              </a:rPr>
              <a:t>Art. 154. O administrador deve exercer as atribuições que a lei e o estatuto lhe conferem para lograr os fins e no </a:t>
            </a:r>
            <a:r>
              <a:rPr lang="pt-BR" sz="36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interesse da companhia</a:t>
            </a:r>
            <a:r>
              <a:rPr lang="pt-BR" sz="3600" b="0" i="0" dirty="0">
                <a:effectLst/>
                <a:latin typeface="Arial" panose="020B0604020202020204" pitchFamily="34" charset="0"/>
              </a:rPr>
              <a:t>, satisfeitas as exigências do bem público e da função social da empresa.</a:t>
            </a:r>
          </a:p>
          <a:p>
            <a:pPr algn="just"/>
            <a:endParaRPr lang="pt-BR" sz="3600" b="0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3600" b="0" i="0" dirty="0">
                <a:effectLst/>
                <a:latin typeface="Arial" panose="020B0604020202020204" pitchFamily="34" charset="0"/>
              </a:rPr>
              <a:t>§ 2° </a:t>
            </a:r>
            <a:r>
              <a:rPr lang="pt-BR" sz="36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É vedado ao administrador: a) praticar ato de liberalidade à custa da companhia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851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A9837-96C3-C2F0-F3DE-766248F9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Dedutibilidade de despesas com alimentação de sócios, acionistas e administradores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5F77C6-77D3-174E-FC9B-1868BAB9E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599"/>
            <a:ext cx="10515600" cy="4170363"/>
          </a:xfrm>
        </p:spPr>
        <p:txBody>
          <a:bodyPr>
            <a:normAutofit fontScale="92500"/>
          </a:bodyPr>
          <a:lstStyle/>
          <a:p>
            <a:pPr algn="just"/>
            <a:endParaRPr lang="pt-BR" b="0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pt-BR" b="0" i="0" dirty="0">
                <a:effectLst/>
                <a:latin typeface="Arial" panose="020B0604020202020204" pitchFamily="34" charset="0"/>
              </a:rPr>
              <a:t>Art. 13. Para efeito de apuração do lucro real e da base de cálculo da contribuição social sobre o lucro líquido, </a:t>
            </a:r>
            <a:r>
              <a:rPr lang="pt-BR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são vedadas </a:t>
            </a:r>
            <a:r>
              <a:rPr lang="pt-BR" b="0" i="0" dirty="0">
                <a:effectLst/>
                <a:latin typeface="Arial" panose="020B0604020202020204" pitchFamily="34" charset="0"/>
              </a:rPr>
              <a:t>as seguintes deduções, independentemente do disposto no </a:t>
            </a:r>
            <a:r>
              <a:rPr lang="pt-BR" b="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47 da Lei nº 4.506, de 30 de novembro de 1964</a:t>
            </a:r>
            <a:r>
              <a:rPr lang="pt-BR" b="0" i="0" dirty="0">
                <a:effectLst/>
                <a:latin typeface="Arial" panose="020B0604020202020204" pitchFamily="34" charset="0"/>
              </a:rPr>
              <a:t>: (...) IV - </a:t>
            </a:r>
            <a:r>
              <a:rPr lang="pt-BR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das despesas com alimentação de sócios, acionistas e administradores</a:t>
            </a:r>
            <a:r>
              <a:rPr lang="pt-BR" b="0" i="0" dirty="0">
                <a:effectLst/>
                <a:latin typeface="Arial" panose="020B0604020202020204" pitchFamily="34" charset="0"/>
              </a:rPr>
              <a:t>; </a:t>
            </a:r>
          </a:p>
          <a:p>
            <a:pPr algn="just"/>
            <a:endParaRPr lang="pt-BR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pt-BR" b="0" i="0" dirty="0">
                <a:effectLst/>
                <a:latin typeface="Arial" panose="020B0604020202020204" pitchFamily="34" charset="0"/>
              </a:rPr>
              <a:t>§ 1º Admitir-se-ão como dedutíveis as despesas com alimentação fornecida pela pessoa jurídica, indistintamente, a todos os seus empregados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5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F7F7A-F321-CEA6-2860-D629DBB8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94" y="2411807"/>
            <a:ext cx="10506906" cy="3350754"/>
          </a:xfrm>
        </p:spPr>
        <p:txBody>
          <a:bodyPr/>
          <a:lstStyle/>
          <a:p>
            <a:pPr algn="r"/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Obrigado</a:t>
            </a:r>
            <a:r>
              <a:rPr lang="en-US" dirty="0"/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817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697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do Office</vt:lpstr>
      <vt:lpstr>Dedutibilidade de despesas da base de cálculo do IRPJ: remuneração de administradores e conselheiros e alimentação de sócios, acionistas e administradores</vt:lpstr>
      <vt:lpstr> Dedutibilidade de despesas: remuneração de sócios, diretores ou administradores </vt:lpstr>
      <vt:lpstr>Recurso Especial 1.746.268</vt:lpstr>
      <vt:lpstr>A “maldição” do benefício fiscal...</vt:lpstr>
      <vt:lpstr>Legalidade x RMIT IR</vt:lpstr>
      <vt:lpstr>Princípios que norteiam o direito à dedutibilidade </vt:lpstr>
      <vt:lpstr>Lei das Sociedades Anônimas</vt:lpstr>
      <vt:lpstr>Dedutibilidade de despesas com alimentação de sócios, acionistas e administradores</vt:lpstr>
      <vt:lpstr>Muito 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13</cp:revision>
  <dcterms:created xsi:type="dcterms:W3CDTF">2022-11-18T18:20:41Z</dcterms:created>
  <dcterms:modified xsi:type="dcterms:W3CDTF">2022-12-07T10:55:24Z</dcterms:modified>
</cp:coreProperties>
</file>