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7" r:id="rId5"/>
    <p:sldId id="270" r:id="rId6"/>
    <p:sldId id="264" r:id="rId7"/>
    <p:sldId id="271" r:id="rId8"/>
    <p:sldId id="268" r:id="rId9"/>
    <p:sldId id="273" r:id="rId10"/>
    <p:sldId id="275" r:id="rId11"/>
    <p:sldId id="27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4CA90B9-D18B-4380-8D4E-95ED658B0C32}">
          <p14:sldIdLst>
            <p14:sldId id="256"/>
            <p14:sldId id="263"/>
            <p14:sldId id="265"/>
            <p14:sldId id="267"/>
            <p14:sldId id="270"/>
          </p14:sldIdLst>
        </p14:section>
        <p14:section name="Seção sem Título" id="{BDD2D98E-7365-44A3-945F-E921E96A4718}">
          <p14:sldIdLst>
            <p14:sldId id="264"/>
            <p14:sldId id="271"/>
            <p14:sldId id="268"/>
            <p14:sldId id="273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3206"/>
            <a:ext cx="9144000" cy="2131587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ISS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</a:rPr>
              <a:t>NA CONSTRUÇÃO CIVIL E A PROVA DO CUSTO DA OBRA</a:t>
            </a:r>
            <a:br>
              <a:rPr lang="pt-B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BR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Condições específicas para dedução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D032E-18DB-DD9A-06CE-0ECB5136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9"/>
            <a:ext cx="10515600" cy="4140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D0A482"/>
                </a:solidFill>
              </a:rPr>
              <a:t>Materiais</a:t>
            </a:r>
          </a:p>
          <a:p>
            <a:pPr algn="just"/>
            <a:r>
              <a:rPr lang="pt-BR" sz="3200" dirty="0"/>
              <a:t>O material informado deve ter sido efetivamente utilizado na obra</a:t>
            </a:r>
          </a:p>
          <a:p>
            <a:pPr algn="just"/>
            <a:r>
              <a:rPr lang="pt-BR" sz="3200" dirty="0"/>
              <a:t>Deve, pois, comprovar que não se trata de material adquirido para formação de estoque e/ou que se encontra armazenado fora do local da obra (e, portanto, não foi utilizado)</a:t>
            </a:r>
          </a:p>
          <a:p>
            <a:pPr marL="0" indent="0" algn="just">
              <a:buNone/>
            </a:pPr>
            <a:r>
              <a:rPr lang="pt-BR" sz="3200" b="1" dirty="0">
                <a:solidFill>
                  <a:srgbClr val="D0A482"/>
                </a:solidFill>
              </a:rPr>
              <a:t>Subempreitadas</a:t>
            </a:r>
          </a:p>
          <a:p>
            <a:pPr algn="just"/>
            <a:r>
              <a:rPr lang="pt-BR" sz="3200" dirty="0"/>
              <a:t>Documento fiscal emitido pelo subempreiteiro deve indicar o número da obra no Cadastro de Obras de Construção Civil.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1768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855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OBRIGADO!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C10B854-F027-4CC0-C75E-D8808D6B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1509"/>
            <a:ext cx="10515600" cy="2415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500" dirty="0"/>
              <a:t>marcio@costaeyamanaka.com.br</a:t>
            </a:r>
          </a:p>
          <a:p>
            <a:pPr marL="0" indent="0" algn="ctr">
              <a:buNone/>
            </a:pPr>
            <a:r>
              <a:rPr lang="pt-BR" sz="3500" dirty="0"/>
              <a:t>ricardo@gva.adv.br</a:t>
            </a:r>
          </a:p>
          <a:p>
            <a:pPr marL="0" indent="0" algn="ctr">
              <a:buNone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22765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 1 – Como o ISS é apurado</a:t>
            </a:r>
            <a:br>
              <a:rPr lang="pt-B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BR" sz="4000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Marcio Cesar Costa </a:t>
            </a:r>
          </a:p>
          <a:p>
            <a:r>
              <a:rPr lang="pt-BR" sz="3000" i="1" dirty="0"/>
              <a:t>Mestre e Doutor PUC/SP. Advogado. Conselheiro CMT. Coordenador do Curso de Provas do IBET. </a:t>
            </a:r>
          </a:p>
        </p:txBody>
      </p:sp>
    </p:spTree>
    <p:extLst>
      <p:ext uri="{BB962C8B-B14F-4D97-AF65-F5344CB8AC3E}">
        <p14:creationId xmlns:p14="http://schemas.microsoft.com/office/powerpoint/2010/main" val="232282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Quando se considera ocorrido o fato tributável?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D032E-18DB-DD9A-06CE-0ECB5136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0938"/>
            <a:ext cx="10515600" cy="856212"/>
          </a:xfrm>
        </p:spPr>
        <p:txBody>
          <a:bodyPr>
            <a:normAutofit/>
          </a:bodyPr>
          <a:lstStyle/>
          <a:p>
            <a:pPr marL="269875" indent="-269875"/>
            <a:r>
              <a:rPr lang="pt-BR" sz="2800" b="1" dirty="0"/>
              <a:t>Critério temporal: </a:t>
            </a:r>
            <a:r>
              <a:rPr lang="pt-BR" sz="2800" dirty="0"/>
              <a:t>conclusão da obra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F282D34-1AA6-48AC-64C5-FC41ED95F4E7}"/>
              </a:ext>
            </a:extLst>
          </p:cNvPr>
          <p:cNvSpPr txBox="1">
            <a:spLocks/>
          </p:cNvSpPr>
          <p:nvPr/>
        </p:nvSpPr>
        <p:spPr>
          <a:xfrm>
            <a:off x="838200" y="3283528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0A4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/>
              <a:t>Como medir o fato tributável?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76C2B91-525D-E7F8-64A9-22B3CAC2A8B9}"/>
              </a:ext>
            </a:extLst>
          </p:cNvPr>
          <p:cNvSpPr txBox="1">
            <a:spLocks/>
          </p:cNvSpPr>
          <p:nvPr/>
        </p:nvSpPr>
        <p:spPr>
          <a:xfrm>
            <a:off x="838200" y="4760423"/>
            <a:ext cx="10515600" cy="1609203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Regra: </a:t>
            </a:r>
            <a:r>
              <a:rPr lang="pt-BR" sz="2800" dirty="0"/>
              <a:t>preço do serviço</a:t>
            </a:r>
          </a:p>
          <a:p>
            <a:r>
              <a:rPr lang="pt-BR" sz="2800" b="1" dirty="0"/>
              <a:t>Construção civil: </a:t>
            </a:r>
            <a:r>
              <a:rPr lang="pt-BR" sz="2800" dirty="0"/>
              <a:t>pre</a:t>
            </a:r>
            <a:r>
              <a:rPr lang="pt-BR" dirty="0"/>
              <a:t>ço mínimo (pauta fiscal)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i="1" dirty="0"/>
              <a:t>Art. 14, § 3º, Lei SP 13.701/03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1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Pauta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D032E-18DB-DD9A-06CE-0ECB5136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9"/>
            <a:ext cx="10515600" cy="4140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/>
              <a:t>Fixação de preços por metro quadrado a serem utilizados na apuração do valor mínimo de mão-de-obra aplicada na construção civil.</a:t>
            </a:r>
          </a:p>
          <a:p>
            <a:pPr marL="0" indent="0" algn="ctr">
              <a:buNone/>
            </a:pPr>
            <a:r>
              <a:rPr lang="pt-BR" sz="2200" b="1" dirty="0"/>
              <a:t>				</a:t>
            </a:r>
          </a:p>
          <a:p>
            <a:pPr marL="0" indent="0" algn="ctr">
              <a:buNone/>
            </a:pPr>
            <a:r>
              <a:rPr lang="pt-BR" sz="2200" b="1" dirty="0"/>
              <a:t>						Portaria SF 179/19</a:t>
            </a:r>
            <a:endParaRPr lang="pt-BR" sz="22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7E8AE9-6A78-33E2-5998-E9C75621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112" y="3613442"/>
            <a:ext cx="5465619" cy="25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Como, então, se apura o tributo?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D032E-18DB-DD9A-06CE-0ECB5136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80" y="2086740"/>
            <a:ext cx="5594720" cy="3982403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Emissão de notas fiscais no curso da obra com dedução e recolhimento de tributo</a:t>
            </a:r>
          </a:p>
          <a:p>
            <a:pPr algn="just"/>
            <a:r>
              <a:rPr lang="pt-BR" sz="2600" dirty="0"/>
              <a:t>Preenchimento da Declaração Tributária de Conclusão da Obra (DTCO)</a:t>
            </a:r>
          </a:p>
          <a:p>
            <a:pPr algn="just"/>
            <a:r>
              <a:rPr lang="pt-BR" sz="2600" dirty="0"/>
              <a:t>Expedição do Habite-se (Certificado de Quitação do ISS)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6003F6-39D7-831D-9F7B-22C0DE05D136}"/>
              </a:ext>
            </a:extLst>
          </p:cNvPr>
          <p:cNvSpPr/>
          <p:nvPr/>
        </p:nvSpPr>
        <p:spPr>
          <a:xfrm>
            <a:off x="5881255" y="5249858"/>
            <a:ext cx="3633353" cy="1076763"/>
          </a:xfrm>
          <a:prstGeom prst="rect">
            <a:avLst/>
          </a:prstGeom>
          <a:solidFill>
            <a:srgbClr val="D0A4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Possibilidade de revisão pela Administração</a:t>
            </a:r>
          </a:p>
        </p:txBody>
      </p:sp>
      <p:graphicFrame>
        <p:nvGraphicFramePr>
          <p:cNvPr id="9" name="Tabela 7">
            <a:extLst>
              <a:ext uri="{FF2B5EF4-FFF2-40B4-BE49-F238E27FC236}">
                <a16:creationId xmlns:a16="http://schemas.microsoft.com/office/drawing/2014/main" id="{95420C2F-31E4-F8E5-CEF6-C75FD92C9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64969"/>
              </p:ext>
            </p:extLst>
          </p:nvPr>
        </p:nvGraphicFramePr>
        <p:xfrm>
          <a:off x="6921420" y="2194560"/>
          <a:ext cx="4600839" cy="293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900">
                  <a:extLst>
                    <a:ext uri="{9D8B030D-6E8A-4147-A177-3AD203B41FA5}">
                      <a16:colId xmlns:a16="http://schemas.microsoft.com/office/drawing/2014/main" val="3459965263"/>
                    </a:ext>
                  </a:extLst>
                </a:gridCol>
                <a:gridCol w="1448939">
                  <a:extLst>
                    <a:ext uri="{9D8B030D-6E8A-4147-A177-3AD203B41FA5}">
                      <a16:colId xmlns:a16="http://schemas.microsoft.com/office/drawing/2014/main" val="231089763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DTCO</a:t>
                      </a:r>
                    </a:p>
                  </a:txBody>
                  <a:tcPr anchor="ctr">
                    <a:solidFill>
                      <a:srgbClr val="D0A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D0A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284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Área total construída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4.610,12m²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8690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Valor da mão-de-obra por m²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R$ 543,35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8594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Valor total da mão-de-obra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R$ 2.504.908,70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5311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Deduções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R$ 2.504.908,70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520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Base de cálculo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R$ 504.908,70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379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b="1" dirty="0"/>
                        <a:t>ISS (5%)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R$ 25.245,44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322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ISS já recolhido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R$ 20.000,00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271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b="1" dirty="0"/>
                        <a:t>ISS a recolher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R$ 5.245,44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635689"/>
                  </a:ext>
                </a:extLst>
              </a:tr>
            </a:tbl>
          </a:graphicData>
        </a:graphic>
      </p:graphicFrame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100A92F6-E854-F51C-8A8C-0F4F769AE7CE}"/>
              </a:ext>
            </a:extLst>
          </p:cNvPr>
          <p:cNvSpPr/>
          <p:nvPr/>
        </p:nvSpPr>
        <p:spPr>
          <a:xfrm>
            <a:off x="6371550" y="2296961"/>
            <a:ext cx="274320" cy="802640"/>
          </a:xfrm>
          <a:prstGeom prst="rightArrow">
            <a:avLst/>
          </a:prstGeom>
          <a:solidFill>
            <a:srgbClr val="D0A482"/>
          </a:solidFill>
          <a:ln>
            <a:solidFill>
              <a:srgbClr val="D0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176FF6E-EDD7-91A4-3005-9FAC8E4B70F8}"/>
              </a:ext>
            </a:extLst>
          </p:cNvPr>
          <p:cNvSpPr/>
          <p:nvPr/>
        </p:nvSpPr>
        <p:spPr>
          <a:xfrm>
            <a:off x="3613061" y="5648402"/>
            <a:ext cx="2620714" cy="1076763"/>
          </a:xfrm>
          <a:prstGeom prst="rect">
            <a:avLst/>
          </a:prstGeom>
          <a:solidFill>
            <a:srgbClr val="D0A4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Daí a importância da prova!</a:t>
            </a:r>
          </a:p>
        </p:txBody>
      </p:sp>
    </p:spTree>
    <p:extLst>
      <p:ext uri="{BB962C8B-B14F-4D97-AF65-F5344CB8AC3E}">
        <p14:creationId xmlns:p14="http://schemas.microsoft.com/office/powerpoint/2010/main" val="69533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/>
          </a:bodyPr>
          <a:lstStyle/>
          <a:p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 2 – </a:t>
            </a:r>
            <a:r>
              <a:rPr lang="pt-BR" sz="4000" dirty="0">
                <a:latin typeface="Calibri" panose="020F0502020204030204" pitchFamily="34" charset="0"/>
                <a:ea typeface="Calibri" panose="020F0502020204030204" pitchFamily="34" charset="0"/>
              </a:rPr>
              <a:t>Revisão e prova do custo da obra </a:t>
            </a:r>
            <a:br>
              <a:rPr lang="pt-B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t-BR" sz="4000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pt-BR" sz="3600" b="1" i="1" dirty="0"/>
              <a:t>Ricardo Scravajar Gouveia</a:t>
            </a:r>
          </a:p>
          <a:p>
            <a:r>
              <a:rPr lang="pt-BR" sz="3300" i="1" dirty="0"/>
              <a:t>Mestre IBET. Doutorando PUC/SP. Advogado. Conselheiro CMT. Coordenador do Curso de Provas do IBET. </a:t>
            </a:r>
          </a:p>
        </p:txBody>
      </p:sp>
    </p:spTree>
    <p:extLst>
      <p:ext uri="{BB962C8B-B14F-4D97-AF65-F5344CB8AC3E}">
        <p14:creationId xmlns:p14="http://schemas.microsoft.com/office/powerpoint/2010/main" val="398272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Apuração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E1383A8-9E64-BE72-2CEF-25E12D4FF773}"/>
              </a:ext>
            </a:extLst>
          </p:cNvPr>
          <p:cNvSpPr txBox="1"/>
          <p:nvPr/>
        </p:nvSpPr>
        <p:spPr>
          <a:xfrm>
            <a:off x="838200" y="2082799"/>
            <a:ext cx="419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Apuração - contribuinte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41AD11-308D-5350-F304-7FDE33D4CC38}"/>
              </a:ext>
            </a:extLst>
          </p:cNvPr>
          <p:cNvSpPr txBox="1"/>
          <p:nvPr/>
        </p:nvSpPr>
        <p:spPr>
          <a:xfrm>
            <a:off x="7155872" y="2082799"/>
            <a:ext cx="419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Revisão – Administração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EC11A4F9-9EF0-42B3-B12F-A17A0DCAB7DB}"/>
              </a:ext>
            </a:extLst>
          </p:cNvPr>
          <p:cNvCxnSpPr>
            <a:cxnSpLocks/>
          </p:cNvCxnSpPr>
          <p:nvPr/>
        </p:nvCxnSpPr>
        <p:spPr>
          <a:xfrm>
            <a:off x="5237584" y="4156321"/>
            <a:ext cx="16638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ela 7">
            <a:extLst>
              <a:ext uri="{FF2B5EF4-FFF2-40B4-BE49-F238E27FC236}">
                <a16:creationId xmlns:a16="http://schemas.microsoft.com/office/drawing/2014/main" id="{762C3AA0-0E15-09E4-6CE0-817CBAA5F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58334"/>
              </p:ext>
            </p:extLst>
          </p:nvPr>
        </p:nvGraphicFramePr>
        <p:xfrm>
          <a:off x="636746" y="2660115"/>
          <a:ext cx="4600839" cy="293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900">
                  <a:extLst>
                    <a:ext uri="{9D8B030D-6E8A-4147-A177-3AD203B41FA5}">
                      <a16:colId xmlns:a16="http://schemas.microsoft.com/office/drawing/2014/main" val="3459965263"/>
                    </a:ext>
                  </a:extLst>
                </a:gridCol>
                <a:gridCol w="1448939">
                  <a:extLst>
                    <a:ext uri="{9D8B030D-6E8A-4147-A177-3AD203B41FA5}">
                      <a16:colId xmlns:a16="http://schemas.microsoft.com/office/drawing/2014/main" val="231089763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DTCO</a:t>
                      </a:r>
                    </a:p>
                  </a:txBody>
                  <a:tcPr anchor="ctr">
                    <a:solidFill>
                      <a:srgbClr val="D0A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D0A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284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Área total construída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4.610,12m²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8690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Valor da mão-de-obra por m²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R$ 543,35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8594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Valor total da mão-de-obra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R$ 2.504.908,70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5311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rgbClr val="FF0000"/>
                          </a:solidFill>
                        </a:rPr>
                        <a:t>Deduções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solidFill>
                            <a:srgbClr val="FF0000"/>
                          </a:solidFill>
                        </a:rPr>
                        <a:t>R$ 2.000.000,00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520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Base de cálculo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R$ 504.908,70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379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b="1" dirty="0"/>
                        <a:t>ISS (5%)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R$ 25.245,44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322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ISS já recolhido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R$ 20.000,00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271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b="1" dirty="0"/>
                        <a:t>ISS a recolher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R$ 5.245,44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635689"/>
                  </a:ext>
                </a:extLst>
              </a:tr>
            </a:tbl>
          </a:graphicData>
        </a:graphic>
      </p:graphicFrame>
      <p:graphicFrame>
        <p:nvGraphicFramePr>
          <p:cNvPr id="25" name="Tabela 7">
            <a:extLst>
              <a:ext uri="{FF2B5EF4-FFF2-40B4-BE49-F238E27FC236}">
                <a16:creationId xmlns:a16="http://schemas.microsoft.com/office/drawing/2014/main" id="{FA41D2F0-4081-ED28-CF65-ACC41AE4F5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579742"/>
              </p:ext>
            </p:extLst>
          </p:nvPr>
        </p:nvGraphicFramePr>
        <p:xfrm>
          <a:off x="6954417" y="2660114"/>
          <a:ext cx="4600839" cy="293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900">
                  <a:extLst>
                    <a:ext uri="{9D8B030D-6E8A-4147-A177-3AD203B41FA5}">
                      <a16:colId xmlns:a16="http://schemas.microsoft.com/office/drawing/2014/main" val="3459965263"/>
                    </a:ext>
                  </a:extLst>
                </a:gridCol>
                <a:gridCol w="1448939">
                  <a:extLst>
                    <a:ext uri="{9D8B030D-6E8A-4147-A177-3AD203B41FA5}">
                      <a16:colId xmlns:a16="http://schemas.microsoft.com/office/drawing/2014/main" val="231089763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DTCO</a:t>
                      </a:r>
                    </a:p>
                  </a:txBody>
                  <a:tcPr anchor="ctr">
                    <a:solidFill>
                      <a:srgbClr val="D0A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D0A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284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Área total construída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4.610,12m²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8690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Valor da mão-de-obra por m²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R$ 543,35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8594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Valor total da mão-de-obra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R$ 2.504.908,70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5311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rgbClr val="FF0000"/>
                          </a:solidFill>
                        </a:rPr>
                        <a:t>Deduções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solidFill>
                            <a:srgbClr val="FF0000"/>
                          </a:solidFill>
                        </a:rPr>
                        <a:t>R$ 1.000.000,00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520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Base de cálculo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R$ 1.504.908,70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379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b="1" dirty="0"/>
                        <a:t>ISS (5%)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R$ 75.245,44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322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dirty="0"/>
                        <a:t>ISS já recolhido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R$ 25.245,44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271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rgbClr val="FF0000"/>
                          </a:solidFill>
                        </a:rPr>
                        <a:t>ISS a recolher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>
                          <a:solidFill>
                            <a:srgbClr val="FF0000"/>
                          </a:solidFill>
                        </a:rPr>
                        <a:t>R$ 50.000,00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635689"/>
                  </a:ext>
                </a:extLst>
              </a:tr>
            </a:tbl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:a16="http://schemas.microsoft.com/office/drawing/2014/main" id="{E60A8A96-29BA-B3CF-E702-3346AD2EB375}"/>
              </a:ext>
            </a:extLst>
          </p:cNvPr>
          <p:cNvSpPr/>
          <p:nvPr/>
        </p:nvSpPr>
        <p:spPr>
          <a:xfrm>
            <a:off x="636746" y="3962400"/>
            <a:ext cx="4600838" cy="386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F605068-311F-ABA9-CBC4-45D7C355B184}"/>
              </a:ext>
            </a:extLst>
          </p:cNvPr>
          <p:cNvSpPr/>
          <p:nvPr/>
        </p:nvSpPr>
        <p:spPr>
          <a:xfrm>
            <a:off x="636746" y="4926172"/>
            <a:ext cx="4600838" cy="671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9AC3444C-7E02-2C14-027D-8173EC293011}"/>
              </a:ext>
            </a:extLst>
          </p:cNvPr>
          <p:cNvCxnSpPr>
            <a:cxnSpLocks/>
          </p:cNvCxnSpPr>
          <p:nvPr/>
        </p:nvCxnSpPr>
        <p:spPr>
          <a:xfrm>
            <a:off x="5237584" y="5129603"/>
            <a:ext cx="16638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Deduções permitidas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D032E-18DB-DD9A-06CE-0ECB5136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749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/>
              <a:t>Lei SP 13.701/03 (Art. 14)</a:t>
            </a:r>
          </a:p>
          <a:p>
            <a:pPr algn="just"/>
            <a:r>
              <a:rPr lang="pt-BR" dirty="0"/>
              <a:t>Valor dos materiais incorporados ao imóvel</a:t>
            </a:r>
          </a:p>
          <a:p>
            <a:pPr algn="just"/>
            <a:r>
              <a:rPr lang="pt-BR" dirty="0"/>
              <a:t>Valor das subempreitadas já tributadas referentes aos serviços descritos nos subitens 7.02, 7.04, 7.05 e 7.15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>
                <a:solidFill>
                  <a:srgbClr val="D0A482"/>
                </a:solidFill>
              </a:rPr>
              <a:t>Condições para dedução:</a:t>
            </a:r>
            <a:r>
              <a:rPr lang="pt-BR" dirty="0">
                <a:solidFill>
                  <a:srgbClr val="D0A482"/>
                </a:solidFill>
              </a:rPr>
              <a:t> </a:t>
            </a:r>
            <a:r>
              <a:rPr lang="pt-BR" dirty="0"/>
              <a:t>art. 31 do Decreto </a:t>
            </a:r>
            <a:r>
              <a:rPr lang="pt-BR" sz="2800" dirty="0"/>
              <a:t>SP 53.151/12 (relação direta com as provas a serem apresentadas)</a:t>
            </a:r>
            <a:endParaRPr lang="pt-BR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1797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0BFC5-CC6B-F86B-B297-D4BD15A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Condições gerais para dedução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D032E-18DB-DD9A-06CE-0ECB5136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9"/>
            <a:ext cx="10515600" cy="4140344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Indispensável a apresentação de documento fiscal válido</a:t>
            </a:r>
          </a:p>
          <a:p>
            <a:pPr algn="just"/>
            <a:r>
              <a:rPr lang="pt-BR" sz="3200" dirty="0"/>
              <a:t>Documento fiscal deve indicar:</a:t>
            </a:r>
          </a:p>
          <a:p>
            <a:pPr marL="893763" indent="0" algn="just">
              <a:buNone/>
            </a:pPr>
            <a:r>
              <a:rPr lang="pt-BR" sz="3200" dirty="0"/>
              <a:t>	(i) o destinatário do material ou tomador do serviço </a:t>
            </a:r>
            <a:r>
              <a:rPr lang="pt-BR" sz="3200" dirty="0">
                <a:solidFill>
                  <a:srgbClr val="D0A482"/>
                </a:solidFill>
              </a:rPr>
              <a:t>(aquele que pretende realizar a dedução)</a:t>
            </a:r>
            <a:r>
              <a:rPr lang="pt-BR" sz="3200" dirty="0"/>
              <a:t>; </a:t>
            </a:r>
          </a:p>
          <a:p>
            <a:pPr marL="893763" indent="0" algn="just">
              <a:buNone/>
            </a:pPr>
            <a:r>
              <a:rPr lang="pt-BR" sz="3200" dirty="0"/>
              <a:t>(</a:t>
            </a:r>
            <a:r>
              <a:rPr lang="pt-BR" sz="3200" dirty="0" err="1"/>
              <a:t>ii</a:t>
            </a:r>
            <a:r>
              <a:rPr lang="pt-BR" sz="3200" dirty="0"/>
              <a:t>) o local da obra.</a:t>
            </a:r>
          </a:p>
          <a:p>
            <a:pPr marL="269875" indent="-269875" algn="just"/>
            <a:r>
              <a:rPr lang="pt-BR" sz="3200" dirty="0"/>
              <a:t>Documento fiscal deve ter sido emitido antes da emissão da nota fiscal na qual é efetuado o abatimento </a:t>
            </a:r>
            <a:r>
              <a:rPr lang="pt-BR" sz="3200" dirty="0">
                <a:solidFill>
                  <a:srgbClr val="D0A482"/>
                </a:solidFill>
              </a:rPr>
              <a:t>(notas fiscais emitidas pelo contribuinte no curso da obra)</a:t>
            </a:r>
          </a:p>
        </p:txBody>
      </p:sp>
    </p:spTree>
    <p:extLst>
      <p:ext uri="{BB962C8B-B14F-4D97-AF65-F5344CB8AC3E}">
        <p14:creationId xmlns:p14="http://schemas.microsoft.com/office/powerpoint/2010/main" val="2978981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588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ISS NA CONSTRUÇÃO CIVIL E A PROVA DO CUSTO DA OBRA  </vt:lpstr>
      <vt:lpstr>Parte 1 – Como o ISS é apurado  </vt:lpstr>
      <vt:lpstr>Quando se considera ocorrido o fato tributável?</vt:lpstr>
      <vt:lpstr>Pauta fiscal</vt:lpstr>
      <vt:lpstr>Como, então, se apura o tributo?</vt:lpstr>
      <vt:lpstr>Parte 2 – Revisão e prova do custo da obra   </vt:lpstr>
      <vt:lpstr>Apuração</vt:lpstr>
      <vt:lpstr>Deduções permitidas</vt:lpstr>
      <vt:lpstr>Condições gerais para dedução</vt:lpstr>
      <vt:lpstr>Condições específicas para dedução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16</cp:revision>
  <dcterms:created xsi:type="dcterms:W3CDTF">2022-11-18T18:20:41Z</dcterms:created>
  <dcterms:modified xsi:type="dcterms:W3CDTF">2022-12-06T18:49:25Z</dcterms:modified>
</cp:coreProperties>
</file>