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7" r:id="rId3"/>
    <p:sldId id="258" r:id="rId4"/>
    <p:sldId id="260" r:id="rId5"/>
    <p:sldId id="261" r:id="rId6"/>
    <p:sldId id="263" r:id="rId7"/>
    <p:sldId id="290" r:id="rId8"/>
    <p:sldId id="291" r:id="rId9"/>
    <p:sldId id="292" r:id="rId10"/>
    <p:sldId id="293" r:id="rId11"/>
    <p:sldId id="294" r:id="rId12"/>
    <p:sldId id="295" r:id="rId13"/>
    <p:sldId id="296" r:id="rId14"/>
    <p:sldId id="297" r:id="rId15"/>
    <p:sldId id="298" r:id="rId16"/>
    <p:sldId id="299" r:id="rId1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513"/>
    <a:srgbClr val="015C65"/>
    <a:srgbClr val="AA8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13" d="100"/>
          <a:sy n="113" d="100"/>
        </p:scale>
        <p:origin x="396" y="-144"/>
      </p:cViewPr>
      <p:guideLst/>
    </p:cSldViewPr>
  </p:slideViewPr>
  <p:notesTextViewPr>
    <p:cViewPr>
      <p:scale>
        <a:sx n="1" d="1"/>
        <a:sy n="1" d="1"/>
      </p:scale>
      <p:origin x="0" y="0"/>
    </p:cViewPr>
  </p:notesTextViewPr>
  <p:notesViewPr>
    <p:cSldViewPr snapToGrid="0">
      <p:cViewPr varScale="1">
        <p:scale>
          <a:sx n="125" d="100"/>
          <a:sy n="125" d="100"/>
        </p:scale>
        <p:origin x="4932"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F8C79F-956C-4546-B779-58075A2B48DC}" type="doc">
      <dgm:prSet loTypeId="urn:microsoft.com/office/officeart/2009/3/layout/HorizontalOrganizationChart" loCatId="hierarchy" qsTypeId="urn:microsoft.com/office/officeart/2005/8/quickstyle/simple1" qsCatId="simple" csTypeId="urn:microsoft.com/office/officeart/2005/8/colors/accent1_2" csCatId="accent1" phldr="1"/>
      <dgm:spPr/>
    </dgm:pt>
    <dgm:pt modelId="{8530012F-C3EC-4C4C-BC52-AA98BBDF8AFB}">
      <dgm:prSet phldrT="[Texto]" custT="1"/>
      <dgm:spPr>
        <a:solidFill>
          <a:srgbClr val="015C65"/>
        </a:solidFill>
      </dgm:spPr>
      <dgm:t>
        <a:bodyPr/>
        <a:lstStyle/>
        <a:p>
          <a:pPr algn="ctr"/>
          <a:r>
            <a:rPr lang="pt-PT" sz="1600" dirty="0"/>
            <a:t> </a:t>
          </a:r>
          <a:endParaRPr lang="pt-BR" sz="1600" dirty="0"/>
        </a:p>
      </dgm:t>
    </dgm:pt>
    <dgm:pt modelId="{4DA36353-2725-4149-AD1C-7D4E4BBF52E4}" type="parTrans" cxnId="{4FD7D6F3-4B1B-4113-ABAD-BE43D4333F36}">
      <dgm:prSet/>
      <dgm:spPr/>
      <dgm:t>
        <a:bodyPr/>
        <a:lstStyle/>
        <a:p>
          <a:endParaRPr lang="pt-BR"/>
        </a:p>
      </dgm:t>
    </dgm:pt>
    <dgm:pt modelId="{5C6E3B39-DB9B-4193-BD55-3C02566EE385}" type="sibTrans" cxnId="{4FD7D6F3-4B1B-4113-ABAD-BE43D4333F36}">
      <dgm:prSet/>
      <dgm:spPr/>
      <dgm:t>
        <a:bodyPr/>
        <a:lstStyle/>
        <a:p>
          <a:endParaRPr lang="pt-BR"/>
        </a:p>
      </dgm:t>
    </dgm:pt>
    <dgm:pt modelId="{0EC8B3CE-9AE2-4B56-B142-16F4247A42CB}">
      <dgm:prSet phldrT="[Texto]" custT="1"/>
      <dgm:spPr>
        <a:solidFill>
          <a:srgbClr val="015C65"/>
        </a:solidFill>
      </dgm:spPr>
      <dgm:t>
        <a:bodyPr/>
        <a:lstStyle/>
        <a:p>
          <a:pPr>
            <a:lnSpc>
              <a:spcPct val="90000"/>
            </a:lnSpc>
            <a:buNone/>
          </a:pPr>
          <a:r>
            <a:rPr lang="pt-PT" sz="1600" dirty="0"/>
            <a:t> </a:t>
          </a:r>
          <a:endParaRPr lang="pt-BR" sz="1600" dirty="0"/>
        </a:p>
      </dgm:t>
    </dgm:pt>
    <dgm:pt modelId="{F1BC769E-9C6E-434B-88BF-95CA5F8FD9D6}" type="parTrans" cxnId="{8DA70494-6CA7-4199-A267-0DAD3902D461}">
      <dgm:prSet/>
      <dgm:spPr>
        <a:ln>
          <a:solidFill>
            <a:srgbClr val="FFA513"/>
          </a:solidFill>
        </a:ln>
      </dgm:spPr>
      <dgm:t>
        <a:bodyPr/>
        <a:lstStyle/>
        <a:p>
          <a:endParaRPr lang="pt-BR"/>
        </a:p>
      </dgm:t>
    </dgm:pt>
    <dgm:pt modelId="{8644858E-70F4-425C-9B99-0EDFAC62064A}" type="sibTrans" cxnId="{8DA70494-6CA7-4199-A267-0DAD3902D461}">
      <dgm:prSet/>
      <dgm:spPr/>
      <dgm:t>
        <a:bodyPr/>
        <a:lstStyle/>
        <a:p>
          <a:endParaRPr lang="pt-BR"/>
        </a:p>
      </dgm:t>
    </dgm:pt>
    <dgm:pt modelId="{92B6AB6D-2B9A-4BFB-85FB-10C828AABE68}">
      <dgm:prSet phldrT="[Texto]" custT="1"/>
      <dgm:spPr>
        <a:solidFill>
          <a:srgbClr val="015C65"/>
        </a:solidFill>
      </dgm:spPr>
      <dgm:t>
        <a:bodyPr/>
        <a:lstStyle/>
        <a:p>
          <a:r>
            <a:rPr lang="pt-PT" sz="1600" dirty="0"/>
            <a:t> </a:t>
          </a:r>
          <a:endParaRPr lang="pt-BR" sz="1600" dirty="0"/>
        </a:p>
      </dgm:t>
    </dgm:pt>
    <dgm:pt modelId="{E1C79243-A11F-4EE0-9037-72126BB5B65F}" type="parTrans" cxnId="{A39EFB50-9528-4F84-A4F0-F36305509055}">
      <dgm:prSet/>
      <dgm:spPr>
        <a:ln>
          <a:solidFill>
            <a:srgbClr val="FFA513"/>
          </a:solidFill>
        </a:ln>
      </dgm:spPr>
      <dgm:t>
        <a:bodyPr/>
        <a:lstStyle/>
        <a:p>
          <a:endParaRPr lang="pt-BR"/>
        </a:p>
      </dgm:t>
    </dgm:pt>
    <dgm:pt modelId="{9829F693-91E2-4F7B-9D4E-394DC22A32F8}" type="sibTrans" cxnId="{A39EFB50-9528-4F84-A4F0-F36305509055}">
      <dgm:prSet/>
      <dgm:spPr/>
      <dgm:t>
        <a:bodyPr/>
        <a:lstStyle/>
        <a:p>
          <a:endParaRPr lang="pt-BR"/>
        </a:p>
      </dgm:t>
    </dgm:pt>
    <dgm:pt modelId="{6DA948DC-BD73-400D-B36E-FD3FD6B334B7}">
      <dgm:prSet phldrT="[Texto]" custT="1"/>
      <dgm:spPr>
        <a:solidFill>
          <a:srgbClr val="015C65"/>
        </a:solidFill>
      </dgm:spPr>
      <dgm:t>
        <a:bodyPr/>
        <a:lstStyle/>
        <a:p>
          <a:endParaRPr lang="pt-BR" sz="1600" dirty="0"/>
        </a:p>
      </dgm:t>
    </dgm:pt>
    <dgm:pt modelId="{40DECC08-4D04-4A8A-8DFB-C7EA4A6D0D3D}" type="parTrans" cxnId="{3CF71C58-47E8-42E6-9BD8-7025719BF4C9}">
      <dgm:prSet/>
      <dgm:spPr>
        <a:ln>
          <a:solidFill>
            <a:srgbClr val="FFA513"/>
          </a:solidFill>
        </a:ln>
      </dgm:spPr>
      <dgm:t>
        <a:bodyPr/>
        <a:lstStyle/>
        <a:p>
          <a:endParaRPr lang="pt-BR"/>
        </a:p>
      </dgm:t>
    </dgm:pt>
    <dgm:pt modelId="{63811874-F03E-496E-946A-8A8BD61EBD84}" type="sibTrans" cxnId="{3CF71C58-47E8-42E6-9BD8-7025719BF4C9}">
      <dgm:prSet/>
      <dgm:spPr/>
      <dgm:t>
        <a:bodyPr/>
        <a:lstStyle/>
        <a:p>
          <a:endParaRPr lang="pt-BR"/>
        </a:p>
      </dgm:t>
    </dgm:pt>
    <dgm:pt modelId="{7B8726E7-5857-46D6-860E-AA69A003E29C}">
      <dgm:prSet phldrT="[Texto]" custT="1"/>
      <dgm:spPr>
        <a:solidFill>
          <a:schemeClr val="bg1"/>
        </a:solidFill>
        <a:ln>
          <a:solidFill>
            <a:srgbClr val="FFA513"/>
          </a:solidFill>
        </a:ln>
      </dgm:spPr>
      <dgm:t>
        <a:bodyPr/>
        <a:lstStyle/>
        <a:p>
          <a:r>
            <a:rPr lang="pt-PT" sz="1600" dirty="0">
              <a:solidFill>
                <a:srgbClr val="015C65"/>
              </a:solidFill>
            </a:rPr>
            <a:t>Lançamento por meio da lavratura de auto de infração complementar ou de emissão de notificação de lançamento complementar, específicos em relação à matéria modificada</a:t>
          </a:r>
          <a:endParaRPr lang="pt-BR" sz="1600" dirty="0">
            <a:solidFill>
              <a:srgbClr val="015C65"/>
            </a:solidFill>
          </a:endParaRPr>
        </a:p>
      </dgm:t>
    </dgm:pt>
    <dgm:pt modelId="{D0441A63-FF10-44FF-8629-A99AB9F52DCC}" type="parTrans" cxnId="{963C3BDB-EA99-4EFD-A4FD-AC60C916EC01}">
      <dgm:prSet/>
      <dgm:spPr>
        <a:ln>
          <a:solidFill>
            <a:srgbClr val="FFA513"/>
          </a:solidFill>
        </a:ln>
      </dgm:spPr>
      <dgm:t>
        <a:bodyPr/>
        <a:lstStyle/>
        <a:p>
          <a:endParaRPr lang="pt-BR"/>
        </a:p>
      </dgm:t>
    </dgm:pt>
    <dgm:pt modelId="{4CB0A6E6-5A60-43D1-BFA6-90ED32516851}" type="sibTrans" cxnId="{963C3BDB-EA99-4EFD-A4FD-AC60C916EC01}">
      <dgm:prSet/>
      <dgm:spPr/>
      <dgm:t>
        <a:bodyPr/>
        <a:lstStyle/>
        <a:p>
          <a:endParaRPr lang="pt-BR"/>
        </a:p>
      </dgm:t>
    </dgm:pt>
    <dgm:pt modelId="{923495E4-AF71-4240-91F2-1E9A6B5F35B4}" type="pres">
      <dgm:prSet presAssocID="{9AF8C79F-956C-4546-B779-58075A2B48DC}" presName="hierChild1" presStyleCnt="0">
        <dgm:presLayoutVars>
          <dgm:orgChart val="1"/>
          <dgm:chPref val="1"/>
          <dgm:dir/>
          <dgm:animOne val="branch"/>
          <dgm:animLvl val="lvl"/>
          <dgm:resizeHandles/>
        </dgm:presLayoutVars>
      </dgm:prSet>
      <dgm:spPr/>
    </dgm:pt>
    <dgm:pt modelId="{AABD3166-4FCA-47AF-AD2A-76C41E905766}" type="pres">
      <dgm:prSet presAssocID="{8530012F-C3EC-4C4C-BC52-AA98BBDF8AFB}" presName="hierRoot1" presStyleCnt="0">
        <dgm:presLayoutVars>
          <dgm:hierBranch val="init"/>
        </dgm:presLayoutVars>
      </dgm:prSet>
      <dgm:spPr/>
    </dgm:pt>
    <dgm:pt modelId="{67FEC9FA-7737-4A3D-958F-9FD89A7EA858}" type="pres">
      <dgm:prSet presAssocID="{8530012F-C3EC-4C4C-BC52-AA98BBDF8AFB}" presName="rootComposite1" presStyleCnt="0"/>
      <dgm:spPr/>
    </dgm:pt>
    <dgm:pt modelId="{FB171849-D507-41E4-BEDB-FD2674BF7B49}" type="pres">
      <dgm:prSet presAssocID="{8530012F-C3EC-4C4C-BC52-AA98BBDF8AFB}" presName="rootText1" presStyleLbl="node0" presStyleIdx="0" presStyleCnt="1" custScaleX="66778" custScaleY="174332">
        <dgm:presLayoutVars>
          <dgm:chPref val="3"/>
        </dgm:presLayoutVars>
      </dgm:prSet>
      <dgm:spPr/>
    </dgm:pt>
    <dgm:pt modelId="{F05061B3-2218-43FF-A633-0B50F7404493}" type="pres">
      <dgm:prSet presAssocID="{8530012F-C3EC-4C4C-BC52-AA98BBDF8AFB}" presName="rootConnector1" presStyleLbl="node1" presStyleIdx="0" presStyleCnt="0"/>
      <dgm:spPr/>
    </dgm:pt>
    <dgm:pt modelId="{23897380-0079-46CC-9746-ECE8B0AB70CE}" type="pres">
      <dgm:prSet presAssocID="{8530012F-C3EC-4C4C-BC52-AA98BBDF8AFB}" presName="hierChild2" presStyleCnt="0"/>
      <dgm:spPr/>
    </dgm:pt>
    <dgm:pt modelId="{953972D8-5488-4596-82A7-CF7301F08814}" type="pres">
      <dgm:prSet presAssocID="{40DECC08-4D04-4A8A-8DFB-C7EA4A6D0D3D}" presName="Name64" presStyleLbl="parChTrans1D2" presStyleIdx="0" presStyleCnt="1"/>
      <dgm:spPr/>
    </dgm:pt>
    <dgm:pt modelId="{D45C4F36-2219-4D8B-8AAF-B9674405E776}" type="pres">
      <dgm:prSet presAssocID="{6DA948DC-BD73-400D-B36E-FD3FD6B334B7}" presName="hierRoot2" presStyleCnt="0">
        <dgm:presLayoutVars>
          <dgm:hierBranch val="init"/>
        </dgm:presLayoutVars>
      </dgm:prSet>
      <dgm:spPr/>
    </dgm:pt>
    <dgm:pt modelId="{C437A793-8895-4254-942B-4BCEA82E8460}" type="pres">
      <dgm:prSet presAssocID="{6DA948DC-BD73-400D-B36E-FD3FD6B334B7}" presName="rootComposite" presStyleCnt="0"/>
      <dgm:spPr/>
    </dgm:pt>
    <dgm:pt modelId="{4CFABF5F-F9A8-46D9-80BB-3617728A16DF}" type="pres">
      <dgm:prSet presAssocID="{6DA948DC-BD73-400D-B36E-FD3FD6B334B7}" presName="rootText" presStyleLbl="node2" presStyleIdx="0" presStyleCnt="1" custScaleY="197886">
        <dgm:presLayoutVars>
          <dgm:chPref val="3"/>
        </dgm:presLayoutVars>
      </dgm:prSet>
      <dgm:spPr/>
    </dgm:pt>
    <dgm:pt modelId="{E6E07D4C-8975-4E01-969B-621DEB2A01F0}" type="pres">
      <dgm:prSet presAssocID="{6DA948DC-BD73-400D-B36E-FD3FD6B334B7}" presName="rootConnector" presStyleLbl="node2" presStyleIdx="0" presStyleCnt="1"/>
      <dgm:spPr/>
    </dgm:pt>
    <dgm:pt modelId="{0235EB81-7EAF-4F41-90E9-DB05963F5FE9}" type="pres">
      <dgm:prSet presAssocID="{6DA948DC-BD73-400D-B36E-FD3FD6B334B7}" presName="hierChild4" presStyleCnt="0"/>
      <dgm:spPr/>
    </dgm:pt>
    <dgm:pt modelId="{880BC6B0-069C-48FA-A0F0-3A53989473FC}" type="pres">
      <dgm:prSet presAssocID="{F1BC769E-9C6E-434B-88BF-95CA5F8FD9D6}" presName="Name64" presStyleLbl="parChTrans1D3" presStyleIdx="0" presStyleCnt="2"/>
      <dgm:spPr/>
    </dgm:pt>
    <dgm:pt modelId="{489060DB-E028-4B3D-B161-8A13B6AA63A9}" type="pres">
      <dgm:prSet presAssocID="{0EC8B3CE-9AE2-4B56-B142-16F4247A42CB}" presName="hierRoot2" presStyleCnt="0">
        <dgm:presLayoutVars>
          <dgm:hierBranch val="init"/>
        </dgm:presLayoutVars>
      </dgm:prSet>
      <dgm:spPr/>
    </dgm:pt>
    <dgm:pt modelId="{F172ED2A-DFFD-4CA8-B2EF-26EBE0802C11}" type="pres">
      <dgm:prSet presAssocID="{0EC8B3CE-9AE2-4B56-B142-16F4247A42CB}" presName="rootComposite" presStyleCnt="0"/>
      <dgm:spPr/>
    </dgm:pt>
    <dgm:pt modelId="{538F3AF2-C99C-4987-8979-0A42CF29639B}" type="pres">
      <dgm:prSet presAssocID="{0EC8B3CE-9AE2-4B56-B142-16F4247A42CB}" presName="rootText" presStyleLbl="node3" presStyleIdx="0" presStyleCnt="2" custScaleY="245708">
        <dgm:presLayoutVars>
          <dgm:chPref val="3"/>
        </dgm:presLayoutVars>
      </dgm:prSet>
      <dgm:spPr/>
    </dgm:pt>
    <dgm:pt modelId="{E5F5B71A-C1B5-409D-B30E-DA9FC4ADDF21}" type="pres">
      <dgm:prSet presAssocID="{0EC8B3CE-9AE2-4B56-B142-16F4247A42CB}" presName="rootConnector" presStyleLbl="node3" presStyleIdx="0" presStyleCnt="2"/>
      <dgm:spPr/>
    </dgm:pt>
    <dgm:pt modelId="{FC4B8E63-3BAD-4F37-A084-4D9F4987C4CC}" type="pres">
      <dgm:prSet presAssocID="{0EC8B3CE-9AE2-4B56-B142-16F4247A42CB}" presName="hierChild4" presStyleCnt="0"/>
      <dgm:spPr/>
    </dgm:pt>
    <dgm:pt modelId="{85735DC3-D884-457B-BC83-9C5758139D51}" type="pres">
      <dgm:prSet presAssocID="{0EC8B3CE-9AE2-4B56-B142-16F4247A42CB}" presName="hierChild5" presStyleCnt="0"/>
      <dgm:spPr/>
    </dgm:pt>
    <dgm:pt modelId="{8AB7CDA7-84C0-49A1-8C76-9A250ABDAE50}" type="pres">
      <dgm:prSet presAssocID="{E1C79243-A11F-4EE0-9037-72126BB5B65F}" presName="Name64" presStyleLbl="parChTrans1D3" presStyleIdx="1" presStyleCnt="2"/>
      <dgm:spPr/>
    </dgm:pt>
    <dgm:pt modelId="{6B847F35-DDF1-40D2-A8FA-52060CC672AC}" type="pres">
      <dgm:prSet presAssocID="{92B6AB6D-2B9A-4BFB-85FB-10C828AABE68}" presName="hierRoot2" presStyleCnt="0">
        <dgm:presLayoutVars>
          <dgm:hierBranch val="init"/>
        </dgm:presLayoutVars>
      </dgm:prSet>
      <dgm:spPr/>
    </dgm:pt>
    <dgm:pt modelId="{F9AD65D1-0AED-42E9-AE3A-C375C2A834E7}" type="pres">
      <dgm:prSet presAssocID="{92B6AB6D-2B9A-4BFB-85FB-10C828AABE68}" presName="rootComposite" presStyleCnt="0"/>
      <dgm:spPr/>
    </dgm:pt>
    <dgm:pt modelId="{A7AB90B6-E528-4121-A635-5942195B064C}" type="pres">
      <dgm:prSet presAssocID="{92B6AB6D-2B9A-4BFB-85FB-10C828AABE68}" presName="rootText" presStyleLbl="node3" presStyleIdx="1" presStyleCnt="2" custScaleY="159906">
        <dgm:presLayoutVars>
          <dgm:chPref val="3"/>
        </dgm:presLayoutVars>
      </dgm:prSet>
      <dgm:spPr/>
    </dgm:pt>
    <dgm:pt modelId="{10C97385-DF9B-43A6-9BA5-4E2EB8D62EEB}" type="pres">
      <dgm:prSet presAssocID="{92B6AB6D-2B9A-4BFB-85FB-10C828AABE68}" presName="rootConnector" presStyleLbl="node3" presStyleIdx="1" presStyleCnt="2"/>
      <dgm:spPr/>
    </dgm:pt>
    <dgm:pt modelId="{81D89741-78B1-4F39-BCBA-53EE434FC343}" type="pres">
      <dgm:prSet presAssocID="{92B6AB6D-2B9A-4BFB-85FB-10C828AABE68}" presName="hierChild4" presStyleCnt="0"/>
      <dgm:spPr/>
    </dgm:pt>
    <dgm:pt modelId="{95957F6B-603A-4C7D-B949-260869B4CBBC}" type="pres">
      <dgm:prSet presAssocID="{D0441A63-FF10-44FF-8629-A99AB9F52DCC}" presName="Name64" presStyleLbl="parChTrans1D4" presStyleIdx="0" presStyleCnt="1"/>
      <dgm:spPr/>
    </dgm:pt>
    <dgm:pt modelId="{B13F6BC8-5B75-40FA-B372-A550BCCD7B41}" type="pres">
      <dgm:prSet presAssocID="{7B8726E7-5857-46D6-860E-AA69A003E29C}" presName="hierRoot2" presStyleCnt="0">
        <dgm:presLayoutVars>
          <dgm:hierBranch val="init"/>
        </dgm:presLayoutVars>
      </dgm:prSet>
      <dgm:spPr/>
    </dgm:pt>
    <dgm:pt modelId="{27E373F5-57D3-45EB-B974-8F1B1F868864}" type="pres">
      <dgm:prSet presAssocID="{7B8726E7-5857-46D6-860E-AA69A003E29C}" presName="rootComposite" presStyleCnt="0"/>
      <dgm:spPr/>
    </dgm:pt>
    <dgm:pt modelId="{7B61629B-94A8-4954-94CA-1C96E0307013}" type="pres">
      <dgm:prSet presAssocID="{7B8726E7-5857-46D6-860E-AA69A003E29C}" presName="rootText" presStyleLbl="node4" presStyleIdx="0" presStyleCnt="1" custScaleY="279807" custLinFactY="-36816" custLinFactNeighborX="2950" custLinFactNeighborY="-100000">
        <dgm:presLayoutVars>
          <dgm:chPref val="3"/>
        </dgm:presLayoutVars>
      </dgm:prSet>
      <dgm:spPr/>
    </dgm:pt>
    <dgm:pt modelId="{27B5C820-D840-4489-9A24-B11E861FB99F}" type="pres">
      <dgm:prSet presAssocID="{7B8726E7-5857-46D6-860E-AA69A003E29C}" presName="rootConnector" presStyleLbl="node4" presStyleIdx="0" presStyleCnt="1"/>
      <dgm:spPr/>
    </dgm:pt>
    <dgm:pt modelId="{12CBA7AE-398C-42AB-9091-B394CFDCEC8D}" type="pres">
      <dgm:prSet presAssocID="{7B8726E7-5857-46D6-860E-AA69A003E29C}" presName="hierChild4" presStyleCnt="0"/>
      <dgm:spPr/>
    </dgm:pt>
    <dgm:pt modelId="{149B8017-3C97-4A29-8877-D0FB7205F6C0}" type="pres">
      <dgm:prSet presAssocID="{7B8726E7-5857-46D6-860E-AA69A003E29C}" presName="hierChild5" presStyleCnt="0"/>
      <dgm:spPr/>
    </dgm:pt>
    <dgm:pt modelId="{B9D185F9-41A3-46C3-8C23-4CED4C7957C2}" type="pres">
      <dgm:prSet presAssocID="{92B6AB6D-2B9A-4BFB-85FB-10C828AABE68}" presName="hierChild5" presStyleCnt="0"/>
      <dgm:spPr/>
    </dgm:pt>
    <dgm:pt modelId="{6FA213CB-17F2-4520-B326-F89E6F155548}" type="pres">
      <dgm:prSet presAssocID="{6DA948DC-BD73-400D-B36E-FD3FD6B334B7}" presName="hierChild5" presStyleCnt="0"/>
      <dgm:spPr/>
    </dgm:pt>
    <dgm:pt modelId="{40C29EC8-242D-4AE0-A8B4-FAFA4A6AD477}" type="pres">
      <dgm:prSet presAssocID="{8530012F-C3EC-4C4C-BC52-AA98BBDF8AFB}" presName="hierChild3" presStyleCnt="0"/>
      <dgm:spPr/>
    </dgm:pt>
  </dgm:ptLst>
  <dgm:cxnLst>
    <dgm:cxn modelId="{B3391A01-16F5-48FA-8B60-4E2050EA6974}" type="presOf" srcId="{9AF8C79F-956C-4546-B779-58075A2B48DC}" destId="{923495E4-AF71-4240-91F2-1E9A6B5F35B4}" srcOrd="0" destOrd="0" presId="urn:microsoft.com/office/officeart/2009/3/layout/HorizontalOrganizationChart"/>
    <dgm:cxn modelId="{55A21A07-ADFB-4C14-9567-4FF586532301}" type="presOf" srcId="{8530012F-C3EC-4C4C-BC52-AA98BBDF8AFB}" destId="{F05061B3-2218-43FF-A633-0B50F7404493}" srcOrd="1" destOrd="0" presId="urn:microsoft.com/office/officeart/2009/3/layout/HorizontalOrganizationChart"/>
    <dgm:cxn modelId="{9C92DF0A-A65D-47FF-AD27-000B6F64C7E0}" type="presOf" srcId="{0EC8B3CE-9AE2-4B56-B142-16F4247A42CB}" destId="{538F3AF2-C99C-4987-8979-0A42CF29639B}" srcOrd="0" destOrd="0" presId="urn:microsoft.com/office/officeart/2009/3/layout/HorizontalOrganizationChart"/>
    <dgm:cxn modelId="{94C00B1A-ECDF-488D-A56B-FBB27D06A261}" type="presOf" srcId="{8530012F-C3EC-4C4C-BC52-AA98BBDF8AFB}" destId="{FB171849-D507-41E4-BEDB-FD2674BF7B49}" srcOrd="0" destOrd="0" presId="urn:microsoft.com/office/officeart/2009/3/layout/HorizontalOrganizationChart"/>
    <dgm:cxn modelId="{1652CC2A-B884-4D20-B7B6-E23AD1B22951}" type="presOf" srcId="{D0441A63-FF10-44FF-8629-A99AB9F52DCC}" destId="{95957F6B-603A-4C7D-B949-260869B4CBBC}" srcOrd="0" destOrd="0" presId="urn:microsoft.com/office/officeart/2009/3/layout/HorizontalOrganizationChart"/>
    <dgm:cxn modelId="{42B1B865-CD10-4C7E-94ED-C8795A713672}" type="presOf" srcId="{40DECC08-4D04-4A8A-8DFB-C7EA4A6D0D3D}" destId="{953972D8-5488-4596-82A7-CF7301F08814}" srcOrd="0" destOrd="0" presId="urn:microsoft.com/office/officeart/2009/3/layout/HorizontalOrganizationChart"/>
    <dgm:cxn modelId="{83BB4A4A-E7C0-4AD2-92E2-4DBC10917521}" type="presOf" srcId="{6DA948DC-BD73-400D-B36E-FD3FD6B334B7}" destId="{E6E07D4C-8975-4E01-969B-621DEB2A01F0}" srcOrd="1" destOrd="0" presId="urn:microsoft.com/office/officeart/2009/3/layout/HorizontalOrganizationChart"/>
    <dgm:cxn modelId="{2E77E44A-A75C-4CBD-BAE9-BD07775D721B}" type="presOf" srcId="{0EC8B3CE-9AE2-4B56-B142-16F4247A42CB}" destId="{E5F5B71A-C1B5-409D-B30E-DA9FC4ADDF21}" srcOrd="1" destOrd="0" presId="urn:microsoft.com/office/officeart/2009/3/layout/HorizontalOrganizationChart"/>
    <dgm:cxn modelId="{A39EFB50-9528-4F84-A4F0-F36305509055}" srcId="{6DA948DC-BD73-400D-B36E-FD3FD6B334B7}" destId="{92B6AB6D-2B9A-4BFB-85FB-10C828AABE68}" srcOrd="1" destOrd="0" parTransId="{E1C79243-A11F-4EE0-9037-72126BB5B65F}" sibTransId="{9829F693-91E2-4F7B-9D4E-394DC22A32F8}"/>
    <dgm:cxn modelId="{3CF71C58-47E8-42E6-9BD8-7025719BF4C9}" srcId="{8530012F-C3EC-4C4C-BC52-AA98BBDF8AFB}" destId="{6DA948DC-BD73-400D-B36E-FD3FD6B334B7}" srcOrd="0" destOrd="0" parTransId="{40DECC08-4D04-4A8A-8DFB-C7EA4A6D0D3D}" sibTransId="{63811874-F03E-496E-946A-8A8BD61EBD84}"/>
    <dgm:cxn modelId="{9B1F7678-54F1-4D22-8519-200F2CC6891E}" type="presOf" srcId="{92B6AB6D-2B9A-4BFB-85FB-10C828AABE68}" destId="{10C97385-DF9B-43A6-9BA5-4E2EB8D62EEB}" srcOrd="1" destOrd="0" presId="urn:microsoft.com/office/officeart/2009/3/layout/HorizontalOrganizationChart"/>
    <dgm:cxn modelId="{1B9FE05A-3A1D-4179-A1FF-2840A69E0D7A}" type="presOf" srcId="{7B8726E7-5857-46D6-860E-AA69A003E29C}" destId="{27B5C820-D840-4489-9A24-B11E861FB99F}" srcOrd="1" destOrd="0" presId="urn:microsoft.com/office/officeart/2009/3/layout/HorizontalOrganizationChart"/>
    <dgm:cxn modelId="{AF6D2693-80F6-4638-95B9-D966718CF8C5}" type="presOf" srcId="{6DA948DC-BD73-400D-B36E-FD3FD6B334B7}" destId="{4CFABF5F-F9A8-46D9-80BB-3617728A16DF}" srcOrd="0" destOrd="0" presId="urn:microsoft.com/office/officeart/2009/3/layout/HorizontalOrganizationChart"/>
    <dgm:cxn modelId="{8DA70494-6CA7-4199-A267-0DAD3902D461}" srcId="{6DA948DC-BD73-400D-B36E-FD3FD6B334B7}" destId="{0EC8B3CE-9AE2-4B56-B142-16F4247A42CB}" srcOrd="0" destOrd="0" parTransId="{F1BC769E-9C6E-434B-88BF-95CA5F8FD9D6}" sibTransId="{8644858E-70F4-425C-9B99-0EDFAC62064A}"/>
    <dgm:cxn modelId="{3C2091B5-8AC5-4580-8799-B4B45E798ECA}" type="presOf" srcId="{E1C79243-A11F-4EE0-9037-72126BB5B65F}" destId="{8AB7CDA7-84C0-49A1-8C76-9A250ABDAE50}" srcOrd="0" destOrd="0" presId="urn:microsoft.com/office/officeart/2009/3/layout/HorizontalOrganizationChart"/>
    <dgm:cxn modelId="{5884B5C3-6987-4584-9E9B-4CD48062D644}" type="presOf" srcId="{F1BC769E-9C6E-434B-88BF-95CA5F8FD9D6}" destId="{880BC6B0-069C-48FA-A0F0-3A53989473FC}" srcOrd="0" destOrd="0" presId="urn:microsoft.com/office/officeart/2009/3/layout/HorizontalOrganizationChart"/>
    <dgm:cxn modelId="{963C3BDB-EA99-4EFD-A4FD-AC60C916EC01}" srcId="{92B6AB6D-2B9A-4BFB-85FB-10C828AABE68}" destId="{7B8726E7-5857-46D6-860E-AA69A003E29C}" srcOrd="0" destOrd="0" parTransId="{D0441A63-FF10-44FF-8629-A99AB9F52DCC}" sibTransId="{4CB0A6E6-5A60-43D1-BFA6-90ED32516851}"/>
    <dgm:cxn modelId="{4FD7D6F3-4B1B-4113-ABAD-BE43D4333F36}" srcId="{9AF8C79F-956C-4546-B779-58075A2B48DC}" destId="{8530012F-C3EC-4C4C-BC52-AA98BBDF8AFB}" srcOrd="0" destOrd="0" parTransId="{4DA36353-2725-4149-AD1C-7D4E4BBF52E4}" sibTransId="{5C6E3B39-DB9B-4193-BD55-3C02566EE385}"/>
    <dgm:cxn modelId="{D967BFF4-56C7-44F9-B347-796ADCE3C0D8}" type="presOf" srcId="{7B8726E7-5857-46D6-860E-AA69A003E29C}" destId="{7B61629B-94A8-4954-94CA-1C96E0307013}" srcOrd="0" destOrd="0" presId="urn:microsoft.com/office/officeart/2009/3/layout/HorizontalOrganizationChart"/>
    <dgm:cxn modelId="{C3E5E8F6-0B90-46A4-BFD2-38033690C1F5}" type="presOf" srcId="{92B6AB6D-2B9A-4BFB-85FB-10C828AABE68}" destId="{A7AB90B6-E528-4121-A635-5942195B064C}" srcOrd="0" destOrd="0" presId="urn:microsoft.com/office/officeart/2009/3/layout/HorizontalOrganizationChart"/>
    <dgm:cxn modelId="{1C393AB9-D006-4ECC-8543-3F48D49B1661}" type="presParOf" srcId="{923495E4-AF71-4240-91F2-1E9A6B5F35B4}" destId="{AABD3166-4FCA-47AF-AD2A-76C41E905766}" srcOrd="0" destOrd="0" presId="urn:microsoft.com/office/officeart/2009/3/layout/HorizontalOrganizationChart"/>
    <dgm:cxn modelId="{BC405C31-06D0-4DC0-8900-5A8166C71309}" type="presParOf" srcId="{AABD3166-4FCA-47AF-AD2A-76C41E905766}" destId="{67FEC9FA-7737-4A3D-958F-9FD89A7EA858}" srcOrd="0" destOrd="0" presId="urn:microsoft.com/office/officeart/2009/3/layout/HorizontalOrganizationChart"/>
    <dgm:cxn modelId="{F5DC78D4-5E40-49D9-8FC6-F923068FF9AF}" type="presParOf" srcId="{67FEC9FA-7737-4A3D-958F-9FD89A7EA858}" destId="{FB171849-D507-41E4-BEDB-FD2674BF7B49}" srcOrd="0" destOrd="0" presId="urn:microsoft.com/office/officeart/2009/3/layout/HorizontalOrganizationChart"/>
    <dgm:cxn modelId="{ACEB3F7E-7FD1-43A0-9F33-93AF58002CF8}" type="presParOf" srcId="{67FEC9FA-7737-4A3D-958F-9FD89A7EA858}" destId="{F05061B3-2218-43FF-A633-0B50F7404493}" srcOrd="1" destOrd="0" presId="urn:microsoft.com/office/officeart/2009/3/layout/HorizontalOrganizationChart"/>
    <dgm:cxn modelId="{331BCF28-EED0-49F9-91D0-E8D8186C07AB}" type="presParOf" srcId="{AABD3166-4FCA-47AF-AD2A-76C41E905766}" destId="{23897380-0079-46CC-9746-ECE8B0AB70CE}" srcOrd="1" destOrd="0" presId="urn:microsoft.com/office/officeart/2009/3/layout/HorizontalOrganizationChart"/>
    <dgm:cxn modelId="{6065DC8E-6462-4B75-9F7A-CD1D600EC9A6}" type="presParOf" srcId="{23897380-0079-46CC-9746-ECE8B0AB70CE}" destId="{953972D8-5488-4596-82A7-CF7301F08814}" srcOrd="0" destOrd="0" presId="urn:microsoft.com/office/officeart/2009/3/layout/HorizontalOrganizationChart"/>
    <dgm:cxn modelId="{D61AA8D4-4DE3-4885-A7ED-6286D46001DD}" type="presParOf" srcId="{23897380-0079-46CC-9746-ECE8B0AB70CE}" destId="{D45C4F36-2219-4D8B-8AAF-B9674405E776}" srcOrd="1" destOrd="0" presId="urn:microsoft.com/office/officeart/2009/3/layout/HorizontalOrganizationChart"/>
    <dgm:cxn modelId="{F430CF2F-A2BF-4770-AD82-F15F0E65FB1F}" type="presParOf" srcId="{D45C4F36-2219-4D8B-8AAF-B9674405E776}" destId="{C437A793-8895-4254-942B-4BCEA82E8460}" srcOrd="0" destOrd="0" presId="urn:microsoft.com/office/officeart/2009/3/layout/HorizontalOrganizationChart"/>
    <dgm:cxn modelId="{45074BA4-0BA9-4718-BBC1-E3BF06BBFB33}" type="presParOf" srcId="{C437A793-8895-4254-942B-4BCEA82E8460}" destId="{4CFABF5F-F9A8-46D9-80BB-3617728A16DF}" srcOrd="0" destOrd="0" presId="urn:microsoft.com/office/officeart/2009/3/layout/HorizontalOrganizationChart"/>
    <dgm:cxn modelId="{1DDB7AC7-9139-4297-90CA-2E34A6721225}" type="presParOf" srcId="{C437A793-8895-4254-942B-4BCEA82E8460}" destId="{E6E07D4C-8975-4E01-969B-621DEB2A01F0}" srcOrd="1" destOrd="0" presId="urn:microsoft.com/office/officeart/2009/3/layout/HorizontalOrganizationChart"/>
    <dgm:cxn modelId="{9DA5C8CF-A8BB-47ED-A096-5C3559CE76E1}" type="presParOf" srcId="{D45C4F36-2219-4D8B-8AAF-B9674405E776}" destId="{0235EB81-7EAF-4F41-90E9-DB05963F5FE9}" srcOrd="1" destOrd="0" presId="urn:microsoft.com/office/officeart/2009/3/layout/HorizontalOrganizationChart"/>
    <dgm:cxn modelId="{22D135F5-AF03-4907-8781-C83629609F8C}" type="presParOf" srcId="{0235EB81-7EAF-4F41-90E9-DB05963F5FE9}" destId="{880BC6B0-069C-48FA-A0F0-3A53989473FC}" srcOrd="0" destOrd="0" presId="urn:microsoft.com/office/officeart/2009/3/layout/HorizontalOrganizationChart"/>
    <dgm:cxn modelId="{554042B8-5D36-4E72-BF98-6F8092EDF19D}" type="presParOf" srcId="{0235EB81-7EAF-4F41-90E9-DB05963F5FE9}" destId="{489060DB-E028-4B3D-B161-8A13B6AA63A9}" srcOrd="1" destOrd="0" presId="urn:microsoft.com/office/officeart/2009/3/layout/HorizontalOrganizationChart"/>
    <dgm:cxn modelId="{B81C0EC8-AE9F-41E3-A480-D3456D506B25}" type="presParOf" srcId="{489060DB-E028-4B3D-B161-8A13B6AA63A9}" destId="{F172ED2A-DFFD-4CA8-B2EF-26EBE0802C11}" srcOrd="0" destOrd="0" presId="urn:microsoft.com/office/officeart/2009/3/layout/HorizontalOrganizationChart"/>
    <dgm:cxn modelId="{9DD8E5E9-3578-4D39-B680-D0DCBAA72625}" type="presParOf" srcId="{F172ED2A-DFFD-4CA8-B2EF-26EBE0802C11}" destId="{538F3AF2-C99C-4987-8979-0A42CF29639B}" srcOrd="0" destOrd="0" presId="urn:microsoft.com/office/officeart/2009/3/layout/HorizontalOrganizationChart"/>
    <dgm:cxn modelId="{FE75E438-E3CC-44BF-A7E3-E561940BD2BF}" type="presParOf" srcId="{F172ED2A-DFFD-4CA8-B2EF-26EBE0802C11}" destId="{E5F5B71A-C1B5-409D-B30E-DA9FC4ADDF21}" srcOrd="1" destOrd="0" presId="urn:microsoft.com/office/officeart/2009/3/layout/HorizontalOrganizationChart"/>
    <dgm:cxn modelId="{C8F29050-476D-4818-B507-CB8AB74911D7}" type="presParOf" srcId="{489060DB-E028-4B3D-B161-8A13B6AA63A9}" destId="{FC4B8E63-3BAD-4F37-A084-4D9F4987C4CC}" srcOrd="1" destOrd="0" presId="urn:microsoft.com/office/officeart/2009/3/layout/HorizontalOrganizationChart"/>
    <dgm:cxn modelId="{B7D2F920-B1BC-4172-92B2-D0749361746D}" type="presParOf" srcId="{489060DB-E028-4B3D-B161-8A13B6AA63A9}" destId="{85735DC3-D884-457B-BC83-9C5758139D51}" srcOrd="2" destOrd="0" presId="urn:microsoft.com/office/officeart/2009/3/layout/HorizontalOrganizationChart"/>
    <dgm:cxn modelId="{DEC7A3CB-0350-4951-BAFA-AF4F51ECCF63}" type="presParOf" srcId="{0235EB81-7EAF-4F41-90E9-DB05963F5FE9}" destId="{8AB7CDA7-84C0-49A1-8C76-9A250ABDAE50}" srcOrd="2" destOrd="0" presId="urn:microsoft.com/office/officeart/2009/3/layout/HorizontalOrganizationChart"/>
    <dgm:cxn modelId="{0D8D16B1-489C-41FA-90CE-5636B96D65DA}" type="presParOf" srcId="{0235EB81-7EAF-4F41-90E9-DB05963F5FE9}" destId="{6B847F35-DDF1-40D2-A8FA-52060CC672AC}" srcOrd="3" destOrd="0" presId="urn:microsoft.com/office/officeart/2009/3/layout/HorizontalOrganizationChart"/>
    <dgm:cxn modelId="{9877B648-E105-4534-B758-B66612ED51A8}" type="presParOf" srcId="{6B847F35-DDF1-40D2-A8FA-52060CC672AC}" destId="{F9AD65D1-0AED-42E9-AE3A-C375C2A834E7}" srcOrd="0" destOrd="0" presId="urn:microsoft.com/office/officeart/2009/3/layout/HorizontalOrganizationChart"/>
    <dgm:cxn modelId="{1BB6E4E1-1069-428E-9611-998023C375A5}" type="presParOf" srcId="{F9AD65D1-0AED-42E9-AE3A-C375C2A834E7}" destId="{A7AB90B6-E528-4121-A635-5942195B064C}" srcOrd="0" destOrd="0" presId="urn:microsoft.com/office/officeart/2009/3/layout/HorizontalOrganizationChart"/>
    <dgm:cxn modelId="{696DC8A2-80C8-479E-80E7-0EB475C8B359}" type="presParOf" srcId="{F9AD65D1-0AED-42E9-AE3A-C375C2A834E7}" destId="{10C97385-DF9B-43A6-9BA5-4E2EB8D62EEB}" srcOrd="1" destOrd="0" presId="urn:microsoft.com/office/officeart/2009/3/layout/HorizontalOrganizationChart"/>
    <dgm:cxn modelId="{0EFB4541-6573-4F2C-8CF3-1BF89AE0BDFD}" type="presParOf" srcId="{6B847F35-DDF1-40D2-A8FA-52060CC672AC}" destId="{81D89741-78B1-4F39-BCBA-53EE434FC343}" srcOrd="1" destOrd="0" presId="urn:microsoft.com/office/officeart/2009/3/layout/HorizontalOrganizationChart"/>
    <dgm:cxn modelId="{1EF33B9F-B68A-45B5-A471-92395B5D8D23}" type="presParOf" srcId="{81D89741-78B1-4F39-BCBA-53EE434FC343}" destId="{95957F6B-603A-4C7D-B949-260869B4CBBC}" srcOrd="0" destOrd="0" presId="urn:microsoft.com/office/officeart/2009/3/layout/HorizontalOrganizationChart"/>
    <dgm:cxn modelId="{096FA765-5DDC-4010-A83A-7FDFB73249FD}" type="presParOf" srcId="{81D89741-78B1-4F39-BCBA-53EE434FC343}" destId="{B13F6BC8-5B75-40FA-B372-A550BCCD7B41}" srcOrd="1" destOrd="0" presId="urn:microsoft.com/office/officeart/2009/3/layout/HorizontalOrganizationChart"/>
    <dgm:cxn modelId="{551F2961-393F-464D-BB7F-414C4197DDC4}" type="presParOf" srcId="{B13F6BC8-5B75-40FA-B372-A550BCCD7B41}" destId="{27E373F5-57D3-45EB-B974-8F1B1F868864}" srcOrd="0" destOrd="0" presId="urn:microsoft.com/office/officeart/2009/3/layout/HorizontalOrganizationChart"/>
    <dgm:cxn modelId="{AA67DEC2-4DF3-47A3-94BB-7BC3AFCF8D72}" type="presParOf" srcId="{27E373F5-57D3-45EB-B974-8F1B1F868864}" destId="{7B61629B-94A8-4954-94CA-1C96E0307013}" srcOrd="0" destOrd="0" presId="urn:microsoft.com/office/officeart/2009/3/layout/HorizontalOrganizationChart"/>
    <dgm:cxn modelId="{9629B39C-0171-4334-A9BE-3C80484DF8F6}" type="presParOf" srcId="{27E373F5-57D3-45EB-B974-8F1B1F868864}" destId="{27B5C820-D840-4489-9A24-B11E861FB99F}" srcOrd="1" destOrd="0" presId="urn:microsoft.com/office/officeart/2009/3/layout/HorizontalOrganizationChart"/>
    <dgm:cxn modelId="{6841614E-9727-4DE6-A5C4-1B2E6DD7C897}" type="presParOf" srcId="{B13F6BC8-5B75-40FA-B372-A550BCCD7B41}" destId="{12CBA7AE-398C-42AB-9091-B394CFDCEC8D}" srcOrd="1" destOrd="0" presId="urn:microsoft.com/office/officeart/2009/3/layout/HorizontalOrganizationChart"/>
    <dgm:cxn modelId="{573D2E15-E024-4C87-A9A0-61BAD59B98D3}" type="presParOf" srcId="{B13F6BC8-5B75-40FA-B372-A550BCCD7B41}" destId="{149B8017-3C97-4A29-8877-D0FB7205F6C0}" srcOrd="2" destOrd="0" presId="urn:microsoft.com/office/officeart/2009/3/layout/HorizontalOrganizationChart"/>
    <dgm:cxn modelId="{A6456CDC-6DE5-473A-9AB7-80C30BAC8B2D}" type="presParOf" srcId="{6B847F35-DDF1-40D2-A8FA-52060CC672AC}" destId="{B9D185F9-41A3-46C3-8C23-4CED4C7957C2}" srcOrd="2" destOrd="0" presId="urn:microsoft.com/office/officeart/2009/3/layout/HorizontalOrganizationChart"/>
    <dgm:cxn modelId="{380F455B-981E-4A77-8C36-A544A5095344}" type="presParOf" srcId="{D45C4F36-2219-4D8B-8AAF-B9674405E776}" destId="{6FA213CB-17F2-4520-B326-F89E6F155548}" srcOrd="2" destOrd="0" presId="urn:microsoft.com/office/officeart/2009/3/layout/HorizontalOrganizationChart"/>
    <dgm:cxn modelId="{8C723044-39A6-40DB-A174-F20ABEF970C0}" type="presParOf" srcId="{AABD3166-4FCA-47AF-AD2A-76C41E905766}" destId="{40C29EC8-242D-4AE0-A8B4-FAFA4A6AD477}"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957F6B-603A-4C7D-B949-260869B4CBBC}">
      <dsp:nvSpPr>
        <dsp:cNvPr id="0" name=""/>
        <dsp:cNvSpPr/>
      </dsp:nvSpPr>
      <dsp:spPr>
        <a:xfrm>
          <a:off x="7556462" y="2752641"/>
          <a:ext cx="497752" cy="1027108"/>
        </a:xfrm>
        <a:custGeom>
          <a:avLst/>
          <a:gdLst/>
          <a:ahLst/>
          <a:cxnLst/>
          <a:rect l="0" t="0" r="0" b="0"/>
          <a:pathLst>
            <a:path>
              <a:moveTo>
                <a:pt x="0" y="1027108"/>
              </a:moveTo>
              <a:lnTo>
                <a:pt x="251614" y="1027108"/>
              </a:lnTo>
              <a:lnTo>
                <a:pt x="251614" y="0"/>
              </a:lnTo>
              <a:lnTo>
                <a:pt x="497752" y="0"/>
              </a:lnTo>
            </a:path>
          </a:pathLst>
        </a:custGeom>
        <a:noFill/>
        <a:ln w="12700" cap="flat" cmpd="sng" algn="ctr">
          <a:solidFill>
            <a:srgbClr val="FFA513"/>
          </a:solidFill>
          <a:prstDash val="solid"/>
          <a:miter lim="800000"/>
        </a:ln>
        <a:effectLst/>
      </dsp:spPr>
      <dsp:style>
        <a:lnRef idx="2">
          <a:scrgbClr r="0" g="0" b="0"/>
        </a:lnRef>
        <a:fillRef idx="0">
          <a:scrgbClr r="0" g="0" b="0"/>
        </a:fillRef>
        <a:effectRef idx="0">
          <a:scrgbClr r="0" g="0" b="0"/>
        </a:effectRef>
        <a:fontRef idx="minor"/>
      </dsp:style>
    </dsp:sp>
    <dsp:sp modelId="{8AB7CDA7-84C0-49A1-8C76-9A250ABDAE50}">
      <dsp:nvSpPr>
        <dsp:cNvPr id="0" name=""/>
        <dsp:cNvSpPr/>
      </dsp:nvSpPr>
      <dsp:spPr>
        <a:xfrm>
          <a:off x="4602800" y="2703620"/>
          <a:ext cx="492276" cy="1076128"/>
        </a:xfrm>
        <a:custGeom>
          <a:avLst/>
          <a:gdLst/>
          <a:ahLst/>
          <a:cxnLst/>
          <a:rect l="0" t="0" r="0" b="0"/>
          <a:pathLst>
            <a:path>
              <a:moveTo>
                <a:pt x="0" y="0"/>
              </a:moveTo>
              <a:lnTo>
                <a:pt x="246138" y="0"/>
              </a:lnTo>
              <a:lnTo>
                <a:pt x="246138" y="1076128"/>
              </a:lnTo>
              <a:lnTo>
                <a:pt x="492276" y="1076128"/>
              </a:lnTo>
            </a:path>
          </a:pathLst>
        </a:custGeom>
        <a:noFill/>
        <a:ln w="12700" cap="flat" cmpd="sng" algn="ctr">
          <a:solidFill>
            <a:srgbClr val="FFA513"/>
          </a:solidFill>
          <a:prstDash val="solid"/>
          <a:miter lim="800000"/>
        </a:ln>
        <a:effectLst/>
      </dsp:spPr>
      <dsp:style>
        <a:lnRef idx="2">
          <a:scrgbClr r="0" g="0" b="0"/>
        </a:lnRef>
        <a:fillRef idx="0">
          <a:scrgbClr r="0" g="0" b="0"/>
        </a:fillRef>
        <a:effectRef idx="0">
          <a:scrgbClr r="0" g="0" b="0"/>
        </a:effectRef>
        <a:fontRef idx="minor"/>
      </dsp:style>
    </dsp:sp>
    <dsp:sp modelId="{880BC6B0-069C-48FA-A0F0-3A53989473FC}">
      <dsp:nvSpPr>
        <dsp:cNvPr id="0" name=""/>
        <dsp:cNvSpPr/>
      </dsp:nvSpPr>
      <dsp:spPr>
        <a:xfrm>
          <a:off x="4602800" y="1949559"/>
          <a:ext cx="492276" cy="754061"/>
        </a:xfrm>
        <a:custGeom>
          <a:avLst/>
          <a:gdLst/>
          <a:ahLst/>
          <a:cxnLst/>
          <a:rect l="0" t="0" r="0" b="0"/>
          <a:pathLst>
            <a:path>
              <a:moveTo>
                <a:pt x="0" y="754061"/>
              </a:moveTo>
              <a:lnTo>
                <a:pt x="246138" y="754061"/>
              </a:lnTo>
              <a:lnTo>
                <a:pt x="246138" y="0"/>
              </a:lnTo>
              <a:lnTo>
                <a:pt x="492276" y="0"/>
              </a:lnTo>
            </a:path>
          </a:pathLst>
        </a:custGeom>
        <a:noFill/>
        <a:ln w="12700" cap="flat" cmpd="sng" algn="ctr">
          <a:solidFill>
            <a:srgbClr val="FFA513"/>
          </a:solidFill>
          <a:prstDash val="solid"/>
          <a:miter lim="800000"/>
        </a:ln>
        <a:effectLst/>
      </dsp:spPr>
      <dsp:style>
        <a:lnRef idx="2">
          <a:scrgbClr r="0" g="0" b="0"/>
        </a:lnRef>
        <a:fillRef idx="0">
          <a:scrgbClr r="0" g="0" b="0"/>
        </a:fillRef>
        <a:effectRef idx="0">
          <a:scrgbClr r="0" g="0" b="0"/>
        </a:effectRef>
        <a:fontRef idx="minor"/>
      </dsp:style>
    </dsp:sp>
    <dsp:sp modelId="{953972D8-5488-4596-82A7-CF7301F08814}">
      <dsp:nvSpPr>
        <dsp:cNvPr id="0" name=""/>
        <dsp:cNvSpPr/>
      </dsp:nvSpPr>
      <dsp:spPr>
        <a:xfrm>
          <a:off x="1649139" y="2657900"/>
          <a:ext cx="492276" cy="91440"/>
        </a:xfrm>
        <a:custGeom>
          <a:avLst/>
          <a:gdLst/>
          <a:ahLst/>
          <a:cxnLst/>
          <a:rect l="0" t="0" r="0" b="0"/>
          <a:pathLst>
            <a:path>
              <a:moveTo>
                <a:pt x="0" y="45720"/>
              </a:moveTo>
              <a:lnTo>
                <a:pt x="492276" y="45720"/>
              </a:lnTo>
            </a:path>
          </a:pathLst>
        </a:custGeom>
        <a:noFill/>
        <a:ln w="12700" cap="flat" cmpd="sng" algn="ctr">
          <a:solidFill>
            <a:srgbClr val="FFA513"/>
          </a:solidFill>
          <a:prstDash val="solid"/>
          <a:miter lim="800000"/>
        </a:ln>
        <a:effectLst/>
      </dsp:spPr>
      <dsp:style>
        <a:lnRef idx="2">
          <a:scrgbClr r="0" g="0" b="0"/>
        </a:lnRef>
        <a:fillRef idx="0">
          <a:scrgbClr r="0" g="0" b="0"/>
        </a:fillRef>
        <a:effectRef idx="0">
          <a:scrgbClr r="0" g="0" b="0"/>
        </a:effectRef>
        <a:fontRef idx="minor"/>
      </dsp:style>
    </dsp:sp>
    <dsp:sp modelId="{FB171849-D507-41E4-BEDB-FD2674BF7B49}">
      <dsp:nvSpPr>
        <dsp:cNvPr id="0" name=""/>
        <dsp:cNvSpPr/>
      </dsp:nvSpPr>
      <dsp:spPr>
        <a:xfrm>
          <a:off x="5475" y="2049245"/>
          <a:ext cx="1643663" cy="1308749"/>
        </a:xfrm>
        <a:prstGeom prst="rect">
          <a:avLst/>
        </a:prstGeom>
        <a:solidFill>
          <a:srgbClr val="015C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PT" sz="1600" kern="1200" dirty="0"/>
            <a:t> </a:t>
          </a:r>
          <a:endParaRPr lang="pt-BR" sz="1600" kern="1200" dirty="0"/>
        </a:p>
      </dsp:txBody>
      <dsp:txXfrm>
        <a:off x="5475" y="2049245"/>
        <a:ext cx="1643663" cy="1308749"/>
      </dsp:txXfrm>
    </dsp:sp>
    <dsp:sp modelId="{4CFABF5F-F9A8-46D9-80BB-3617728A16DF}">
      <dsp:nvSpPr>
        <dsp:cNvPr id="0" name=""/>
        <dsp:cNvSpPr/>
      </dsp:nvSpPr>
      <dsp:spPr>
        <a:xfrm>
          <a:off x="2141416" y="1960833"/>
          <a:ext cx="2461384" cy="1485574"/>
        </a:xfrm>
        <a:prstGeom prst="rect">
          <a:avLst/>
        </a:prstGeom>
        <a:solidFill>
          <a:srgbClr val="015C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pt-BR" sz="1600" kern="1200" dirty="0"/>
        </a:p>
      </dsp:txBody>
      <dsp:txXfrm>
        <a:off x="2141416" y="1960833"/>
        <a:ext cx="2461384" cy="1485574"/>
      </dsp:txXfrm>
    </dsp:sp>
    <dsp:sp modelId="{538F3AF2-C99C-4987-8979-0A42CF29639B}">
      <dsp:nvSpPr>
        <dsp:cNvPr id="0" name=""/>
        <dsp:cNvSpPr/>
      </dsp:nvSpPr>
      <dsp:spPr>
        <a:xfrm>
          <a:off x="5095077" y="1027266"/>
          <a:ext cx="2461384" cy="1844584"/>
        </a:xfrm>
        <a:prstGeom prst="rect">
          <a:avLst/>
        </a:prstGeom>
        <a:solidFill>
          <a:srgbClr val="015C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PT" sz="1600" kern="1200" dirty="0"/>
            <a:t> </a:t>
          </a:r>
          <a:endParaRPr lang="pt-BR" sz="1600" kern="1200" dirty="0"/>
        </a:p>
      </dsp:txBody>
      <dsp:txXfrm>
        <a:off x="5095077" y="1027266"/>
        <a:ext cx="2461384" cy="1844584"/>
      </dsp:txXfrm>
    </dsp:sp>
    <dsp:sp modelId="{A7AB90B6-E528-4121-A635-5942195B064C}">
      <dsp:nvSpPr>
        <dsp:cNvPr id="0" name=""/>
        <dsp:cNvSpPr/>
      </dsp:nvSpPr>
      <dsp:spPr>
        <a:xfrm>
          <a:off x="5095077" y="3179524"/>
          <a:ext cx="2461384" cy="1200450"/>
        </a:xfrm>
        <a:prstGeom prst="rect">
          <a:avLst/>
        </a:prstGeom>
        <a:solidFill>
          <a:srgbClr val="015C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PT" sz="1600" kern="1200" dirty="0"/>
            <a:t> </a:t>
          </a:r>
          <a:endParaRPr lang="pt-BR" sz="1600" kern="1200" dirty="0"/>
        </a:p>
      </dsp:txBody>
      <dsp:txXfrm>
        <a:off x="5095077" y="3179524"/>
        <a:ext cx="2461384" cy="1200450"/>
      </dsp:txXfrm>
    </dsp:sp>
    <dsp:sp modelId="{7B61629B-94A8-4954-94CA-1C96E0307013}">
      <dsp:nvSpPr>
        <dsp:cNvPr id="0" name=""/>
        <dsp:cNvSpPr/>
      </dsp:nvSpPr>
      <dsp:spPr>
        <a:xfrm>
          <a:off x="8054215" y="1702354"/>
          <a:ext cx="2461384" cy="2100573"/>
        </a:xfrm>
        <a:prstGeom prst="rect">
          <a:avLst/>
        </a:prstGeom>
        <a:solidFill>
          <a:schemeClr val="bg1"/>
        </a:solidFill>
        <a:ln w="12700" cap="flat" cmpd="sng" algn="ctr">
          <a:solidFill>
            <a:srgbClr val="FFA51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pt-PT" sz="1600" kern="1200" dirty="0">
              <a:solidFill>
                <a:srgbClr val="015C65"/>
              </a:solidFill>
            </a:rPr>
            <a:t>Lançamento por meio da lavratura de auto de infração complementar ou de emissão de notificação de lançamento complementar, específicos em relação à matéria modificada</a:t>
          </a:r>
          <a:endParaRPr lang="pt-BR" sz="1600" kern="1200" dirty="0">
            <a:solidFill>
              <a:srgbClr val="015C65"/>
            </a:solidFill>
          </a:endParaRPr>
        </a:p>
      </dsp:txBody>
      <dsp:txXfrm>
        <a:off x="8054215" y="1702354"/>
        <a:ext cx="2461384" cy="2100573"/>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D0A5672D-7B22-4023-8C8D-D00EB10E809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a:extLst>
              <a:ext uri="{FF2B5EF4-FFF2-40B4-BE49-F238E27FC236}">
                <a16:creationId xmlns:a16="http://schemas.microsoft.com/office/drawing/2014/main" id="{ECCCE6B3-FBC3-477D-A0D3-CF8A31D7699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CCB023-6BEA-46DA-8171-DC24DE56B3A2}" type="datetimeFigureOut">
              <a:rPr lang="pt-BR" smtClean="0"/>
              <a:t>07/12/2022</a:t>
            </a:fld>
            <a:endParaRPr lang="pt-BR"/>
          </a:p>
        </p:txBody>
      </p:sp>
      <p:sp>
        <p:nvSpPr>
          <p:cNvPr id="4" name="Espaço Reservado para Rodapé 3">
            <a:extLst>
              <a:ext uri="{FF2B5EF4-FFF2-40B4-BE49-F238E27FC236}">
                <a16:creationId xmlns:a16="http://schemas.microsoft.com/office/drawing/2014/main" id="{B1A89328-2516-450A-B52E-977C5B7917A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a:extLst>
              <a:ext uri="{FF2B5EF4-FFF2-40B4-BE49-F238E27FC236}">
                <a16:creationId xmlns:a16="http://schemas.microsoft.com/office/drawing/2014/main" id="{9D2ABAEC-F17E-4CEA-B386-81366A68A48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D59DED5-64C4-4B60-BF68-53D9F9619F3F}" type="slidenum">
              <a:rPr lang="pt-BR" smtClean="0"/>
              <a:t>‹nº›</a:t>
            </a:fld>
            <a:endParaRPr lang="pt-BR"/>
          </a:p>
        </p:txBody>
      </p:sp>
    </p:spTree>
    <p:extLst>
      <p:ext uri="{BB962C8B-B14F-4D97-AF65-F5344CB8AC3E}">
        <p14:creationId xmlns:p14="http://schemas.microsoft.com/office/powerpoint/2010/main" val="18597633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9AF359-8894-4320-90D4-19E5EFF97297}"/>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C840FA9C-F191-40F9-8BD0-0CC1A33453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3A091E06-4B1D-4E01-A844-754EF6DE6DE5}"/>
              </a:ext>
            </a:extLst>
          </p:cNvPr>
          <p:cNvSpPr>
            <a:spLocks noGrp="1"/>
          </p:cNvSpPr>
          <p:nvPr>
            <p:ph type="dt" sz="half" idx="10"/>
          </p:nvPr>
        </p:nvSpPr>
        <p:spPr/>
        <p:txBody>
          <a:bodyPr/>
          <a:lstStyle/>
          <a:p>
            <a:fld id="{4BD77FE9-8789-4CC6-AD55-B0E4DA3D2AE9}" type="datetimeFigureOut">
              <a:rPr lang="pt-BR" smtClean="0"/>
              <a:t>07/12/2022</a:t>
            </a:fld>
            <a:endParaRPr lang="pt-BR"/>
          </a:p>
        </p:txBody>
      </p:sp>
      <p:sp>
        <p:nvSpPr>
          <p:cNvPr id="5" name="Espaço Reservado para Rodapé 4">
            <a:extLst>
              <a:ext uri="{FF2B5EF4-FFF2-40B4-BE49-F238E27FC236}">
                <a16:creationId xmlns:a16="http://schemas.microsoft.com/office/drawing/2014/main" id="{50BC0087-5C73-4238-9F60-2349E158F07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87F1802-ECA6-4F91-B8BE-825404DD0206}"/>
              </a:ext>
            </a:extLst>
          </p:cNvPr>
          <p:cNvSpPr>
            <a:spLocks noGrp="1"/>
          </p:cNvSpPr>
          <p:nvPr>
            <p:ph type="sldNum" sz="quarter" idx="12"/>
          </p:nvPr>
        </p:nvSpPr>
        <p:spPr/>
        <p:txBody>
          <a:bodyPr/>
          <a:lstStyle/>
          <a:p>
            <a:fld id="{0A4D5A8D-5C3A-4CFC-9B2F-4B1313593070}" type="slidenum">
              <a:rPr lang="pt-BR" smtClean="0"/>
              <a:t>‹nº›</a:t>
            </a:fld>
            <a:endParaRPr lang="pt-BR"/>
          </a:p>
        </p:txBody>
      </p:sp>
    </p:spTree>
    <p:extLst>
      <p:ext uri="{BB962C8B-B14F-4D97-AF65-F5344CB8AC3E}">
        <p14:creationId xmlns:p14="http://schemas.microsoft.com/office/powerpoint/2010/main" val="1399805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E6B883-4D9E-4A74-B4A3-61242B63F9E1}"/>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635B8227-0109-4B74-8A30-298537B9721A}"/>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EA89AC8-6979-419B-A9CC-3024C6C55024}"/>
              </a:ext>
            </a:extLst>
          </p:cNvPr>
          <p:cNvSpPr>
            <a:spLocks noGrp="1"/>
          </p:cNvSpPr>
          <p:nvPr>
            <p:ph type="dt" sz="half" idx="10"/>
          </p:nvPr>
        </p:nvSpPr>
        <p:spPr/>
        <p:txBody>
          <a:bodyPr/>
          <a:lstStyle/>
          <a:p>
            <a:fld id="{4BD77FE9-8789-4CC6-AD55-B0E4DA3D2AE9}" type="datetimeFigureOut">
              <a:rPr lang="pt-BR" smtClean="0"/>
              <a:t>07/12/2022</a:t>
            </a:fld>
            <a:endParaRPr lang="pt-BR"/>
          </a:p>
        </p:txBody>
      </p:sp>
      <p:sp>
        <p:nvSpPr>
          <p:cNvPr id="5" name="Espaço Reservado para Rodapé 4">
            <a:extLst>
              <a:ext uri="{FF2B5EF4-FFF2-40B4-BE49-F238E27FC236}">
                <a16:creationId xmlns:a16="http://schemas.microsoft.com/office/drawing/2014/main" id="{799A59D9-C3D9-4227-B877-9923414F3BC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322307F-B590-4E52-8A6D-BDA6A94794B9}"/>
              </a:ext>
            </a:extLst>
          </p:cNvPr>
          <p:cNvSpPr>
            <a:spLocks noGrp="1"/>
          </p:cNvSpPr>
          <p:nvPr>
            <p:ph type="sldNum" sz="quarter" idx="12"/>
          </p:nvPr>
        </p:nvSpPr>
        <p:spPr/>
        <p:txBody>
          <a:bodyPr/>
          <a:lstStyle/>
          <a:p>
            <a:fld id="{0A4D5A8D-5C3A-4CFC-9B2F-4B1313593070}" type="slidenum">
              <a:rPr lang="pt-BR" smtClean="0"/>
              <a:t>‹nº›</a:t>
            </a:fld>
            <a:endParaRPr lang="pt-BR"/>
          </a:p>
        </p:txBody>
      </p:sp>
    </p:spTree>
    <p:extLst>
      <p:ext uri="{BB962C8B-B14F-4D97-AF65-F5344CB8AC3E}">
        <p14:creationId xmlns:p14="http://schemas.microsoft.com/office/powerpoint/2010/main" val="2838452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4C4D974-C72A-46BA-94D2-E7551A95CDE3}"/>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B521745-1A8C-41A0-A6F2-1473DC669A1C}"/>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01966A0-7D43-49DC-B5FA-697D3E69C0A1}"/>
              </a:ext>
            </a:extLst>
          </p:cNvPr>
          <p:cNvSpPr>
            <a:spLocks noGrp="1"/>
          </p:cNvSpPr>
          <p:nvPr>
            <p:ph type="dt" sz="half" idx="10"/>
          </p:nvPr>
        </p:nvSpPr>
        <p:spPr/>
        <p:txBody>
          <a:bodyPr/>
          <a:lstStyle/>
          <a:p>
            <a:fld id="{4BD77FE9-8789-4CC6-AD55-B0E4DA3D2AE9}" type="datetimeFigureOut">
              <a:rPr lang="pt-BR" smtClean="0"/>
              <a:t>07/12/2022</a:t>
            </a:fld>
            <a:endParaRPr lang="pt-BR"/>
          </a:p>
        </p:txBody>
      </p:sp>
      <p:sp>
        <p:nvSpPr>
          <p:cNvPr id="5" name="Espaço Reservado para Rodapé 4">
            <a:extLst>
              <a:ext uri="{FF2B5EF4-FFF2-40B4-BE49-F238E27FC236}">
                <a16:creationId xmlns:a16="http://schemas.microsoft.com/office/drawing/2014/main" id="{088F2604-4EE6-4193-9210-67C0866E3E1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9F1FDBC-BB18-4CD3-90C6-7B58B0348B6A}"/>
              </a:ext>
            </a:extLst>
          </p:cNvPr>
          <p:cNvSpPr>
            <a:spLocks noGrp="1"/>
          </p:cNvSpPr>
          <p:nvPr>
            <p:ph type="sldNum" sz="quarter" idx="12"/>
          </p:nvPr>
        </p:nvSpPr>
        <p:spPr/>
        <p:txBody>
          <a:bodyPr/>
          <a:lstStyle/>
          <a:p>
            <a:fld id="{0A4D5A8D-5C3A-4CFC-9B2F-4B1313593070}" type="slidenum">
              <a:rPr lang="pt-BR" smtClean="0"/>
              <a:t>‹nº›</a:t>
            </a:fld>
            <a:endParaRPr lang="pt-BR"/>
          </a:p>
        </p:txBody>
      </p:sp>
    </p:spTree>
    <p:extLst>
      <p:ext uri="{BB962C8B-B14F-4D97-AF65-F5344CB8AC3E}">
        <p14:creationId xmlns:p14="http://schemas.microsoft.com/office/powerpoint/2010/main" val="2665500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BB4717-49B4-4F32-B7F5-F43C1E67D9B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DFCF654E-8C18-4B40-8C4E-75D22098195C}"/>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EB3907C-D2CE-4087-9F1E-8477459790C1}"/>
              </a:ext>
            </a:extLst>
          </p:cNvPr>
          <p:cNvSpPr>
            <a:spLocks noGrp="1"/>
          </p:cNvSpPr>
          <p:nvPr>
            <p:ph type="dt" sz="half" idx="10"/>
          </p:nvPr>
        </p:nvSpPr>
        <p:spPr/>
        <p:txBody>
          <a:bodyPr/>
          <a:lstStyle/>
          <a:p>
            <a:fld id="{4BD77FE9-8789-4CC6-AD55-B0E4DA3D2AE9}" type="datetimeFigureOut">
              <a:rPr lang="pt-BR" smtClean="0"/>
              <a:t>07/12/2022</a:t>
            </a:fld>
            <a:endParaRPr lang="pt-BR"/>
          </a:p>
        </p:txBody>
      </p:sp>
      <p:sp>
        <p:nvSpPr>
          <p:cNvPr id="5" name="Espaço Reservado para Rodapé 4">
            <a:extLst>
              <a:ext uri="{FF2B5EF4-FFF2-40B4-BE49-F238E27FC236}">
                <a16:creationId xmlns:a16="http://schemas.microsoft.com/office/drawing/2014/main" id="{E04F8B0C-9A60-47BF-BF05-02D5FB2E46E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5C5B1E1-08E2-48BB-BB44-24543E662F8D}"/>
              </a:ext>
            </a:extLst>
          </p:cNvPr>
          <p:cNvSpPr>
            <a:spLocks noGrp="1"/>
          </p:cNvSpPr>
          <p:nvPr>
            <p:ph type="sldNum" sz="quarter" idx="12"/>
          </p:nvPr>
        </p:nvSpPr>
        <p:spPr/>
        <p:txBody>
          <a:bodyPr/>
          <a:lstStyle/>
          <a:p>
            <a:fld id="{0A4D5A8D-5C3A-4CFC-9B2F-4B1313593070}" type="slidenum">
              <a:rPr lang="pt-BR" smtClean="0"/>
              <a:t>‹nº›</a:t>
            </a:fld>
            <a:endParaRPr lang="pt-BR"/>
          </a:p>
        </p:txBody>
      </p:sp>
    </p:spTree>
    <p:extLst>
      <p:ext uri="{BB962C8B-B14F-4D97-AF65-F5344CB8AC3E}">
        <p14:creationId xmlns:p14="http://schemas.microsoft.com/office/powerpoint/2010/main" val="1066768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F6E859-DBAA-407C-B82C-ED1F02BCE4E6}"/>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CD880901-8695-4785-B1D6-11A05A4162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692ED6CD-28ED-4ED1-9F6F-B10B4D667221}"/>
              </a:ext>
            </a:extLst>
          </p:cNvPr>
          <p:cNvSpPr>
            <a:spLocks noGrp="1"/>
          </p:cNvSpPr>
          <p:nvPr>
            <p:ph type="dt" sz="half" idx="10"/>
          </p:nvPr>
        </p:nvSpPr>
        <p:spPr/>
        <p:txBody>
          <a:bodyPr/>
          <a:lstStyle/>
          <a:p>
            <a:fld id="{4BD77FE9-8789-4CC6-AD55-B0E4DA3D2AE9}" type="datetimeFigureOut">
              <a:rPr lang="pt-BR" smtClean="0"/>
              <a:t>07/12/2022</a:t>
            </a:fld>
            <a:endParaRPr lang="pt-BR"/>
          </a:p>
        </p:txBody>
      </p:sp>
      <p:sp>
        <p:nvSpPr>
          <p:cNvPr id="5" name="Espaço Reservado para Rodapé 4">
            <a:extLst>
              <a:ext uri="{FF2B5EF4-FFF2-40B4-BE49-F238E27FC236}">
                <a16:creationId xmlns:a16="http://schemas.microsoft.com/office/drawing/2014/main" id="{BB7A74DA-1F7C-4DC9-9D92-28B23DB4407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F987FDD-6DE2-498E-AE51-D483B869450C}"/>
              </a:ext>
            </a:extLst>
          </p:cNvPr>
          <p:cNvSpPr>
            <a:spLocks noGrp="1"/>
          </p:cNvSpPr>
          <p:nvPr>
            <p:ph type="sldNum" sz="quarter" idx="12"/>
          </p:nvPr>
        </p:nvSpPr>
        <p:spPr/>
        <p:txBody>
          <a:bodyPr/>
          <a:lstStyle/>
          <a:p>
            <a:fld id="{0A4D5A8D-5C3A-4CFC-9B2F-4B1313593070}" type="slidenum">
              <a:rPr lang="pt-BR" smtClean="0"/>
              <a:t>‹nº›</a:t>
            </a:fld>
            <a:endParaRPr lang="pt-BR"/>
          </a:p>
        </p:txBody>
      </p:sp>
    </p:spTree>
    <p:extLst>
      <p:ext uri="{BB962C8B-B14F-4D97-AF65-F5344CB8AC3E}">
        <p14:creationId xmlns:p14="http://schemas.microsoft.com/office/powerpoint/2010/main" val="259407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0C276B-D9C1-42F6-9AAA-DDE985645AA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23526F5-42BD-4C72-8BEE-F838BB0170D9}"/>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B8DF1A81-4967-4393-A15F-FF5437CE2BC3}"/>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F866A39E-E946-4750-8509-603457BE0915}"/>
              </a:ext>
            </a:extLst>
          </p:cNvPr>
          <p:cNvSpPr>
            <a:spLocks noGrp="1"/>
          </p:cNvSpPr>
          <p:nvPr>
            <p:ph type="dt" sz="half" idx="10"/>
          </p:nvPr>
        </p:nvSpPr>
        <p:spPr/>
        <p:txBody>
          <a:bodyPr/>
          <a:lstStyle/>
          <a:p>
            <a:fld id="{4BD77FE9-8789-4CC6-AD55-B0E4DA3D2AE9}" type="datetimeFigureOut">
              <a:rPr lang="pt-BR" smtClean="0"/>
              <a:t>07/12/2022</a:t>
            </a:fld>
            <a:endParaRPr lang="pt-BR"/>
          </a:p>
        </p:txBody>
      </p:sp>
      <p:sp>
        <p:nvSpPr>
          <p:cNvPr id="6" name="Espaço Reservado para Rodapé 5">
            <a:extLst>
              <a:ext uri="{FF2B5EF4-FFF2-40B4-BE49-F238E27FC236}">
                <a16:creationId xmlns:a16="http://schemas.microsoft.com/office/drawing/2014/main" id="{BAD55276-A709-4219-92C2-5AA86291552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87EC360-7245-4910-A47F-ED9D6223FC62}"/>
              </a:ext>
            </a:extLst>
          </p:cNvPr>
          <p:cNvSpPr>
            <a:spLocks noGrp="1"/>
          </p:cNvSpPr>
          <p:nvPr>
            <p:ph type="sldNum" sz="quarter" idx="12"/>
          </p:nvPr>
        </p:nvSpPr>
        <p:spPr/>
        <p:txBody>
          <a:bodyPr/>
          <a:lstStyle/>
          <a:p>
            <a:fld id="{0A4D5A8D-5C3A-4CFC-9B2F-4B1313593070}" type="slidenum">
              <a:rPr lang="pt-BR" smtClean="0"/>
              <a:t>‹nº›</a:t>
            </a:fld>
            <a:endParaRPr lang="pt-BR"/>
          </a:p>
        </p:txBody>
      </p:sp>
    </p:spTree>
    <p:extLst>
      <p:ext uri="{BB962C8B-B14F-4D97-AF65-F5344CB8AC3E}">
        <p14:creationId xmlns:p14="http://schemas.microsoft.com/office/powerpoint/2010/main" val="65146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8987F0-4DD2-48BF-9F78-44EC70ACEF40}"/>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2F1852FD-3BF0-45C2-9433-BB6F085FF1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CE4B3C8D-0B63-4B75-9F45-8AEDC98B59F9}"/>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407FEA1A-BF67-4EB0-824C-E021EA7CC4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14780902-A650-4123-966C-99AF3C7CDBAD}"/>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EFF1B0E5-8FCD-48FC-8D96-8E1C71EE3CCF}"/>
              </a:ext>
            </a:extLst>
          </p:cNvPr>
          <p:cNvSpPr>
            <a:spLocks noGrp="1"/>
          </p:cNvSpPr>
          <p:nvPr>
            <p:ph type="dt" sz="half" idx="10"/>
          </p:nvPr>
        </p:nvSpPr>
        <p:spPr/>
        <p:txBody>
          <a:bodyPr/>
          <a:lstStyle/>
          <a:p>
            <a:fld id="{4BD77FE9-8789-4CC6-AD55-B0E4DA3D2AE9}" type="datetimeFigureOut">
              <a:rPr lang="pt-BR" smtClean="0"/>
              <a:t>07/12/2022</a:t>
            </a:fld>
            <a:endParaRPr lang="pt-BR"/>
          </a:p>
        </p:txBody>
      </p:sp>
      <p:sp>
        <p:nvSpPr>
          <p:cNvPr id="8" name="Espaço Reservado para Rodapé 7">
            <a:extLst>
              <a:ext uri="{FF2B5EF4-FFF2-40B4-BE49-F238E27FC236}">
                <a16:creationId xmlns:a16="http://schemas.microsoft.com/office/drawing/2014/main" id="{C1881CD0-2E4F-41B2-ABDE-CE4293CD9104}"/>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D2CCDFE3-F2C0-4229-8EB8-EBD3FAAAEB0B}"/>
              </a:ext>
            </a:extLst>
          </p:cNvPr>
          <p:cNvSpPr>
            <a:spLocks noGrp="1"/>
          </p:cNvSpPr>
          <p:nvPr>
            <p:ph type="sldNum" sz="quarter" idx="12"/>
          </p:nvPr>
        </p:nvSpPr>
        <p:spPr/>
        <p:txBody>
          <a:bodyPr/>
          <a:lstStyle/>
          <a:p>
            <a:fld id="{0A4D5A8D-5C3A-4CFC-9B2F-4B1313593070}" type="slidenum">
              <a:rPr lang="pt-BR" smtClean="0"/>
              <a:t>‹nº›</a:t>
            </a:fld>
            <a:endParaRPr lang="pt-BR"/>
          </a:p>
        </p:txBody>
      </p:sp>
    </p:spTree>
    <p:extLst>
      <p:ext uri="{BB962C8B-B14F-4D97-AF65-F5344CB8AC3E}">
        <p14:creationId xmlns:p14="http://schemas.microsoft.com/office/powerpoint/2010/main" val="252371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B29115-BDB9-498F-A946-FE0A5528DED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27EAB14-B6E7-4E84-A9F4-0EFED64495DA}"/>
              </a:ext>
            </a:extLst>
          </p:cNvPr>
          <p:cNvSpPr>
            <a:spLocks noGrp="1"/>
          </p:cNvSpPr>
          <p:nvPr>
            <p:ph type="dt" sz="half" idx="10"/>
          </p:nvPr>
        </p:nvSpPr>
        <p:spPr/>
        <p:txBody>
          <a:bodyPr/>
          <a:lstStyle/>
          <a:p>
            <a:fld id="{4BD77FE9-8789-4CC6-AD55-B0E4DA3D2AE9}" type="datetimeFigureOut">
              <a:rPr lang="pt-BR" smtClean="0"/>
              <a:t>07/12/2022</a:t>
            </a:fld>
            <a:endParaRPr lang="pt-BR"/>
          </a:p>
        </p:txBody>
      </p:sp>
      <p:sp>
        <p:nvSpPr>
          <p:cNvPr id="4" name="Espaço Reservado para Rodapé 3">
            <a:extLst>
              <a:ext uri="{FF2B5EF4-FFF2-40B4-BE49-F238E27FC236}">
                <a16:creationId xmlns:a16="http://schemas.microsoft.com/office/drawing/2014/main" id="{0F920A49-4CEE-49F3-9E36-C5F882793D9B}"/>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967959B4-2AD6-4387-9D8C-9A898CDA76FD}"/>
              </a:ext>
            </a:extLst>
          </p:cNvPr>
          <p:cNvSpPr>
            <a:spLocks noGrp="1"/>
          </p:cNvSpPr>
          <p:nvPr>
            <p:ph type="sldNum" sz="quarter" idx="12"/>
          </p:nvPr>
        </p:nvSpPr>
        <p:spPr/>
        <p:txBody>
          <a:bodyPr/>
          <a:lstStyle/>
          <a:p>
            <a:fld id="{0A4D5A8D-5C3A-4CFC-9B2F-4B1313593070}" type="slidenum">
              <a:rPr lang="pt-BR" smtClean="0"/>
              <a:t>‹nº›</a:t>
            </a:fld>
            <a:endParaRPr lang="pt-BR"/>
          </a:p>
        </p:txBody>
      </p:sp>
    </p:spTree>
    <p:extLst>
      <p:ext uri="{BB962C8B-B14F-4D97-AF65-F5344CB8AC3E}">
        <p14:creationId xmlns:p14="http://schemas.microsoft.com/office/powerpoint/2010/main" val="4254206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AB7CB70F-6AF2-4135-AB17-3EC53F632F61}"/>
              </a:ext>
            </a:extLst>
          </p:cNvPr>
          <p:cNvSpPr>
            <a:spLocks noGrp="1"/>
          </p:cNvSpPr>
          <p:nvPr>
            <p:ph type="dt" sz="half" idx="10"/>
          </p:nvPr>
        </p:nvSpPr>
        <p:spPr/>
        <p:txBody>
          <a:bodyPr/>
          <a:lstStyle/>
          <a:p>
            <a:fld id="{4BD77FE9-8789-4CC6-AD55-B0E4DA3D2AE9}" type="datetimeFigureOut">
              <a:rPr lang="pt-BR" smtClean="0"/>
              <a:t>07/12/2022</a:t>
            </a:fld>
            <a:endParaRPr lang="pt-BR"/>
          </a:p>
        </p:txBody>
      </p:sp>
      <p:sp>
        <p:nvSpPr>
          <p:cNvPr id="3" name="Espaço Reservado para Rodapé 2">
            <a:extLst>
              <a:ext uri="{FF2B5EF4-FFF2-40B4-BE49-F238E27FC236}">
                <a16:creationId xmlns:a16="http://schemas.microsoft.com/office/drawing/2014/main" id="{0A912CD8-2A53-481D-82E7-8F1DE0AFFD21}"/>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8B446ED4-7DC0-4922-A1CF-E6986A3F0115}"/>
              </a:ext>
            </a:extLst>
          </p:cNvPr>
          <p:cNvSpPr>
            <a:spLocks noGrp="1"/>
          </p:cNvSpPr>
          <p:nvPr>
            <p:ph type="sldNum" sz="quarter" idx="12"/>
          </p:nvPr>
        </p:nvSpPr>
        <p:spPr/>
        <p:txBody>
          <a:bodyPr/>
          <a:lstStyle/>
          <a:p>
            <a:fld id="{0A4D5A8D-5C3A-4CFC-9B2F-4B1313593070}" type="slidenum">
              <a:rPr lang="pt-BR" smtClean="0"/>
              <a:t>‹nº›</a:t>
            </a:fld>
            <a:endParaRPr lang="pt-BR"/>
          </a:p>
        </p:txBody>
      </p:sp>
    </p:spTree>
    <p:extLst>
      <p:ext uri="{BB962C8B-B14F-4D97-AF65-F5344CB8AC3E}">
        <p14:creationId xmlns:p14="http://schemas.microsoft.com/office/powerpoint/2010/main" val="1683918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7EB7E8-BD36-45FB-8110-3E52E0044042}"/>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C19633FD-633F-4E08-9FF3-CA6F85F4F5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6FC8CD4B-840B-4D0B-8EC6-10E2EF640B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E761D9CD-E9B2-41D3-A212-E27D45D71FB8}"/>
              </a:ext>
            </a:extLst>
          </p:cNvPr>
          <p:cNvSpPr>
            <a:spLocks noGrp="1"/>
          </p:cNvSpPr>
          <p:nvPr>
            <p:ph type="dt" sz="half" idx="10"/>
          </p:nvPr>
        </p:nvSpPr>
        <p:spPr/>
        <p:txBody>
          <a:bodyPr/>
          <a:lstStyle/>
          <a:p>
            <a:fld id="{4BD77FE9-8789-4CC6-AD55-B0E4DA3D2AE9}" type="datetimeFigureOut">
              <a:rPr lang="pt-BR" smtClean="0"/>
              <a:t>07/12/2022</a:t>
            </a:fld>
            <a:endParaRPr lang="pt-BR"/>
          </a:p>
        </p:txBody>
      </p:sp>
      <p:sp>
        <p:nvSpPr>
          <p:cNvPr id="6" name="Espaço Reservado para Rodapé 5">
            <a:extLst>
              <a:ext uri="{FF2B5EF4-FFF2-40B4-BE49-F238E27FC236}">
                <a16:creationId xmlns:a16="http://schemas.microsoft.com/office/drawing/2014/main" id="{E81EEAEC-B0E7-428A-AEA4-155221E687C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2569FFF-92F6-4E0E-84EE-04C1B712C881}"/>
              </a:ext>
            </a:extLst>
          </p:cNvPr>
          <p:cNvSpPr>
            <a:spLocks noGrp="1"/>
          </p:cNvSpPr>
          <p:nvPr>
            <p:ph type="sldNum" sz="quarter" idx="12"/>
          </p:nvPr>
        </p:nvSpPr>
        <p:spPr/>
        <p:txBody>
          <a:bodyPr/>
          <a:lstStyle/>
          <a:p>
            <a:fld id="{0A4D5A8D-5C3A-4CFC-9B2F-4B1313593070}" type="slidenum">
              <a:rPr lang="pt-BR" smtClean="0"/>
              <a:t>‹nº›</a:t>
            </a:fld>
            <a:endParaRPr lang="pt-BR"/>
          </a:p>
        </p:txBody>
      </p:sp>
    </p:spTree>
    <p:extLst>
      <p:ext uri="{BB962C8B-B14F-4D97-AF65-F5344CB8AC3E}">
        <p14:creationId xmlns:p14="http://schemas.microsoft.com/office/powerpoint/2010/main" val="1494266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0B5DBE-0B9C-4699-A99B-7DAB75091CE6}"/>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3FE05601-0F5F-493C-83CD-84349B1954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A888407A-A580-419F-A02F-1F3C6308FD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7928B598-0FF3-41B0-9B1A-938D747B1BAB}"/>
              </a:ext>
            </a:extLst>
          </p:cNvPr>
          <p:cNvSpPr>
            <a:spLocks noGrp="1"/>
          </p:cNvSpPr>
          <p:nvPr>
            <p:ph type="dt" sz="half" idx="10"/>
          </p:nvPr>
        </p:nvSpPr>
        <p:spPr/>
        <p:txBody>
          <a:bodyPr/>
          <a:lstStyle/>
          <a:p>
            <a:fld id="{4BD77FE9-8789-4CC6-AD55-B0E4DA3D2AE9}" type="datetimeFigureOut">
              <a:rPr lang="pt-BR" smtClean="0"/>
              <a:t>07/12/2022</a:t>
            </a:fld>
            <a:endParaRPr lang="pt-BR"/>
          </a:p>
        </p:txBody>
      </p:sp>
      <p:sp>
        <p:nvSpPr>
          <p:cNvPr id="6" name="Espaço Reservado para Rodapé 5">
            <a:extLst>
              <a:ext uri="{FF2B5EF4-FFF2-40B4-BE49-F238E27FC236}">
                <a16:creationId xmlns:a16="http://schemas.microsoft.com/office/drawing/2014/main" id="{75BC6696-AF0B-4C1D-9EC0-49DC4416A35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BCE923A-BD8D-4167-BD3E-84E45AEFB138}"/>
              </a:ext>
            </a:extLst>
          </p:cNvPr>
          <p:cNvSpPr>
            <a:spLocks noGrp="1"/>
          </p:cNvSpPr>
          <p:nvPr>
            <p:ph type="sldNum" sz="quarter" idx="12"/>
          </p:nvPr>
        </p:nvSpPr>
        <p:spPr/>
        <p:txBody>
          <a:bodyPr/>
          <a:lstStyle/>
          <a:p>
            <a:fld id="{0A4D5A8D-5C3A-4CFC-9B2F-4B1313593070}" type="slidenum">
              <a:rPr lang="pt-BR" smtClean="0"/>
              <a:t>‹nº›</a:t>
            </a:fld>
            <a:endParaRPr lang="pt-BR"/>
          </a:p>
        </p:txBody>
      </p:sp>
    </p:spTree>
    <p:extLst>
      <p:ext uri="{BB962C8B-B14F-4D97-AF65-F5344CB8AC3E}">
        <p14:creationId xmlns:p14="http://schemas.microsoft.com/office/powerpoint/2010/main" val="3308841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13978E6F-A938-402C-92BB-21CD2FB564DB}"/>
              </a:ext>
            </a:extLst>
          </p:cNvPr>
          <p:cNvSpPr>
            <a:spLocks noGrp="1"/>
          </p:cNvSpPr>
          <p:nvPr>
            <p:ph type="title"/>
          </p:nvPr>
        </p:nvSpPr>
        <p:spPr>
          <a:xfrm>
            <a:off x="838200" y="1208273"/>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DB4C1F09-D693-4173-B3F4-C29AE0941412}"/>
              </a:ext>
            </a:extLst>
          </p:cNvPr>
          <p:cNvSpPr>
            <a:spLocks noGrp="1"/>
          </p:cNvSpPr>
          <p:nvPr>
            <p:ph type="body" idx="1"/>
          </p:nvPr>
        </p:nvSpPr>
        <p:spPr>
          <a:xfrm>
            <a:off x="838200" y="2588821"/>
            <a:ext cx="10515600" cy="3588142"/>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02767EB-F7DC-4069-B4C4-9EB019C822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D77FE9-8789-4CC6-AD55-B0E4DA3D2AE9}" type="datetimeFigureOut">
              <a:rPr lang="pt-BR" smtClean="0"/>
              <a:t>07/12/2022</a:t>
            </a:fld>
            <a:endParaRPr lang="pt-BR"/>
          </a:p>
        </p:txBody>
      </p:sp>
      <p:sp>
        <p:nvSpPr>
          <p:cNvPr id="5" name="Espaço Reservado para Rodapé 4">
            <a:extLst>
              <a:ext uri="{FF2B5EF4-FFF2-40B4-BE49-F238E27FC236}">
                <a16:creationId xmlns:a16="http://schemas.microsoft.com/office/drawing/2014/main" id="{48A4123A-5495-4289-9E24-8016893128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34361850-523C-4202-9D02-0AD1724546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D5A8D-5C3A-4CFC-9B2F-4B1313593070}" type="slidenum">
              <a:rPr lang="pt-BR" smtClean="0"/>
              <a:t>‹nº›</a:t>
            </a:fld>
            <a:endParaRPr lang="pt-BR"/>
          </a:p>
        </p:txBody>
      </p:sp>
      <p:pic>
        <p:nvPicPr>
          <p:cNvPr id="9" name="Imagem 8">
            <a:extLst>
              <a:ext uri="{FF2B5EF4-FFF2-40B4-BE49-F238E27FC236}">
                <a16:creationId xmlns:a16="http://schemas.microsoft.com/office/drawing/2014/main" id="{D2172536-D10F-45B3-9951-34E3AC8AEC9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762000"/>
          </a:xfrm>
          <a:prstGeom prst="rect">
            <a:avLst/>
          </a:prstGeom>
        </p:spPr>
      </p:pic>
    </p:spTree>
    <p:extLst>
      <p:ext uri="{BB962C8B-B14F-4D97-AF65-F5344CB8AC3E}">
        <p14:creationId xmlns:p14="http://schemas.microsoft.com/office/powerpoint/2010/main" val="1860344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825132-27F4-46F7-AF2C-94650DF00ACF}"/>
              </a:ext>
            </a:extLst>
          </p:cNvPr>
          <p:cNvSpPr>
            <a:spLocks noGrp="1"/>
          </p:cNvSpPr>
          <p:nvPr>
            <p:ph type="ctrTitle"/>
          </p:nvPr>
        </p:nvSpPr>
        <p:spPr/>
        <p:txBody>
          <a:bodyPr/>
          <a:lstStyle/>
          <a:p>
            <a:endParaRPr lang="pt-BR"/>
          </a:p>
        </p:txBody>
      </p:sp>
      <p:sp>
        <p:nvSpPr>
          <p:cNvPr id="3" name="Subtítulo 2">
            <a:extLst>
              <a:ext uri="{FF2B5EF4-FFF2-40B4-BE49-F238E27FC236}">
                <a16:creationId xmlns:a16="http://schemas.microsoft.com/office/drawing/2014/main" id="{FE033CBA-0D6B-4D47-B89C-496D3F64422B}"/>
              </a:ext>
            </a:extLst>
          </p:cNvPr>
          <p:cNvSpPr>
            <a:spLocks noGrp="1"/>
          </p:cNvSpPr>
          <p:nvPr>
            <p:ph type="subTitle" idx="1"/>
          </p:nvPr>
        </p:nvSpPr>
        <p:spPr/>
        <p:txBody>
          <a:bodyPr/>
          <a:lstStyle/>
          <a:p>
            <a:endParaRPr lang="pt-BR"/>
          </a:p>
        </p:txBody>
      </p:sp>
      <p:pic>
        <p:nvPicPr>
          <p:cNvPr id="6" name="Imagem 5" descr="Texto&#10;&#10;Descrição gerada automaticamente">
            <a:extLst>
              <a:ext uri="{FF2B5EF4-FFF2-40B4-BE49-F238E27FC236}">
                <a16:creationId xmlns:a16="http://schemas.microsoft.com/office/drawing/2014/main" id="{43D8D22F-8C0B-46B1-A451-2A925760F3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337499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Julgamentos no âmbito do CARF</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lnSpcReduction="10000"/>
          </a:bodyPr>
          <a:lstStyle/>
          <a:p>
            <a:pPr marL="0" indent="0">
              <a:buNone/>
            </a:pPr>
            <a:r>
              <a:rPr lang="pt-BR" dirty="0">
                <a:solidFill>
                  <a:srgbClr val="015C65"/>
                </a:solidFill>
              </a:rPr>
              <a:t>Os julgamentos serão </a:t>
            </a:r>
            <a:r>
              <a:rPr lang="pt-BR" b="1" dirty="0">
                <a:solidFill>
                  <a:srgbClr val="015C65"/>
                </a:solidFill>
              </a:rPr>
              <a:t>públicos</a:t>
            </a:r>
            <a:r>
              <a:rPr lang="pt-BR" dirty="0">
                <a:solidFill>
                  <a:srgbClr val="015C65"/>
                </a:solidFill>
              </a:rPr>
              <a:t> e poderão ser realizados de forma </a:t>
            </a:r>
            <a:r>
              <a:rPr lang="pt-BR" b="1" dirty="0">
                <a:solidFill>
                  <a:srgbClr val="015C65"/>
                </a:solidFill>
              </a:rPr>
              <a:t>presencial ou remota</a:t>
            </a:r>
            <a:r>
              <a:rPr lang="pt-BR" dirty="0">
                <a:solidFill>
                  <a:srgbClr val="015C65"/>
                </a:solidFill>
              </a:rPr>
              <a:t>, ressalvadas as hipóteses regulamentadas por Regimento Interno, como as sessões de turmas extraordinárias ou de plenário virtual, garantida, nesse último caso, a possibilidade de apresentação de pedido de destaque, a fim de que o processo seja excluído de pauta do ambiente virtual de julgamento.</a:t>
            </a:r>
          </a:p>
          <a:p>
            <a:pPr marL="0" indent="0">
              <a:buNone/>
            </a:pPr>
            <a:endParaRPr lang="pt-BR" dirty="0">
              <a:solidFill>
                <a:srgbClr val="015C65"/>
              </a:solidFill>
            </a:endParaRPr>
          </a:p>
          <a:p>
            <a:pPr marL="0" indent="0">
              <a:buNone/>
            </a:pPr>
            <a:r>
              <a:rPr lang="pt-BR" dirty="0">
                <a:solidFill>
                  <a:srgbClr val="015C65"/>
                </a:solidFill>
              </a:rPr>
              <a:t>O CARF editará Regimento Interno para regulamentar os demais procedimentos para o seu regular funcionamento.</a:t>
            </a:r>
          </a:p>
          <a:p>
            <a:pPr marL="0" indent="0">
              <a:buNone/>
            </a:pPr>
            <a:endParaRPr lang="pt-BR" dirty="0">
              <a:solidFill>
                <a:srgbClr val="015C65"/>
              </a:solidFill>
            </a:endParaRPr>
          </a:p>
        </p:txBody>
      </p:sp>
    </p:spTree>
    <p:extLst>
      <p:ext uri="{BB962C8B-B14F-4D97-AF65-F5344CB8AC3E}">
        <p14:creationId xmlns:p14="http://schemas.microsoft.com/office/powerpoint/2010/main" val="3700124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Voto de qualidade no âmbito do CARF</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a:bodyPr>
          <a:lstStyle/>
          <a:p>
            <a:pPr marL="0" indent="0">
              <a:buNone/>
            </a:pPr>
            <a:r>
              <a:rPr lang="pt-BR" dirty="0">
                <a:solidFill>
                  <a:srgbClr val="015C65"/>
                </a:solidFill>
              </a:rPr>
              <a:t>Em caso de empate na votação nas turmas do Conselho Administrativo de Recursos Fiscais, o resultado do julgamento será proclamado com o voto de qualidade do presidente de turma.</a:t>
            </a:r>
          </a:p>
          <a:p>
            <a:pPr marL="0" indent="0">
              <a:buNone/>
            </a:pPr>
            <a:endParaRPr lang="pt-BR" dirty="0">
              <a:solidFill>
                <a:srgbClr val="015C65"/>
              </a:solidFill>
            </a:endParaRPr>
          </a:p>
          <a:p>
            <a:pPr marL="0" indent="0">
              <a:buNone/>
            </a:pPr>
            <a:r>
              <a:rPr lang="pt-BR" dirty="0">
                <a:solidFill>
                  <a:srgbClr val="015C65"/>
                </a:solidFill>
              </a:rPr>
              <a:t>O resultado do julgamento será proclamado </a:t>
            </a:r>
            <a:r>
              <a:rPr lang="pt-BR" b="1" dirty="0">
                <a:solidFill>
                  <a:srgbClr val="015C65"/>
                </a:solidFill>
              </a:rPr>
              <a:t>em favor do contribuinte</a:t>
            </a:r>
            <a:r>
              <a:rPr lang="pt-BR" dirty="0">
                <a:solidFill>
                  <a:srgbClr val="015C65"/>
                </a:solidFill>
              </a:rPr>
              <a:t> quando ocorrer </a:t>
            </a:r>
            <a:r>
              <a:rPr lang="pt-BR" b="1" dirty="0">
                <a:solidFill>
                  <a:srgbClr val="015C65"/>
                </a:solidFill>
              </a:rPr>
              <a:t>empate no julgamento do processo administrativo de determinação e exigência do crédito tributário</a:t>
            </a:r>
            <a:r>
              <a:rPr lang="pt-BR" dirty="0">
                <a:solidFill>
                  <a:srgbClr val="015C65"/>
                </a:solidFill>
              </a:rPr>
              <a:t>.</a:t>
            </a:r>
          </a:p>
          <a:p>
            <a:pPr marL="0" indent="0">
              <a:buNone/>
            </a:pPr>
            <a:endParaRPr lang="pt-BR" dirty="0">
              <a:solidFill>
                <a:srgbClr val="015C65"/>
              </a:solidFill>
            </a:endParaRPr>
          </a:p>
        </p:txBody>
      </p:sp>
    </p:spTree>
    <p:extLst>
      <p:ext uri="{BB962C8B-B14F-4D97-AF65-F5344CB8AC3E}">
        <p14:creationId xmlns:p14="http://schemas.microsoft.com/office/powerpoint/2010/main" val="3002705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Câmara Superior de Recursos Fiscais </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a:bodyPr>
          <a:lstStyle/>
          <a:p>
            <a:r>
              <a:rPr lang="pt-BR" dirty="0">
                <a:solidFill>
                  <a:srgbClr val="015C65"/>
                </a:solidFill>
              </a:rPr>
              <a:t>A Câmara Superior de Recursos Fiscais do Ministério da Economia (CSRF) poderá aprovar proposta de súmula de suas decisões reiteradas e uniformes.</a:t>
            </a:r>
          </a:p>
          <a:p>
            <a:pPr lvl="1">
              <a:buFont typeface="Courier New" panose="02070309020205020404" pitchFamily="49" charset="0"/>
              <a:buChar char="o"/>
            </a:pPr>
            <a:r>
              <a:rPr lang="pt-BR" dirty="0">
                <a:solidFill>
                  <a:srgbClr val="015C65"/>
                </a:solidFill>
              </a:rPr>
              <a:t>Iniciativa: seus próprios membros, presidentes das Seções, Secretário da Receita Federal ou Procurador-Geral da Fazenda Nacional.</a:t>
            </a:r>
          </a:p>
          <a:p>
            <a:r>
              <a:rPr lang="pt-BR" dirty="0">
                <a:solidFill>
                  <a:srgbClr val="015C65"/>
                </a:solidFill>
              </a:rPr>
              <a:t>Ao Pleno da Câmara Superior de Recursos Fiscais compete uniformizar decisões divergentes, em tese, das turmas da Câmara Superior de Recursos Fiscais.</a:t>
            </a:r>
          </a:p>
          <a:p>
            <a:pPr marL="0" indent="0">
              <a:buNone/>
            </a:pPr>
            <a:endParaRPr lang="pt-BR" dirty="0">
              <a:solidFill>
                <a:srgbClr val="015C65"/>
              </a:solidFill>
            </a:endParaRPr>
          </a:p>
        </p:txBody>
      </p:sp>
    </p:spTree>
    <p:extLst>
      <p:ext uri="{BB962C8B-B14F-4D97-AF65-F5344CB8AC3E}">
        <p14:creationId xmlns:p14="http://schemas.microsoft.com/office/powerpoint/2010/main" val="2682626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Precedente vinculante</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fontScale="85000" lnSpcReduction="20000"/>
          </a:bodyPr>
          <a:lstStyle/>
          <a:p>
            <a:r>
              <a:rPr lang="pt-BR" dirty="0">
                <a:solidFill>
                  <a:srgbClr val="015C65"/>
                </a:solidFill>
              </a:rPr>
              <a:t>No âmbito do processo administrativo tributário, têm efeito vinculante, inclusive para as Delegacias de Julgamento da Secretaria Especial da Receita Federal do Brasil:</a:t>
            </a:r>
          </a:p>
          <a:p>
            <a:pPr marL="457200" lvl="1" indent="0">
              <a:buNone/>
            </a:pPr>
            <a:r>
              <a:rPr lang="pt-BR" dirty="0">
                <a:solidFill>
                  <a:srgbClr val="015C65"/>
                </a:solidFill>
              </a:rPr>
              <a:t>I – decisões reiteradas e uniformes do Conselho Administrativo de Recursos Fiscais consubstanciadas em súmulas;</a:t>
            </a:r>
          </a:p>
          <a:p>
            <a:pPr marL="457200" lvl="1" indent="0">
              <a:buNone/>
            </a:pPr>
            <a:r>
              <a:rPr lang="pt-BR" dirty="0">
                <a:solidFill>
                  <a:srgbClr val="015C65"/>
                </a:solidFill>
              </a:rPr>
              <a:t>II – resoluções do Pleno da Câmara Superior de Recursos Fiscais;</a:t>
            </a:r>
          </a:p>
          <a:p>
            <a:pPr marL="457200" lvl="1" indent="0">
              <a:buNone/>
            </a:pPr>
            <a:r>
              <a:rPr lang="pt-BR" dirty="0">
                <a:solidFill>
                  <a:srgbClr val="015C65"/>
                </a:solidFill>
              </a:rPr>
              <a:t>III – súmulas vinculantes do Supremo Tribunal Federal;</a:t>
            </a:r>
          </a:p>
          <a:p>
            <a:pPr marL="457200" lvl="1" indent="0">
              <a:buNone/>
            </a:pPr>
            <a:r>
              <a:rPr lang="pt-BR" dirty="0">
                <a:solidFill>
                  <a:srgbClr val="015C65"/>
                </a:solidFill>
              </a:rPr>
              <a:t>IV – decisões transitadas em julgado do Supremo Tribunal Federal ou do Superior Tribunal de Justiça, proferidas na sistemática da repercussão geral ou dos recursos repetitivos;</a:t>
            </a:r>
          </a:p>
          <a:p>
            <a:pPr marL="457200" lvl="1" indent="0">
              <a:buNone/>
            </a:pPr>
            <a:r>
              <a:rPr lang="pt-BR" dirty="0">
                <a:solidFill>
                  <a:srgbClr val="015C65"/>
                </a:solidFill>
              </a:rPr>
              <a:t>V – decisões transitadas em julgado, proferidas pelo Supremo Tribunal Federal, nas ações diretas de inconstitucionalidade e nas ações declaratórias de constitucionalidade; e</a:t>
            </a:r>
          </a:p>
          <a:p>
            <a:pPr marL="457200" lvl="1" indent="0">
              <a:buNone/>
            </a:pPr>
            <a:r>
              <a:rPr lang="pt-BR" dirty="0">
                <a:solidFill>
                  <a:srgbClr val="015C65"/>
                </a:solidFill>
              </a:rPr>
              <a:t>VI – decisões transitadas em julgado do Supremo Tribunal Federal em sede de controle difuso que tenham declarado inconstitucionalidade de dispositivo legal, quando a execução deste tiver sido suspensa por resolução do Senado Federal.</a:t>
            </a:r>
          </a:p>
          <a:p>
            <a:pPr marL="0" indent="0">
              <a:buNone/>
            </a:pPr>
            <a:endParaRPr lang="pt-BR" dirty="0">
              <a:solidFill>
                <a:srgbClr val="015C65"/>
              </a:solidFill>
            </a:endParaRPr>
          </a:p>
        </p:txBody>
      </p:sp>
    </p:spTree>
    <p:extLst>
      <p:ext uri="{BB962C8B-B14F-4D97-AF65-F5344CB8AC3E}">
        <p14:creationId xmlns:p14="http://schemas.microsoft.com/office/powerpoint/2010/main" val="2976461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Precedente vinculante</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fontScale="85000" lnSpcReduction="10000"/>
          </a:bodyPr>
          <a:lstStyle/>
          <a:p>
            <a:r>
              <a:rPr lang="pt-BR" dirty="0">
                <a:solidFill>
                  <a:srgbClr val="015C65"/>
                </a:solidFill>
              </a:rPr>
              <a:t>Após a afetação do tema repetitivo ou de repercussão geral, determinado expressamente pelo relator o sobrestamento dos processos judiciais e enquanto não houver decisão definitiva de mérito, a questão jurídica não será julgada no âmbito administrativo, permanecendo pendente o julgamento do recurso.</a:t>
            </a:r>
          </a:p>
          <a:p>
            <a:r>
              <a:rPr lang="pt-BR" dirty="0">
                <a:solidFill>
                  <a:srgbClr val="015C65"/>
                </a:solidFill>
              </a:rPr>
              <a:t>A questão jurídica objeto de sobrestamento será identificada quando do julgamento, que consignará a necessidade de julgamento complementar quando da superveniência da decisão definitiva de mérito.</a:t>
            </a:r>
          </a:p>
          <a:p>
            <a:r>
              <a:rPr lang="pt-BR" dirty="0">
                <a:solidFill>
                  <a:srgbClr val="015C65"/>
                </a:solidFill>
              </a:rPr>
              <a:t>Sobrevindo a decisão definitiva de mérito no recurso repetitivo ou repercussão geral, o julgamento dos recursos administrativos pendentes poderá ser realizado em regime de Incidente de Resolução de Demanda Repetitiva (IRDR), com o mesmo quórum qualificado para a aprovação de súmulas. </a:t>
            </a:r>
          </a:p>
          <a:p>
            <a:pPr marL="0" indent="0">
              <a:buNone/>
            </a:pPr>
            <a:endParaRPr lang="pt-BR" dirty="0">
              <a:solidFill>
                <a:srgbClr val="015C65"/>
              </a:solidFill>
            </a:endParaRPr>
          </a:p>
        </p:txBody>
      </p:sp>
    </p:spTree>
    <p:extLst>
      <p:ext uri="{BB962C8B-B14F-4D97-AF65-F5344CB8AC3E}">
        <p14:creationId xmlns:p14="http://schemas.microsoft.com/office/powerpoint/2010/main" val="390251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Rito sumário</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a:bodyPr>
          <a:lstStyle/>
          <a:p>
            <a:pPr marL="0" indent="0">
              <a:buNone/>
            </a:pPr>
            <a:r>
              <a:rPr lang="pt-BR" dirty="0">
                <a:solidFill>
                  <a:srgbClr val="015C65"/>
                </a:solidFill>
              </a:rPr>
              <a:t>Será processado e julgado em rito sumário o contencioso administrativo fiscal de </a:t>
            </a:r>
            <a:r>
              <a:rPr lang="pt-BR" b="1" dirty="0">
                <a:solidFill>
                  <a:srgbClr val="015C65"/>
                </a:solidFill>
              </a:rPr>
              <a:t>pequeno valor</a:t>
            </a:r>
            <a:r>
              <a:rPr lang="pt-BR" dirty="0">
                <a:solidFill>
                  <a:srgbClr val="015C65"/>
                </a:solidFill>
              </a:rPr>
              <a:t>, assim entendido aquele cujo lançamento fiscal ou controvérsia </a:t>
            </a:r>
            <a:r>
              <a:rPr lang="pt-BR" b="1" dirty="0">
                <a:solidFill>
                  <a:srgbClr val="015C65"/>
                </a:solidFill>
              </a:rPr>
              <a:t>não supere sessenta salários-mínimos</a:t>
            </a:r>
            <a:r>
              <a:rPr lang="pt-BR" dirty="0">
                <a:solidFill>
                  <a:srgbClr val="015C65"/>
                </a:solidFill>
              </a:rPr>
              <a:t>.</a:t>
            </a:r>
          </a:p>
        </p:txBody>
      </p:sp>
    </p:spTree>
    <p:extLst>
      <p:ext uri="{BB962C8B-B14F-4D97-AF65-F5344CB8AC3E}">
        <p14:creationId xmlns:p14="http://schemas.microsoft.com/office/powerpoint/2010/main" val="1182525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Rito ordinário – recurso de ofício</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fontScale="92500" lnSpcReduction="10000"/>
          </a:bodyPr>
          <a:lstStyle/>
          <a:p>
            <a:pPr marL="0" indent="0">
              <a:buNone/>
            </a:pPr>
            <a:r>
              <a:rPr lang="pt-BR" dirty="0">
                <a:solidFill>
                  <a:srgbClr val="015C65"/>
                </a:solidFill>
              </a:rPr>
              <a:t>Não cabe recurso de ofício das decisões prolatadas pela Secretaria Especial da Receita Federal do Brasil:                          </a:t>
            </a:r>
          </a:p>
          <a:p>
            <a:pPr marL="457200" lvl="1" indent="0">
              <a:buNone/>
            </a:pPr>
            <a:r>
              <a:rPr lang="pt-BR" dirty="0">
                <a:solidFill>
                  <a:srgbClr val="015C65"/>
                </a:solidFill>
              </a:rPr>
              <a:t>I – quando se tratar de pedido de restituição de tributos;</a:t>
            </a:r>
          </a:p>
          <a:p>
            <a:pPr marL="457200" lvl="1" indent="0">
              <a:buNone/>
            </a:pPr>
            <a:r>
              <a:rPr lang="pt-BR" dirty="0">
                <a:solidFill>
                  <a:srgbClr val="015C65"/>
                </a:solidFill>
              </a:rPr>
              <a:t>II – quando se tratar de ressarcimento de créditos do imposto sobre produtos industrializados (IPI), da Contribuição para o PIS/Pasep e da Contribuição para o Financiamento da Seguridade Social (COFINS);</a:t>
            </a:r>
          </a:p>
          <a:p>
            <a:pPr marL="457200" lvl="1" indent="0">
              <a:buNone/>
            </a:pPr>
            <a:r>
              <a:rPr lang="pt-BR" dirty="0">
                <a:solidFill>
                  <a:srgbClr val="015C65"/>
                </a:solidFill>
              </a:rPr>
              <a:t>III – quando se tratar de reembolso do salário-família e do salário-maternidade;</a:t>
            </a:r>
          </a:p>
          <a:p>
            <a:pPr marL="457200" lvl="1" indent="0">
              <a:buNone/>
            </a:pPr>
            <a:r>
              <a:rPr lang="pt-BR" dirty="0">
                <a:solidFill>
                  <a:srgbClr val="015C65"/>
                </a:solidFill>
              </a:rPr>
              <a:t>IV – quando se tratar de homologação de compensação;                      </a:t>
            </a:r>
          </a:p>
          <a:p>
            <a:pPr marL="457200" lvl="1" indent="0">
              <a:buNone/>
            </a:pPr>
            <a:r>
              <a:rPr lang="pt-BR" dirty="0">
                <a:solidFill>
                  <a:srgbClr val="015C65"/>
                </a:solidFill>
              </a:rPr>
              <a:t>V – nos casos de redução de penalidade por retroatividade benigna; e                          </a:t>
            </a:r>
          </a:p>
          <a:p>
            <a:pPr marL="457200" lvl="1" indent="0">
              <a:buNone/>
            </a:pPr>
            <a:r>
              <a:rPr lang="pt-BR" dirty="0">
                <a:solidFill>
                  <a:srgbClr val="015C65"/>
                </a:solidFill>
              </a:rPr>
              <a:t>VI – nas hipóteses em que a decisão estiver fundamentada em precedente vinculante para a administração tributária.</a:t>
            </a:r>
          </a:p>
        </p:txBody>
      </p:sp>
    </p:spTree>
    <p:extLst>
      <p:ext uri="{BB962C8B-B14F-4D97-AF65-F5344CB8AC3E}">
        <p14:creationId xmlns:p14="http://schemas.microsoft.com/office/powerpoint/2010/main" val="2852005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Anteprojeto de Lei do Processo Administrativo Tributário Federal </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lstStyle/>
          <a:p>
            <a:r>
              <a:rPr lang="pt-BR" dirty="0">
                <a:solidFill>
                  <a:srgbClr val="015C65"/>
                </a:solidFill>
              </a:rPr>
              <a:t>Objetivos:</a:t>
            </a:r>
          </a:p>
          <a:p>
            <a:pPr lvl="1">
              <a:buFont typeface="Courier New" panose="02070309020205020404" pitchFamily="49" charset="0"/>
              <a:buChar char="o"/>
            </a:pPr>
            <a:r>
              <a:rPr lang="pt-BR" dirty="0">
                <a:solidFill>
                  <a:srgbClr val="015C65"/>
                </a:solidFill>
              </a:rPr>
              <a:t>Atualização e sistematização do processo administrativo tributário;</a:t>
            </a:r>
          </a:p>
          <a:p>
            <a:pPr lvl="1">
              <a:buFont typeface="Courier New" panose="02070309020205020404" pitchFamily="49" charset="0"/>
              <a:buChar char="o"/>
            </a:pPr>
            <a:r>
              <a:rPr lang="pt-BR" dirty="0">
                <a:solidFill>
                  <a:srgbClr val="015C65"/>
                </a:solidFill>
              </a:rPr>
              <a:t>Integração das instâncias administrativa e judicial;</a:t>
            </a:r>
          </a:p>
          <a:p>
            <a:pPr lvl="1">
              <a:buFont typeface="Courier New" panose="02070309020205020404" pitchFamily="49" charset="0"/>
              <a:buChar char="o"/>
            </a:pPr>
            <a:r>
              <a:rPr lang="pt-BR" dirty="0">
                <a:solidFill>
                  <a:srgbClr val="015C65"/>
                </a:solidFill>
              </a:rPr>
              <a:t>Ampliação da transparência e da cooperação na relação fisco e contribuinte.</a:t>
            </a:r>
          </a:p>
        </p:txBody>
      </p:sp>
    </p:spTree>
    <p:extLst>
      <p:ext uri="{BB962C8B-B14F-4D97-AF65-F5344CB8AC3E}">
        <p14:creationId xmlns:p14="http://schemas.microsoft.com/office/powerpoint/2010/main" val="3032211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Anteprojeto de Lei do Processo Administrativo Tributário Federal </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fontScale="85000" lnSpcReduction="20000"/>
          </a:bodyPr>
          <a:lstStyle/>
          <a:p>
            <a:r>
              <a:rPr lang="pt-BR" dirty="0">
                <a:solidFill>
                  <a:srgbClr val="015C65"/>
                </a:solidFill>
              </a:rPr>
              <a:t>Premissas metodológicas:</a:t>
            </a:r>
          </a:p>
          <a:p>
            <a:pPr lvl="1">
              <a:buFont typeface="Courier New" panose="02070309020205020404" pitchFamily="49" charset="0"/>
              <a:buChar char="o"/>
            </a:pPr>
            <a:r>
              <a:rPr lang="pt-BR" dirty="0">
                <a:solidFill>
                  <a:srgbClr val="015C65"/>
                </a:solidFill>
              </a:rPr>
              <a:t>Primeira premissa - inserir artigos do Código de Processo Civil (CPC) no PL do PAT Federal não pode comprometer o princípio constitucional da razoável duração do processo:</a:t>
            </a:r>
          </a:p>
          <a:p>
            <a:pPr marL="971550" lvl="1" indent="-514350">
              <a:buAutoNum type="romanLcParenBoth"/>
            </a:pPr>
            <a:r>
              <a:rPr lang="pt-BR" dirty="0">
                <a:solidFill>
                  <a:srgbClr val="015C65"/>
                </a:solidFill>
              </a:rPr>
              <a:t>não podem ser inseridos incidentes processuais que tornem o processo moroso, </a:t>
            </a:r>
          </a:p>
          <a:p>
            <a:pPr marL="971550" lvl="1" indent="-514350">
              <a:buAutoNum type="romanLcParenBoth"/>
            </a:pPr>
            <a:r>
              <a:rPr lang="pt-BR" dirty="0">
                <a:solidFill>
                  <a:srgbClr val="015C65"/>
                </a:solidFill>
              </a:rPr>
              <a:t>não é recomendável a inclusão de procedimentos que comprometam o funcionamento dos julgamentos realizados pelas Delegacias Regionais de Julgamento (DRJ) e pelo Conselho Administrativo de Recursos Fiscais (</a:t>
            </a:r>
            <a:r>
              <a:rPr lang="pt-BR" dirty="0" err="1">
                <a:solidFill>
                  <a:srgbClr val="015C65"/>
                </a:solidFill>
              </a:rPr>
              <a:t>Carf</a:t>
            </a:r>
            <a:r>
              <a:rPr lang="pt-BR" dirty="0">
                <a:solidFill>
                  <a:srgbClr val="015C65"/>
                </a:solidFill>
              </a:rPr>
              <a:t>), mas sim que preservem sua autonomia e organicidade. </a:t>
            </a:r>
          </a:p>
          <a:p>
            <a:pPr lvl="1">
              <a:buFont typeface="Courier New" panose="02070309020205020404" pitchFamily="49" charset="0"/>
              <a:buChar char="o"/>
            </a:pPr>
            <a:r>
              <a:rPr lang="pt-BR" dirty="0">
                <a:solidFill>
                  <a:srgbClr val="015C65"/>
                </a:solidFill>
              </a:rPr>
              <a:t>Segunda premissa - sopesar a criação de novas despesas, de modo a não afetar o orçamento federal;</a:t>
            </a:r>
          </a:p>
          <a:p>
            <a:pPr lvl="1">
              <a:buFont typeface="Courier New" panose="02070309020205020404" pitchFamily="49" charset="0"/>
              <a:buChar char="o"/>
            </a:pPr>
            <a:r>
              <a:rPr lang="pt-BR" dirty="0">
                <a:solidFill>
                  <a:srgbClr val="015C65"/>
                </a:solidFill>
              </a:rPr>
              <a:t>Terceira premissa - equilíbrio entre o devido processo legal e a proposição de regras que evitem comprometer o funcionamento do órgão, em razão de limitações técnica e pessoal, com o fito de não criar entraves às atividades.</a:t>
            </a:r>
          </a:p>
        </p:txBody>
      </p:sp>
    </p:spTree>
    <p:extLst>
      <p:ext uri="{BB962C8B-B14F-4D97-AF65-F5344CB8AC3E}">
        <p14:creationId xmlns:p14="http://schemas.microsoft.com/office/powerpoint/2010/main" val="2946038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Prazos</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a:bodyPr>
          <a:lstStyle/>
          <a:p>
            <a:r>
              <a:rPr lang="pt-BR" dirty="0">
                <a:solidFill>
                  <a:srgbClr val="015C65"/>
                </a:solidFill>
              </a:rPr>
              <a:t>As regras foram atualizadas para promover mais diálogo com o Código de Processo Civil e, assim, prever:</a:t>
            </a:r>
          </a:p>
          <a:p>
            <a:pPr lvl="1">
              <a:buFont typeface="Courier New" panose="02070309020205020404" pitchFamily="49" charset="0"/>
              <a:buChar char="o"/>
            </a:pPr>
            <a:r>
              <a:rPr lang="pt-BR" dirty="0">
                <a:solidFill>
                  <a:srgbClr val="015C65"/>
                </a:solidFill>
              </a:rPr>
              <a:t>Contagem de prazo em dias úteis, excluindo-se de sua contagem o dia do início e incluindo-se o do vencimento;</a:t>
            </a:r>
          </a:p>
          <a:p>
            <a:pPr lvl="1">
              <a:buFont typeface="Courier New" panose="02070309020205020404" pitchFamily="49" charset="0"/>
              <a:buChar char="o"/>
            </a:pPr>
            <a:r>
              <a:rPr lang="pt-BR" dirty="0">
                <a:solidFill>
                  <a:srgbClr val="015C65"/>
                </a:solidFill>
              </a:rPr>
              <a:t>Os prazos só se iniciam ou vencem no dia de expediente normal, no órgão em que corra o processo ou deva ser praticado o ato;</a:t>
            </a:r>
          </a:p>
          <a:p>
            <a:pPr lvl="1">
              <a:buFont typeface="Courier New" panose="02070309020205020404" pitchFamily="49" charset="0"/>
              <a:buChar char="o"/>
            </a:pPr>
            <a:r>
              <a:rPr lang="pt-BR" dirty="0">
                <a:solidFill>
                  <a:srgbClr val="015C65"/>
                </a:solidFill>
              </a:rPr>
              <a:t>Suspensão do curso do prazo processual nos dias compreendidos entre 20 de dezembro e 20 de janeiro, inclusive.</a:t>
            </a:r>
          </a:p>
        </p:txBody>
      </p:sp>
    </p:spTree>
    <p:extLst>
      <p:ext uri="{BB962C8B-B14F-4D97-AF65-F5344CB8AC3E}">
        <p14:creationId xmlns:p14="http://schemas.microsoft.com/office/powerpoint/2010/main" val="1046111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Intimações</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lnSpcReduction="10000"/>
          </a:bodyPr>
          <a:lstStyle/>
          <a:p>
            <a:r>
              <a:rPr lang="pt-BR" dirty="0">
                <a:solidFill>
                  <a:srgbClr val="015C65"/>
                </a:solidFill>
              </a:rPr>
              <a:t>A intimação poderá ser realizada em quatro modalidades: pessoal, postal, por edital e por meio eletrônico. </a:t>
            </a:r>
          </a:p>
          <a:p>
            <a:endParaRPr lang="pt-BR" dirty="0">
              <a:solidFill>
                <a:srgbClr val="015C65"/>
              </a:solidFill>
            </a:endParaRPr>
          </a:p>
          <a:p>
            <a:r>
              <a:rPr lang="pt-BR" dirty="0">
                <a:solidFill>
                  <a:srgbClr val="015C65"/>
                </a:solidFill>
              </a:rPr>
              <a:t>Nos processos submetidos à apreciação do CARF, as partes deverão ser intimadas da inclusão do processo administrativo em pauta de julgamento, por meio de publicação no Diário Oficial da União, com, no mínimo, dez dias de antecedência, em nome dos contribuintes e, eventualmente, dos procuradores constituídos e cadastrados em sistema próprio.</a:t>
            </a:r>
          </a:p>
          <a:p>
            <a:endParaRPr lang="pt-BR" dirty="0"/>
          </a:p>
        </p:txBody>
      </p:sp>
      <p:sp>
        <p:nvSpPr>
          <p:cNvPr id="4" name="Colchete Esquerdo 3">
            <a:extLst>
              <a:ext uri="{FF2B5EF4-FFF2-40B4-BE49-F238E27FC236}">
                <a16:creationId xmlns:a16="http://schemas.microsoft.com/office/drawing/2014/main" id="{3B9546AC-AF7D-9996-6DFE-F346FFB8F742}"/>
              </a:ext>
            </a:extLst>
          </p:cNvPr>
          <p:cNvSpPr/>
          <p:nvPr/>
        </p:nvSpPr>
        <p:spPr>
          <a:xfrm>
            <a:off x="763398" y="3842158"/>
            <a:ext cx="74802" cy="2105636"/>
          </a:xfrm>
          <a:prstGeom prst="leftBracket">
            <a:avLst/>
          </a:prstGeom>
          <a:ln w="28575">
            <a:solidFill>
              <a:srgbClr val="FFA51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5" name="Colchete Esquerdo 4">
            <a:extLst>
              <a:ext uri="{FF2B5EF4-FFF2-40B4-BE49-F238E27FC236}">
                <a16:creationId xmlns:a16="http://schemas.microsoft.com/office/drawing/2014/main" id="{32F6DEA8-1246-B2FF-0FDC-87B330053463}"/>
              </a:ext>
            </a:extLst>
          </p:cNvPr>
          <p:cNvSpPr/>
          <p:nvPr/>
        </p:nvSpPr>
        <p:spPr>
          <a:xfrm rot="10800000">
            <a:off x="11024532" y="3842158"/>
            <a:ext cx="74802" cy="2105636"/>
          </a:xfrm>
          <a:prstGeom prst="leftBracket">
            <a:avLst/>
          </a:prstGeom>
          <a:ln w="28575">
            <a:solidFill>
              <a:srgbClr val="FFA51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363191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Responsabilidade de terceiro</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a:bodyPr>
          <a:lstStyle/>
          <a:p>
            <a:pPr marL="0" indent="0">
              <a:buNone/>
            </a:pPr>
            <a:r>
              <a:rPr lang="pt-BR" dirty="0">
                <a:solidFill>
                  <a:srgbClr val="015C65"/>
                </a:solidFill>
              </a:rPr>
              <a:t>Caso identificada possível responsabilidade de terceiro, a autoridade fiscal, </a:t>
            </a:r>
            <a:r>
              <a:rPr lang="pt-BR" b="1" dirty="0">
                <a:solidFill>
                  <a:srgbClr val="015C65"/>
                </a:solidFill>
              </a:rPr>
              <a:t>antes da lavratura do auto de infração</a:t>
            </a:r>
            <a:r>
              <a:rPr lang="pt-BR" dirty="0">
                <a:solidFill>
                  <a:srgbClr val="015C65"/>
                </a:solidFill>
              </a:rPr>
              <a:t>, deverá reduzi-la a termo e </a:t>
            </a:r>
            <a:r>
              <a:rPr lang="pt-BR" b="1" dirty="0">
                <a:solidFill>
                  <a:srgbClr val="015C65"/>
                </a:solidFill>
              </a:rPr>
              <a:t>intimar</a:t>
            </a:r>
            <a:r>
              <a:rPr lang="pt-BR" dirty="0">
                <a:solidFill>
                  <a:srgbClr val="015C65"/>
                </a:solidFill>
              </a:rPr>
              <a:t> </a:t>
            </a:r>
            <a:r>
              <a:rPr lang="pt-BR" b="1" dirty="0">
                <a:solidFill>
                  <a:srgbClr val="015C65"/>
                </a:solidFill>
              </a:rPr>
              <a:t>a referida parte para prestar os esclarecimentos </a:t>
            </a:r>
            <a:r>
              <a:rPr lang="pt-BR" dirty="0">
                <a:solidFill>
                  <a:srgbClr val="015C65"/>
                </a:solidFill>
              </a:rPr>
              <a:t>necessários acerca dos fatos que, em tese, dariam ensejo à incidência de quaisquer das hipóteses de responsabilidade de terceiro previstas na legislação, </a:t>
            </a:r>
            <a:r>
              <a:rPr lang="pt-BR" b="1" dirty="0">
                <a:solidFill>
                  <a:srgbClr val="015C65"/>
                </a:solidFill>
              </a:rPr>
              <a:t>sob pena de nulidade</a:t>
            </a:r>
            <a:r>
              <a:rPr lang="pt-BR" dirty="0">
                <a:solidFill>
                  <a:srgbClr val="015C65"/>
                </a:solidFill>
              </a:rPr>
              <a:t>. </a:t>
            </a:r>
          </a:p>
        </p:txBody>
      </p:sp>
    </p:spTree>
    <p:extLst>
      <p:ext uri="{BB962C8B-B14F-4D97-AF65-F5344CB8AC3E}">
        <p14:creationId xmlns:p14="http://schemas.microsoft.com/office/powerpoint/2010/main" val="4179827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Responsabilidade de terceiro</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a:bodyPr>
          <a:lstStyle/>
          <a:p>
            <a:pPr marL="0" indent="0">
              <a:buNone/>
            </a:pPr>
            <a:r>
              <a:rPr lang="pt-BR" dirty="0">
                <a:solidFill>
                  <a:srgbClr val="015C65"/>
                </a:solidFill>
              </a:rPr>
              <a:t>Caso identificada possível responsabilidade de terceiro, a autoridade fiscal, </a:t>
            </a:r>
            <a:r>
              <a:rPr lang="pt-BR" b="1" dirty="0">
                <a:solidFill>
                  <a:srgbClr val="015C65"/>
                </a:solidFill>
              </a:rPr>
              <a:t>antes da lavratura do auto de infração</a:t>
            </a:r>
            <a:r>
              <a:rPr lang="pt-BR" dirty="0">
                <a:solidFill>
                  <a:srgbClr val="015C65"/>
                </a:solidFill>
              </a:rPr>
              <a:t>, deverá reduzi-la a termo e </a:t>
            </a:r>
            <a:r>
              <a:rPr lang="pt-BR" b="1" dirty="0">
                <a:solidFill>
                  <a:srgbClr val="015C65"/>
                </a:solidFill>
              </a:rPr>
              <a:t>intimar</a:t>
            </a:r>
            <a:r>
              <a:rPr lang="pt-BR" dirty="0">
                <a:solidFill>
                  <a:srgbClr val="015C65"/>
                </a:solidFill>
              </a:rPr>
              <a:t> </a:t>
            </a:r>
            <a:r>
              <a:rPr lang="pt-BR" b="1" dirty="0">
                <a:solidFill>
                  <a:srgbClr val="015C65"/>
                </a:solidFill>
              </a:rPr>
              <a:t>a referida parte para prestar os esclarecimentos </a:t>
            </a:r>
            <a:r>
              <a:rPr lang="pt-BR" dirty="0">
                <a:solidFill>
                  <a:srgbClr val="015C65"/>
                </a:solidFill>
              </a:rPr>
              <a:t>necessários acerca dos fatos que, em tese, dariam ensejo à incidência de quaisquer das hipóteses de responsabilidade de terceiro previstas na legislação, </a:t>
            </a:r>
            <a:r>
              <a:rPr lang="pt-BR" b="1" dirty="0">
                <a:solidFill>
                  <a:srgbClr val="015C65"/>
                </a:solidFill>
              </a:rPr>
              <a:t>sob pena de nulidade</a:t>
            </a:r>
            <a:r>
              <a:rPr lang="pt-BR" dirty="0">
                <a:solidFill>
                  <a:srgbClr val="015C65"/>
                </a:solidFill>
              </a:rPr>
              <a:t>. </a:t>
            </a:r>
          </a:p>
        </p:txBody>
      </p:sp>
    </p:spTree>
    <p:extLst>
      <p:ext uri="{BB962C8B-B14F-4D97-AF65-F5344CB8AC3E}">
        <p14:creationId xmlns:p14="http://schemas.microsoft.com/office/powerpoint/2010/main" val="441089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Penalidade</a:t>
            </a:r>
          </a:p>
        </p:txBody>
      </p:sp>
      <p:sp>
        <p:nvSpPr>
          <p:cNvPr id="3" name="Espaço Reservado para Conteúdo 2">
            <a:extLst>
              <a:ext uri="{FF2B5EF4-FFF2-40B4-BE49-F238E27FC236}">
                <a16:creationId xmlns:a16="http://schemas.microsoft.com/office/drawing/2014/main" id="{3084209B-7510-40AA-80D8-BCF8905F6674}"/>
              </a:ext>
            </a:extLst>
          </p:cNvPr>
          <p:cNvSpPr>
            <a:spLocks noGrp="1"/>
          </p:cNvSpPr>
          <p:nvPr>
            <p:ph idx="1"/>
          </p:nvPr>
        </p:nvSpPr>
        <p:spPr/>
        <p:txBody>
          <a:bodyPr>
            <a:normAutofit/>
          </a:bodyPr>
          <a:lstStyle/>
          <a:p>
            <a:pPr marL="0" indent="0">
              <a:buNone/>
            </a:pPr>
            <a:r>
              <a:rPr lang="pt-BR" dirty="0">
                <a:solidFill>
                  <a:srgbClr val="015C65"/>
                </a:solidFill>
              </a:rPr>
              <a:t>Não será aplicada penalidade quando for constatado que o sujeito passivo adotou as orientações gerais da época em que ocorrido o fato gerador.</a:t>
            </a:r>
          </a:p>
          <a:p>
            <a:pPr marL="0" indent="0">
              <a:buNone/>
            </a:pPr>
            <a:r>
              <a:rPr lang="pt-BR" dirty="0">
                <a:solidFill>
                  <a:srgbClr val="015C65"/>
                </a:solidFill>
              </a:rPr>
              <a:t>Serão consideradas orientações gerais as interpretações e especificações contidas em atos públicos de caráter geral ou em jurisprudência administrativa que a lei atribua eficácia normativa e, ainda, as adotadas por prática administrativa reiterada e de amplo conhecimento público.</a:t>
            </a:r>
          </a:p>
          <a:p>
            <a:pPr marL="0" indent="0">
              <a:buNone/>
            </a:pPr>
            <a:endParaRPr lang="pt-BR" dirty="0">
              <a:solidFill>
                <a:srgbClr val="015C65"/>
              </a:solidFill>
            </a:endParaRPr>
          </a:p>
          <a:p>
            <a:pPr marL="0" indent="0">
              <a:buNone/>
            </a:pPr>
            <a:endParaRPr lang="pt-BR" dirty="0">
              <a:solidFill>
                <a:srgbClr val="015C65"/>
              </a:solidFill>
            </a:endParaRPr>
          </a:p>
        </p:txBody>
      </p:sp>
    </p:spTree>
    <p:extLst>
      <p:ext uri="{BB962C8B-B14F-4D97-AF65-F5344CB8AC3E}">
        <p14:creationId xmlns:p14="http://schemas.microsoft.com/office/powerpoint/2010/main" val="4154124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DAFD2E-1F9F-438C-8D16-37308DCF0DA7}"/>
              </a:ext>
            </a:extLst>
          </p:cNvPr>
          <p:cNvSpPr>
            <a:spLocks noGrp="1"/>
          </p:cNvSpPr>
          <p:nvPr>
            <p:ph type="title"/>
          </p:nvPr>
        </p:nvSpPr>
        <p:spPr/>
        <p:txBody>
          <a:bodyPr/>
          <a:lstStyle/>
          <a:p>
            <a:r>
              <a:rPr lang="pt-BR" dirty="0">
                <a:solidFill>
                  <a:srgbClr val="015C65"/>
                </a:solidFill>
              </a:rPr>
              <a:t>Lançamento complementar</a:t>
            </a:r>
          </a:p>
        </p:txBody>
      </p:sp>
      <p:graphicFrame>
        <p:nvGraphicFramePr>
          <p:cNvPr id="5" name="Diagrama 4">
            <a:extLst>
              <a:ext uri="{FF2B5EF4-FFF2-40B4-BE49-F238E27FC236}">
                <a16:creationId xmlns:a16="http://schemas.microsoft.com/office/drawing/2014/main" id="{1D4A010B-D60B-6895-6C91-B2D1C025FFA0}"/>
              </a:ext>
            </a:extLst>
          </p:cNvPr>
          <p:cNvGraphicFramePr/>
          <p:nvPr>
            <p:extLst>
              <p:ext uri="{D42A27DB-BD31-4B8C-83A1-F6EECF244321}">
                <p14:modId xmlns:p14="http://schemas.microsoft.com/office/powerpoint/2010/main" val="4073191418"/>
              </p:ext>
            </p:extLst>
          </p:nvPr>
        </p:nvGraphicFramePr>
        <p:xfrm>
          <a:off x="1075218" y="1395513"/>
          <a:ext cx="10515600" cy="5857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1" name="Conector: Angulado 10">
            <a:extLst>
              <a:ext uri="{FF2B5EF4-FFF2-40B4-BE49-F238E27FC236}">
                <a16:creationId xmlns:a16="http://schemas.microsoft.com/office/drawing/2014/main" id="{F4AF32C1-7AB3-3946-C6AC-C67A131B93B2}"/>
              </a:ext>
            </a:extLst>
          </p:cNvPr>
          <p:cNvCxnSpPr>
            <a:cxnSpLocks/>
            <a:stCxn id="18" idx="3"/>
          </p:cNvCxnSpPr>
          <p:nvPr/>
        </p:nvCxnSpPr>
        <p:spPr>
          <a:xfrm>
            <a:off x="8646354" y="3487993"/>
            <a:ext cx="237018" cy="725035"/>
          </a:xfrm>
          <a:prstGeom prst="bentConnector2">
            <a:avLst/>
          </a:prstGeom>
          <a:ln w="12700">
            <a:solidFill>
              <a:srgbClr val="FFA513"/>
            </a:solidFill>
          </a:ln>
        </p:spPr>
        <p:style>
          <a:lnRef idx="1">
            <a:schemeClr val="accent1"/>
          </a:lnRef>
          <a:fillRef idx="0">
            <a:schemeClr val="accent1"/>
          </a:fillRef>
          <a:effectRef idx="0">
            <a:schemeClr val="accent1"/>
          </a:effectRef>
          <a:fontRef idx="minor">
            <a:schemeClr val="tx1"/>
          </a:fontRef>
        </p:style>
      </p:cxnSp>
      <p:sp>
        <p:nvSpPr>
          <p:cNvPr id="16" name="CaixaDeTexto 15">
            <a:extLst>
              <a:ext uri="{FF2B5EF4-FFF2-40B4-BE49-F238E27FC236}">
                <a16:creationId xmlns:a16="http://schemas.microsoft.com/office/drawing/2014/main" id="{3C4855B9-16D4-74F8-3999-8CA81CF6F1EC}"/>
              </a:ext>
            </a:extLst>
          </p:cNvPr>
          <p:cNvSpPr txBox="1"/>
          <p:nvPr/>
        </p:nvSpPr>
        <p:spPr>
          <a:xfrm>
            <a:off x="1075218" y="3551309"/>
            <a:ext cx="1515582" cy="1323439"/>
          </a:xfrm>
          <a:prstGeom prst="rect">
            <a:avLst/>
          </a:prstGeom>
          <a:noFill/>
        </p:spPr>
        <p:txBody>
          <a:bodyPr wrap="square" rtlCol="0">
            <a:spAutoFit/>
          </a:bodyPr>
          <a:lstStyle/>
          <a:p>
            <a:pPr marL="285750" lvl="0" indent="-285750" algn="just">
              <a:buFont typeface="Arial" panose="020B0604020202020204" pitchFamily="34" charset="0"/>
              <a:buChar char="•"/>
            </a:pPr>
            <a:r>
              <a:rPr lang="pt-PT" sz="1600" dirty="0">
                <a:solidFill>
                  <a:schemeClr val="bg1"/>
                </a:solidFill>
              </a:rPr>
              <a:t>Incorreções;</a:t>
            </a:r>
          </a:p>
          <a:p>
            <a:pPr marL="285750" lvl="0" indent="-285750" algn="just">
              <a:buFont typeface="Arial" panose="020B0604020202020204" pitchFamily="34" charset="0"/>
              <a:buChar char="•"/>
            </a:pPr>
            <a:r>
              <a:rPr lang="pt-PT" sz="1600" dirty="0">
                <a:solidFill>
                  <a:schemeClr val="bg1"/>
                </a:solidFill>
              </a:rPr>
              <a:t>Omissões; ou </a:t>
            </a:r>
          </a:p>
          <a:p>
            <a:pPr marL="285750" lvl="0" indent="-285750" algn="just">
              <a:buFont typeface="Arial" panose="020B0604020202020204" pitchFamily="34" charset="0"/>
              <a:buChar char="•"/>
            </a:pPr>
            <a:r>
              <a:rPr lang="pt-PT" sz="1600" dirty="0">
                <a:solidFill>
                  <a:schemeClr val="bg1"/>
                </a:solidFill>
              </a:rPr>
              <a:t>Inexatidões.</a:t>
            </a:r>
            <a:endParaRPr lang="pt-BR" sz="1600" dirty="0">
              <a:solidFill>
                <a:schemeClr val="bg1"/>
              </a:solidFill>
            </a:endParaRPr>
          </a:p>
          <a:p>
            <a:endParaRPr lang="pt-BR" sz="1600" dirty="0"/>
          </a:p>
        </p:txBody>
      </p:sp>
      <p:sp>
        <p:nvSpPr>
          <p:cNvPr id="17" name="CaixaDeTexto 16">
            <a:extLst>
              <a:ext uri="{FF2B5EF4-FFF2-40B4-BE49-F238E27FC236}">
                <a16:creationId xmlns:a16="http://schemas.microsoft.com/office/drawing/2014/main" id="{551D3BE0-9233-8E74-158A-A728A6A8F732}"/>
              </a:ext>
            </a:extLst>
          </p:cNvPr>
          <p:cNvSpPr txBox="1"/>
          <p:nvPr/>
        </p:nvSpPr>
        <p:spPr>
          <a:xfrm>
            <a:off x="3301591" y="3412809"/>
            <a:ext cx="2400300" cy="1600438"/>
          </a:xfrm>
          <a:prstGeom prst="rect">
            <a:avLst/>
          </a:prstGeom>
          <a:noFill/>
        </p:spPr>
        <p:txBody>
          <a:bodyPr wrap="square" rtlCol="0">
            <a:spAutoFit/>
          </a:bodyPr>
          <a:lstStyle/>
          <a:p>
            <a:r>
              <a:rPr lang="pt-PT" sz="1600" dirty="0">
                <a:solidFill>
                  <a:schemeClr val="bg1"/>
                </a:solidFill>
              </a:rPr>
              <a:t>Que ocorram em:</a:t>
            </a:r>
          </a:p>
          <a:p>
            <a:pPr marL="285750" indent="-285750">
              <a:buFont typeface="Arial" panose="020B0604020202020204" pitchFamily="34" charset="0"/>
              <a:buChar char="•"/>
            </a:pPr>
            <a:r>
              <a:rPr lang="pt-PT" sz="1600" dirty="0">
                <a:solidFill>
                  <a:schemeClr val="bg1"/>
                </a:solidFill>
              </a:rPr>
              <a:t>Exames posteriores;</a:t>
            </a:r>
          </a:p>
          <a:p>
            <a:pPr marL="285750" indent="-285750">
              <a:buFont typeface="Arial" panose="020B0604020202020204" pitchFamily="34" charset="0"/>
              <a:buChar char="•"/>
            </a:pPr>
            <a:r>
              <a:rPr lang="pt-PT" sz="1600" dirty="0">
                <a:solidFill>
                  <a:schemeClr val="bg1"/>
                </a:solidFill>
              </a:rPr>
              <a:t>Diligências; ou</a:t>
            </a:r>
          </a:p>
          <a:p>
            <a:pPr marL="285750" indent="-285750">
              <a:buFont typeface="Arial" panose="020B0604020202020204" pitchFamily="34" charset="0"/>
              <a:buChar char="•"/>
            </a:pPr>
            <a:r>
              <a:rPr lang="pt-PT" sz="1600" dirty="0">
                <a:solidFill>
                  <a:schemeClr val="bg1"/>
                </a:solidFill>
              </a:rPr>
              <a:t>Perícias realizados no curso do processo.</a:t>
            </a:r>
            <a:endParaRPr lang="pt-BR" sz="1600" dirty="0">
              <a:solidFill>
                <a:schemeClr val="bg1"/>
              </a:solidFill>
            </a:endParaRPr>
          </a:p>
          <a:p>
            <a:endParaRPr lang="pt-BR" dirty="0"/>
          </a:p>
        </p:txBody>
      </p:sp>
      <p:sp>
        <p:nvSpPr>
          <p:cNvPr id="18" name="CaixaDeTexto 17">
            <a:extLst>
              <a:ext uri="{FF2B5EF4-FFF2-40B4-BE49-F238E27FC236}">
                <a16:creationId xmlns:a16="http://schemas.microsoft.com/office/drawing/2014/main" id="{AC4AC18E-7125-F454-E8BE-489866808B5E}"/>
              </a:ext>
            </a:extLst>
          </p:cNvPr>
          <p:cNvSpPr txBox="1"/>
          <p:nvPr/>
        </p:nvSpPr>
        <p:spPr>
          <a:xfrm>
            <a:off x="6252115" y="2441552"/>
            <a:ext cx="2394239" cy="2092881"/>
          </a:xfrm>
          <a:prstGeom prst="rect">
            <a:avLst/>
          </a:prstGeom>
          <a:noFill/>
        </p:spPr>
        <p:txBody>
          <a:bodyPr wrap="square" rtlCol="0">
            <a:spAutoFit/>
          </a:bodyPr>
          <a:lstStyle/>
          <a:p>
            <a:pPr lvl="0"/>
            <a:r>
              <a:rPr lang="pt-PT" sz="1600" dirty="0">
                <a:solidFill>
                  <a:schemeClr val="bg1"/>
                </a:solidFill>
              </a:rPr>
              <a:t>Que resultem em:</a:t>
            </a:r>
          </a:p>
          <a:p>
            <a:pPr marL="285750" lvl="0" indent="-285750">
              <a:buFont typeface="Arial" panose="020B0604020202020204" pitchFamily="34" charset="0"/>
              <a:buChar char="•"/>
            </a:pPr>
            <a:r>
              <a:rPr lang="pt-PT" sz="1600" dirty="0">
                <a:solidFill>
                  <a:schemeClr val="bg1"/>
                </a:solidFill>
              </a:rPr>
              <a:t>Agravamento da exigência inicial;</a:t>
            </a:r>
          </a:p>
          <a:p>
            <a:pPr marL="285750" lvl="0" indent="-285750">
              <a:buFont typeface="Arial" panose="020B0604020202020204" pitchFamily="34" charset="0"/>
              <a:buChar char="•"/>
            </a:pPr>
            <a:r>
              <a:rPr lang="pt-PT" sz="1600" dirty="0">
                <a:solidFill>
                  <a:schemeClr val="bg1"/>
                </a:solidFill>
              </a:rPr>
              <a:t>Inovação; ou </a:t>
            </a:r>
          </a:p>
          <a:p>
            <a:pPr marL="285750" lvl="0" indent="-285750">
              <a:buFont typeface="Arial" panose="020B0604020202020204" pitchFamily="34" charset="0"/>
              <a:buChar char="•"/>
            </a:pPr>
            <a:r>
              <a:rPr lang="pt-PT" sz="1600" dirty="0">
                <a:solidFill>
                  <a:schemeClr val="bg1"/>
                </a:solidFill>
              </a:rPr>
              <a:t>Alteração da fundamentação legal da exigência.</a:t>
            </a:r>
            <a:endParaRPr lang="pt-BR" sz="1600" dirty="0">
              <a:solidFill>
                <a:schemeClr val="bg1"/>
              </a:solidFill>
            </a:endParaRPr>
          </a:p>
          <a:p>
            <a:endParaRPr lang="pt-BR" dirty="0"/>
          </a:p>
        </p:txBody>
      </p:sp>
      <p:sp>
        <p:nvSpPr>
          <p:cNvPr id="19" name="CaixaDeTexto 18">
            <a:extLst>
              <a:ext uri="{FF2B5EF4-FFF2-40B4-BE49-F238E27FC236}">
                <a16:creationId xmlns:a16="http://schemas.microsoft.com/office/drawing/2014/main" id="{DA4B96B9-EF1C-1D03-5F3B-984AAE26B9F7}"/>
              </a:ext>
            </a:extLst>
          </p:cNvPr>
          <p:cNvSpPr txBox="1"/>
          <p:nvPr/>
        </p:nvSpPr>
        <p:spPr>
          <a:xfrm>
            <a:off x="6252115" y="4586748"/>
            <a:ext cx="2394239" cy="1354217"/>
          </a:xfrm>
          <a:prstGeom prst="rect">
            <a:avLst/>
          </a:prstGeom>
          <a:noFill/>
        </p:spPr>
        <p:txBody>
          <a:bodyPr wrap="square" rtlCol="0">
            <a:spAutoFit/>
          </a:bodyPr>
          <a:lstStyle/>
          <a:p>
            <a:pPr lvl="0"/>
            <a:r>
              <a:rPr lang="pt-PT" sz="1600" dirty="0">
                <a:solidFill>
                  <a:schemeClr val="bg1"/>
                </a:solidFill>
              </a:rPr>
              <a:t>E não importem em:</a:t>
            </a:r>
          </a:p>
          <a:p>
            <a:pPr marL="285750" lvl="0" indent="-285750">
              <a:buFont typeface="Arial" panose="020B0604020202020204" pitchFamily="34" charset="0"/>
              <a:buChar char="•"/>
            </a:pPr>
            <a:r>
              <a:rPr lang="pt-PT" sz="1600" dirty="0">
                <a:solidFill>
                  <a:schemeClr val="bg1"/>
                </a:solidFill>
              </a:rPr>
              <a:t>Mudança de critérios jurídicos adotados no lançamento originário.</a:t>
            </a:r>
            <a:endParaRPr lang="pt-BR" sz="1600" dirty="0">
              <a:solidFill>
                <a:schemeClr val="bg1"/>
              </a:solidFill>
            </a:endParaRPr>
          </a:p>
          <a:p>
            <a:endParaRPr lang="pt-BR" dirty="0"/>
          </a:p>
        </p:txBody>
      </p:sp>
    </p:spTree>
    <p:extLst>
      <p:ext uri="{BB962C8B-B14F-4D97-AF65-F5344CB8AC3E}">
        <p14:creationId xmlns:p14="http://schemas.microsoft.com/office/powerpoint/2010/main" val="237337385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1706</TotalTime>
  <Words>1298</Words>
  <Application>Microsoft Office PowerPoint</Application>
  <PresentationFormat>Widescreen</PresentationFormat>
  <Paragraphs>80</Paragraphs>
  <Slides>16</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16</vt:i4>
      </vt:variant>
    </vt:vector>
  </HeadingPairs>
  <TitlesOfParts>
    <vt:vector size="21" baseType="lpstr">
      <vt:lpstr>Arial</vt:lpstr>
      <vt:lpstr>Calibri</vt:lpstr>
      <vt:lpstr>Calibri Light</vt:lpstr>
      <vt:lpstr>Courier New</vt:lpstr>
      <vt:lpstr>Tema do Office</vt:lpstr>
      <vt:lpstr>Apresentação do PowerPoint</vt:lpstr>
      <vt:lpstr>Anteprojeto de Lei do Processo Administrativo Tributário Federal </vt:lpstr>
      <vt:lpstr>Anteprojeto de Lei do Processo Administrativo Tributário Federal </vt:lpstr>
      <vt:lpstr>Prazos</vt:lpstr>
      <vt:lpstr>Intimações</vt:lpstr>
      <vt:lpstr>Responsabilidade de terceiro</vt:lpstr>
      <vt:lpstr>Responsabilidade de terceiro</vt:lpstr>
      <vt:lpstr>Penalidade</vt:lpstr>
      <vt:lpstr>Lançamento complementar</vt:lpstr>
      <vt:lpstr>Julgamentos no âmbito do CARF</vt:lpstr>
      <vt:lpstr>Voto de qualidade no âmbito do CARF</vt:lpstr>
      <vt:lpstr>Câmara Superior de Recursos Fiscais </vt:lpstr>
      <vt:lpstr>Precedente vinculante</vt:lpstr>
      <vt:lpstr>Precedente vinculante</vt:lpstr>
      <vt:lpstr>Rito sumário</vt:lpstr>
      <vt:lpstr>Rito ordinário – recurso de ofício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Eronildo Bento de Castro</dc:creator>
  <cp:lastModifiedBy>Congresso IBET</cp:lastModifiedBy>
  <cp:revision>16</cp:revision>
  <dcterms:created xsi:type="dcterms:W3CDTF">2022-03-11T10:56:32Z</dcterms:created>
  <dcterms:modified xsi:type="dcterms:W3CDTF">2022-12-07T11:08:07Z</dcterms:modified>
</cp:coreProperties>
</file>