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  <p:sldMasterId id="2147483930" r:id="rId2"/>
  </p:sldMasterIdLst>
  <p:notesMasterIdLst>
    <p:notesMasterId r:id="rId10"/>
  </p:notesMasterIdLst>
  <p:handoutMasterIdLst>
    <p:handoutMasterId r:id="rId11"/>
  </p:handoutMasterIdLst>
  <p:sldIdLst>
    <p:sldId id="651" r:id="rId3"/>
    <p:sldId id="501" r:id="rId4"/>
    <p:sldId id="633" r:id="rId5"/>
    <p:sldId id="649" r:id="rId6"/>
    <p:sldId id="634" r:id="rId7"/>
    <p:sldId id="635" r:id="rId8"/>
    <p:sldId id="648" r:id="rId9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ue Theme" id="{547DF844-3B7F-438B-B7CF-94333908B820}">
          <p14:sldIdLst>
            <p14:sldId id="651"/>
            <p14:sldId id="501"/>
            <p14:sldId id="633"/>
            <p14:sldId id="649"/>
            <p14:sldId id="634"/>
            <p14:sldId id="635"/>
            <p14:sldId id="648"/>
          </p14:sldIdLst>
        </p14:section>
      </p14:sectionLst>
    </p:ext>
    <p:ext uri="{EFAFB233-063F-42B5-8137-9DF3F51BA10A}">
      <p15:sldGuideLst xmlns:p15="http://schemas.microsoft.com/office/powerpoint/2012/main">
        <p15:guide id="16" pos="2880">
          <p15:clr>
            <a:srgbClr val="A4A3A4"/>
          </p15:clr>
        </p15:guide>
        <p15:guide id="17" pos="198">
          <p15:clr>
            <a:srgbClr val="A4A3A4"/>
          </p15:clr>
        </p15:guide>
        <p15:guide id="18" pos="5568">
          <p15:clr>
            <a:srgbClr val="A4A3A4"/>
          </p15:clr>
        </p15:guide>
        <p15:guide id="19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3945">
          <p15:clr>
            <a:srgbClr val="A4A3A4"/>
          </p15:clr>
        </p15:guide>
        <p15:guide id="3" pos="1017">
          <p15:clr>
            <a:srgbClr val="A4A3A4"/>
          </p15:clr>
        </p15:guide>
        <p15:guide id="4" pos="253">
          <p15:clr>
            <a:srgbClr val="A4A3A4"/>
          </p15:clr>
        </p15:guide>
        <p15:guide id="5" orient="horz" pos="3224">
          <p15:clr>
            <a:srgbClr val="A4A3A4"/>
          </p15:clr>
        </p15:guide>
        <p15:guide id="6" pos="4120">
          <p15:clr>
            <a:srgbClr val="A4A3A4"/>
          </p15:clr>
        </p15:guide>
        <p15:guide id="7" pos="1062">
          <p15:clr>
            <a:srgbClr val="A4A3A4"/>
          </p15:clr>
        </p15:guide>
        <p15:guide id="8" pos="26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uz, Sam Emmanuel" initials="CSE" lastIdx="1" clrIdx="0">
    <p:extLst>
      <p:ext uri="{19B8F6BF-5375-455C-9EA6-DF929625EA0E}">
        <p15:presenceInfo xmlns:p15="http://schemas.microsoft.com/office/powerpoint/2012/main" userId="Cruz, Sam Emmanu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3F3"/>
    <a:srgbClr val="A0A1A2"/>
    <a:srgbClr val="AAABAC"/>
    <a:srgbClr val="E0E1E1"/>
    <a:srgbClr val="B2B2B2"/>
    <a:srgbClr val="7F7F7F"/>
    <a:srgbClr val="4C4C4C"/>
    <a:srgbClr val="002856"/>
    <a:srgbClr val="7A0223"/>
    <a:srgbClr val="AE1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20" autoAdjust="0"/>
    <p:restoredTop sz="93557" autoAdjust="0"/>
  </p:normalViewPr>
  <p:slideViewPr>
    <p:cSldViewPr snapToObjects="1">
      <p:cViewPr varScale="1">
        <p:scale>
          <a:sx n="140" d="100"/>
          <a:sy n="140" d="100"/>
        </p:scale>
        <p:origin x="372" y="114"/>
      </p:cViewPr>
      <p:guideLst>
        <p:guide pos="2880"/>
        <p:guide pos="198"/>
        <p:guide pos="5568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412"/>
    </p:cViewPr>
  </p:sorterViewPr>
  <p:notesViewPr>
    <p:cSldViewPr snapToObjects="1" showGuides="1">
      <p:cViewPr>
        <p:scale>
          <a:sx n="66" d="100"/>
          <a:sy n="66" d="100"/>
        </p:scale>
        <p:origin x="4164" y="330"/>
      </p:cViewPr>
      <p:guideLst>
        <p:guide orient="horz" pos="3127"/>
        <p:guide pos="3945"/>
        <p:guide pos="1017"/>
        <p:guide pos="253"/>
        <p:guide orient="horz" pos="3224"/>
        <p:guide pos="4120"/>
        <p:guide pos="1062"/>
        <p:guide pos="2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01651" y="240506"/>
            <a:ext cx="3886199" cy="2815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1000" dirty="0">
              <a:solidFill>
                <a:srgbClr val="EE3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21250" y="240506"/>
            <a:ext cx="1676400" cy="2815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E916BE89-9727-4AAE-A1F8-00861EB95A93}" type="datetime4">
              <a:rPr lang="en-GB" sz="1000" smtClean="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December 2022</a:t>
            </a:fld>
            <a:endParaRPr lang="en-GB" sz="1000" dirty="0">
              <a:solidFill>
                <a:srgbClr val="EE3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01651" y="9779741"/>
            <a:ext cx="5410200" cy="22141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1000" dirty="0">
              <a:solidFill>
                <a:srgbClr val="EE3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64250" y="9779741"/>
            <a:ext cx="567986" cy="22141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989AAED6-8892-497D-93D7-45C16BBF4208}" type="slidenum">
              <a:rPr lang="en-GB"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GB" sz="1000" dirty="0">
              <a:solidFill>
                <a:srgbClr val="EE3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853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9700" y="100012"/>
            <a:ext cx="5162550" cy="2815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0850" y="100012"/>
            <a:ext cx="1428750" cy="2815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A30E63-9251-4E4C-9F85-4AE8E98F54FC}" type="datetime4">
              <a:rPr lang="en-GB" smtClean="0"/>
              <a:t>07 December 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697706"/>
            <a:ext cx="6819900" cy="383698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4768" tIns="47384" rIns="94768" bIns="4738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18903" y="4861442"/>
            <a:ext cx="6261496" cy="460557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Heading 1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Number Bullet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8903" y="9721416"/>
            <a:ext cx="5721547" cy="27974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16650" y="9721416"/>
            <a:ext cx="463749" cy="27974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052C4-EA6A-454A-96A6-0B3497FBD86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7788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spcAft>
        <a:spcPts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0" indent="0" algn="l" defTabSz="914400" rtl="0" eaLnBrk="1" latinLnBrk="0" hangingPunct="1">
      <a:spcBef>
        <a:spcPts val="600"/>
      </a:spcBef>
      <a:spcAft>
        <a:spcPts val="300"/>
      </a:spcAft>
      <a:defRPr sz="1100" kern="1200">
        <a:solidFill>
          <a:srgbClr val="EE3135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82563" indent="-182563" algn="l" defTabSz="914400" rtl="0" eaLnBrk="1" latinLnBrk="0" hangingPunct="1">
      <a:spcAft>
        <a:spcPts val="300"/>
      </a:spcAft>
      <a:buClr>
        <a:srgbClr val="EE3135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358775" indent="-176213" algn="l" defTabSz="914400" rtl="0" eaLnBrk="1" latinLnBrk="0" hangingPunct="1">
      <a:spcAft>
        <a:spcPts val="300"/>
      </a:spcAft>
      <a:buClr>
        <a:srgbClr val="EE3135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563" indent="-182563" algn="l" defTabSz="914400" rtl="0" eaLnBrk="1" latinLnBrk="0" hangingPunct="1">
      <a:spcAft>
        <a:spcPts val="300"/>
      </a:spcAft>
      <a:buClr>
        <a:srgbClr val="EE3135"/>
      </a:buClr>
      <a:buFont typeface="+mj-lt"/>
      <a:buAutoNum type="arabicPeriod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8496300" cy="3240087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1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857172" y="2105026"/>
            <a:ext cx="0" cy="876813"/>
          </a:xfrm>
          <a:prstGeom prst="line">
            <a:avLst/>
          </a:prstGeom>
          <a:noFill/>
          <a:ln w="12700" cap="sq" cmpd="sng" algn="ctr">
            <a:solidFill>
              <a:schemeClr val="bg1">
                <a:lumMod val="65000"/>
              </a:schemeClr>
            </a:solidFill>
            <a:prstDash val="solid"/>
            <a:bevel/>
            <a:headEnd type="none"/>
            <a:tailEnd type="none"/>
          </a:ln>
          <a:effectLst/>
        </p:spPr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1957644"/>
            <a:ext cx="3086100" cy="1171575"/>
          </a:xfrm>
        </p:spPr>
        <p:txBody>
          <a:bodyPr anchor="ctr" anchorCtr="0"/>
          <a:lstStyle>
            <a:lvl1pPr>
              <a:defRPr lang="en-US" sz="2400" b="1" kern="1200" spc="-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lang="en-US" sz="2400" b="1" kern="1200" spc="-1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US" sz="6800" b="1" kern="1200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GB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2"/>
            <a:r>
              <a:rPr lang="en-US" dirty="0"/>
              <a:t>% or $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14800" y="1957644"/>
            <a:ext cx="4495800" cy="1171575"/>
          </a:xfrm>
        </p:spPr>
        <p:txBody>
          <a:bodyPr anchor="ctr" anchorCtr="0"/>
          <a:lstStyle>
            <a:lvl1pPr>
              <a:defRPr lang="en-US" sz="2400" b="1" kern="1200" spc="-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lang="en-US" sz="2400" b="1" kern="1200" spc="-1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US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GB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04801" y="4849813"/>
            <a:ext cx="5440679" cy="1984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8000999" y="4849813"/>
            <a:ext cx="813081" cy="198437"/>
          </a:xfrm>
        </p:spPr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5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(Lap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2311"/>
            <a:ext cx="5715000" cy="3252016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62987" y="1657350"/>
            <a:ext cx="3429000" cy="21112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2977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a14="http://schemas.microsoft.com/office/drawing/2010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(Pho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19" y="765928"/>
            <a:ext cx="2104181" cy="40632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99876" y="276226"/>
            <a:ext cx="5606267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00400" y="1504951"/>
            <a:ext cx="5611813" cy="32305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82650" y="1333500"/>
            <a:ext cx="1644650" cy="2940050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877295"/>
            <a:ext cx="56118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25027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the Team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7"/>
          <p:cNvSpPr>
            <a:spLocks noGrp="1"/>
          </p:cNvSpPr>
          <p:nvPr>
            <p:ph type="pic" sz="quarter" idx="10"/>
          </p:nvPr>
        </p:nvSpPr>
        <p:spPr>
          <a:xfrm>
            <a:off x="1962658" y="1512093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4098673" y="1512093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6234688" y="1512093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853000" y="3238498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3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2989015" y="3238498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5125030" y="3238498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5" name="Picture Placeholder 37"/>
          <p:cNvSpPr>
            <a:spLocks noGrp="1"/>
          </p:cNvSpPr>
          <p:nvPr>
            <p:ph type="pic" sz="quarter" idx="16"/>
          </p:nvPr>
        </p:nvSpPr>
        <p:spPr>
          <a:xfrm>
            <a:off x="7256888" y="3238498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241683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the Team (Rectang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7"/>
          <p:cNvSpPr>
            <a:spLocks noGrp="1"/>
          </p:cNvSpPr>
          <p:nvPr>
            <p:ph type="pic" sz="quarter" idx="10"/>
          </p:nvPr>
        </p:nvSpPr>
        <p:spPr>
          <a:xfrm>
            <a:off x="1962658" y="1501665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4098673" y="1501665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6234688" y="1501665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853000" y="3238498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3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2989015" y="3238498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5125030" y="3238498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5" name="Picture Placeholder 37"/>
          <p:cNvSpPr>
            <a:spLocks noGrp="1"/>
          </p:cNvSpPr>
          <p:nvPr>
            <p:ph type="pic" sz="quarter" idx="16"/>
          </p:nvPr>
        </p:nvSpPr>
        <p:spPr>
          <a:xfrm>
            <a:off x="7256888" y="3238498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03723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/Bio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7"/>
          <p:cNvSpPr>
            <a:spLocks noGrp="1"/>
          </p:cNvSpPr>
          <p:nvPr>
            <p:ph type="pic" sz="quarter" idx="10"/>
          </p:nvPr>
        </p:nvSpPr>
        <p:spPr>
          <a:xfrm>
            <a:off x="1655220" y="1500630"/>
            <a:ext cx="1260000" cy="1260000"/>
          </a:xfrm>
          <a:prstGeom prst="ellipse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3936173" y="1500630"/>
            <a:ext cx="1260000" cy="1260000"/>
          </a:xfrm>
          <a:prstGeom prst="ellipse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6217125" y="1500630"/>
            <a:ext cx="1260000" cy="1260000"/>
          </a:xfrm>
          <a:prstGeom prst="ellipse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428051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/Bio (Rectangl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7"/>
          <p:cNvSpPr>
            <a:spLocks noGrp="1"/>
          </p:cNvSpPr>
          <p:nvPr>
            <p:ph type="pic" sz="quarter" idx="10"/>
          </p:nvPr>
        </p:nvSpPr>
        <p:spPr>
          <a:xfrm>
            <a:off x="1768528" y="1500630"/>
            <a:ext cx="1033200" cy="1288800"/>
          </a:xfrm>
          <a:prstGeom prst="rect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4049480" y="1500630"/>
            <a:ext cx="1033200" cy="1288800"/>
          </a:xfrm>
          <a:prstGeom prst="rect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6330433" y="1500630"/>
            <a:ext cx="1033200" cy="1288800"/>
          </a:xfrm>
          <a:prstGeom prst="rect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663110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011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8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352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52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4103687" cy="3240087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708526" y="1495425"/>
            <a:ext cx="4103687" cy="3240087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259004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8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57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17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36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95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977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776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85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5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2628000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184213" y="1495425"/>
            <a:ext cx="2628000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250063" y="1495426"/>
            <a:ext cx="2628000" cy="3240087"/>
          </a:xfrm>
        </p:spPr>
        <p:txBody>
          <a:bodyPr/>
          <a:lstStyle/>
          <a:p>
            <a:pPr lvl="0"/>
            <a:r>
              <a:rPr lang="en-US"/>
              <a:t>Body Text (Arial 20pt)</a:t>
            </a:r>
          </a:p>
          <a:p>
            <a:pPr lvl="1"/>
            <a:r>
              <a:rPr lang="en-US"/>
              <a:t>Heading 1 (Arial 24pt)</a:t>
            </a:r>
          </a:p>
          <a:p>
            <a:pPr lvl="2"/>
            <a:r>
              <a:rPr lang="en-US"/>
              <a:t>Bullet 1 (Arial 20pt)</a:t>
            </a:r>
          </a:p>
          <a:p>
            <a:pPr lvl="3"/>
            <a:r>
              <a:rPr lang="en-US"/>
              <a:t>Bullet 2 (Arial 20pt)</a:t>
            </a:r>
          </a:p>
          <a:p>
            <a:pPr lvl="4"/>
            <a:r>
              <a:rPr lang="en-US"/>
              <a:t>Bullet 3 (Arial 18pt)</a:t>
            </a:r>
          </a:p>
          <a:p>
            <a:pPr lvl="5"/>
            <a:r>
              <a:rPr lang="en-US"/>
              <a:t>Heading 2 (Arial 20pt)</a:t>
            </a:r>
          </a:p>
          <a:p>
            <a:pPr lvl="6"/>
            <a:r>
              <a:rPr lang="en-US"/>
              <a:t>Number Bullet (Arial 20pt)</a:t>
            </a:r>
          </a:p>
          <a:p>
            <a:pPr lvl="7"/>
            <a:r>
              <a:rPr lang="en-US"/>
              <a:t>Alpha Bullet 1 (Arial 20pt)</a:t>
            </a:r>
          </a:p>
          <a:p>
            <a:pPr lvl="8"/>
            <a:r>
              <a:rPr lang="en-US"/>
              <a:t>Alpha Bullet 2 (18pt)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39286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2917824"/>
            <a:ext cx="1872000" cy="1817687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732113" y="2917824"/>
            <a:ext cx="1872000" cy="1817687"/>
          </a:xfrm>
        </p:spPr>
        <p:txBody>
          <a:bodyPr/>
          <a:lstStyle>
            <a:lvl1pPr algn="ctr"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defRPr sz="2000">
                <a:solidFill>
                  <a:schemeClr val="accent4"/>
                </a:solidFill>
              </a:defRPr>
            </a:lvl2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2524013" y="2917825"/>
            <a:ext cx="1872000" cy="1817687"/>
          </a:xfrm>
        </p:spPr>
        <p:txBody>
          <a:bodyPr/>
          <a:lstStyle>
            <a:lvl1pPr algn="ctr"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defRPr sz="2000">
                <a:solidFill>
                  <a:schemeClr val="accent4"/>
                </a:solidFill>
              </a:defRPr>
            </a:lvl2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940213" y="2917824"/>
            <a:ext cx="1872000" cy="1817687"/>
          </a:xfrm>
        </p:spPr>
        <p:txBody>
          <a:bodyPr>
            <a:normAutofit/>
          </a:bodyPr>
          <a:lstStyle>
            <a:lvl1pPr algn="ctr"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defRPr sz="2000">
                <a:solidFill>
                  <a:schemeClr val="accent4"/>
                </a:solidFill>
              </a:defRPr>
            </a:lvl2pPr>
            <a:lvl3pPr marL="0" indent="0" algn="ctr">
              <a:buNone/>
              <a:defRPr sz="2000">
                <a:solidFill>
                  <a:schemeClr val="accent4"/>
                </a:solidFill>
              </a:defRPr>
            </a:lvl3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37971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/3 2/3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2736001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</a:t>
            </a:r>
          </a:p>
          <a:p>
            <a:pPr lvl="7"/>
            <a:r>
              <a:rPr lang="en-US" dirty="0"/>
              <a:t>Alpha Bullet 1</a:t>
            </a:r>
          </a:p>
          <a:p>
            <a:pPr lvl="8"/>
            <a:r>
              <a:rPr lang="en-US" dirty="0"/>
              <a:t>Alpha Bullet 2</a:t>
            </a:r>
            <a:endParaRPr lang="en-AU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52800" y="1495425"/>
            <a:ext cx="5459413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290895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/3 1/3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5475287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076213" y="1495425"/>
            <a:ext cx="2736000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</a:t>
            </a:r>
          </a:p>
          <a:p>
            <a:pPr lvl="7"/>
            <a:r>
              <a:rPr lang="en-US" dirty="0"/>
              <a:t>Alpha Bullet 1</a:t>
            </a:r>
          </a:p>
          <a:p>
            <a:pPr lvl="8"/>
            <a:r>
              <a:rPr lang="en-US" dirty="0"/>
              <a:t>Alpha Bullet 2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25199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49790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0400"/>
            <a:ext cx="7075512" cy="45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877295"/>
            <a:ext cx="7073959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524328" y="0"/>
            <a:ext cx="1619672" cy="5143500"/>
            <a:chOff x="7524328" y="0"/>
            <a:chExt cx="1619672" cy="51435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6" r="1"/>
            <a:stretch/>
          </p:blipFill>
          <p:spPr>
            <a:xfrm>
              <a:off x="7524328" y="0"/>
              <a:ext cx="1619672" cy="51435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7524328" y="0"/>
              <a:ext cx="1619672" cy="51435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baseline="0"/>
            </a:p>
          </p:txBody>
        </p:sp>
      </p:grpSp>
    </p:spTree>
    <p:extLst>
      <p:ext uri="{BB962C8B-B14F-4D97-AF65-F5344CB8AC3E}">
        <p14:creationId xmlns:p14="http://schemas.microsoft.com/office/powerpoint/2010/main" val="361890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4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4800" y="410400"/>
            <a:ext cx="8509281" cy="45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Title (Arial Bold </a:t>
            </a:r>
            <a:r>
              <a:rPr lang="en-US" dirty="0" err="1"/>
              <a:t>32pt</a:t>
            </a:r>
            <a:r>
              <a:rPr lang="en-US" dirty="0"/>
              <a:t>)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04801" y="1495425"/>
            <a:ext cx="8509280" cy="3240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Body Text (Arial 20pt)</a:t>
            </a:r>
          </a:p>
          <a:p>
            <a:pPr lvl="1"/>
            <a:r>
              <a:rPr lang="en-US" dirty="0"/>
              <a:t>Heading 1 (Arial 24pt)</a:t>
            </a:r>
          </a:p>
          <a:p>
            <a:pPr lvl="2"/>
            <a:r>
              <a:rPr lang="en-US" dirty="0"/>
              <a:t>Bullet 1 (Arial 20pt)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20pt)</a:t>
            </a:r>
          </a:p>
          <a:p>
            <a:pPr lvl="6"/>
            <a:r>
              <a:rPr lang="en-US" dirty="0"/>
              <a:t>Number Bullet (Arial 20pt)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0999" y="4849813"/>
            <a:ext cx="813081" cy="1984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237FA6-B01B-4AC4-B2C4-042E0C4FC13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1" y="4849813"/>
            <a:ext cx="5440679" cy="1984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7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9" r:id="rId8"/>
    <p:sldLayoutId id="2147483920" r:id="rId9"/>
    <p:sldLayoutId id="2147483921" r:id="rId10"/>
    <p:sldLayoutId id="2147483922" r:id="rId11"/>
    <p:sldLayoutId id="2147483923" r:id="rId12"/>
    <p:sldLayoutId id="2147483926" r:id="rId13"/>
    <p:sldLayoutId id="2147483924" r:id="rId14"/>
    <p:sldLayoutId id="2147483927" r:id="rId15"/>
    <p:sldLayoutId id="2147483925" r:id="rId1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spc="-1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itchFamily="34" charset="0"/>
        <a:buNone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1800" b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5F5F5F"/>
        </a:buClr>
        <a:buFont typeface="+mj-lt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F5F5F"/>
        </a:buClr>
        <a:buFont typeface="+mj-lt"/>
        <a:buAutoNum type="arabi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alphaLcParenR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romanLcPeriod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38">
          <p15:clr>
            <a:srgbClr val="F26B43"/>
          </p15:clr>
        </p15:guide>
        <p15:guide id="2" pos="5558">
          <p15:clr>
            <a:srgbClr val="F26B43"/>
          </p15:clr>
        </p15:guide>
        <p15:guide id="4" orient="horz" pos="2983">
          <p15:clr>
            <a:srgbClr val="F26B43"/>
          </p15:clr>
        </p15:guide>
        <p15:guide id="5" pos="192">
          <p15:clr>
            <a:srgbClr val="F26B43"/>
          </p15:clr>
        </p15:guide>
        <p15:guide id="6" pos="2880">
          <p15:clr>
            <a:srgbClr val="F26B43"/>
          </p15:clr>
        </p15:guide>
        <p15:guide id="7" orient="horz" pos="701" userDrawn="1">
          <p15:clr>
            <a:srgbClr val="F26B43"/>
          </p15:clr>
        </p15:guide>
        <p15:guide id="8" orient="horz" pos="372">
          <p15:clr>
            <a:srgbClr val="F26B43"/>
          </p15:clr>
        </p15:guide>
        <p15:guide id="9" orient="horz" pos="9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87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ariarita.ferragut@trenchrossi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723550"/>
            <a:ext cx="7560840" cy="1598690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b="1" dirty="0"/>
              <a:t>PL 2488/2022 e a execução fiscal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70805"/>
            <a:ext cx="6858000" cy="1241822"/>
          </a:xfrm>
        </p:spPr>
        <p:txBody>
          <a:bodyPr>
            <a:normAutofit/>
          </a:bodyPr>
          <a:lstStyle/>
          <a:p>
            <a:r>
              <a:rPr lang="pt-BR" sz="2700" b="1" i="1" dirty="0"/>
              <a:t>Maria Rita Ferragut</a:t>
            </a:r>
          </a:p>
          <a:p>
            <a:r>
              <a:rPr lang="pt-BR" sz="1700" b="1" i="1" dirty="0"/>
              <a:t>Livre-docente pela USP</a:t>
            </a:r>
          </a:p>
          <a:p>
            <a:r>
              <a:rPr lang="pt-BR" sz="1700" b="1" i="1" dirty="0"/>
              <a:t>Mestre e Doutora pela PUC/SP</a:t>
            </a:r>
          </a:p>
        </p:txBody>
      </p:sp>
    </p:spTree>
    <p:extLst>
      <p:ext uri="{BB962C8B-B14F-4D97-AF65-F5344CB8AC3E}">
        <p14:creationId xmlns:p14="http://schemas.microsoft.com/office/powerpoint/2010/main" val="194105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323849" y="1581150"/>
            <a:ext cx="8496300" cy="34028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F5F5F"/>
              </a:buClr>
              <a:buFont typeface="+mj-lt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rgbClr val="5F5F5F"/>
              </a:buClr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08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540000">
              <a:spcAft>
                <a:spcPts val="0"/>
              </a:spcAft>
              <a:buClr>
                <a:srgbClr val="EE3135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04800" y="409297"/>
            <a:ext cx="6019800" cy="48605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800" b="1" spc="-100" dirty="0">
              <a:solidFill>
                <a:srgbClr val="EE313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Relatório da Comissão de Juristas e o PL n. 2.488/22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4800" y="1510518"/>
            <a:ext cx="6884720" cy="608936"/>
            <a:chOff x="351576" y="1510518"/>
            <a:chExt cx="6884720" cy="608936"/>
          </a:xfrm>
        </p:grpSpPr>
        <p:grpSp>
          <p:nvGrpSpPr>
            <p:cNvPr id="12" name="Group 11"/>
            <p:cNvGrpSpPr/>
            <p:nvPr/>
          </p:nvGrpSpPr>
          <p:grpSpPr>
            <a:xfrm>
              <a:off x="351576" y="1510518"/>
              <a:ext cx="563822" cy="572053"/>
              <a:chOff x="534853" y="1455435"/>
              <a:chExt cx="670444" cy="68023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4853" y="1455435"/>
                <a:ext cx="670444" cy="680232"/>
                <a:chOff x="1678758" y="3033497"/>
                <a:chExt cx="2024537" cy="2054091"/>
              </a:xfrm>
            </p:grpSpPr>
            <p:sp>
              <p:nvSpPr>
                <p:cNvPr id="20" name="Oval 19"/>
                <p:cNvSpPr/>
                <p:nvPr/>
              </p:nvSpPr>
              <p:spPr bwMode="auto">
                <a:xfrm>
                  <a:off x="1806816" y="3163423"/>
                  <a:ext cx="1786714" cy="1812796"/>
                </a:xfrm>
                <a:prstGeom prst="ellipse">
                  <a:avLst/>
                </a:prstGeom>
                <a:solidFill>
                  <a:schemeClr val="accent4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1678758" y="3033497"/>
                  <a:ext cx="2024537" cy="2054091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14" name="Group 13"/>
              <p:cNvGrpSpPr>
                <a:grpSpLocks noChangeAspect="1"/>
              </p:cNvGrpSpPr>
              <p:nvPr/>
            </p:nvGrpSpPr>
            <p:grpSpPr>
              <a:xfrm flipH="1">
                <a:off x="641475" y="1566951"/>
                <a:ext cx="457200" cy="457200"/>
                <a:chOff x="1655763" y="4163216"/>
                <a:chExt cx="292098" cy="292100"/>
              </a:xfrm>
              <a:solidFill>
                <a:schemeClr val="bg1"/>
              </a:solidFill>
            </p:grpSpPr>
            <p:sp>
              <p:nvSpPr>
                <p:cNvPr id="15" name="Freeform 391"/>
                <p:cNvSpPr>
                  <a:spLocks/>
                </p:cNvSpPr>
                <p:nvPr/>
              </p:nvSpPr>
              <p:spPr bwMode="auto">
                <a:xfrm>
                  <a:off x="1890712" y="421401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10 h 12"/>
                    <a:gd name="T6" fmla="*/ 3 w 13"/>
                    <a:gd name="T7" fmla="*/ 2 h 12"/>
                    <a:gd name="T8" fmla="*/ 10 w 13"/>
                    <a:gd name="T9" fmla="*/ 3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4" y="12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0" y="8"/>
                        <a:pt x="0" y="4"/>
                        <a:pt x="3" y="2"/>
                      </a:cubicBezTo>
                      <a:cubicBezTo>
                        <a:pt x="5" y="0"/>
                        <a:pt x="8" y="0"/>
                        <a:pt x="10" y="3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9" y="12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6" name="Freeform 392"/>
                <p:cNvSpPr>
                  <a:spLocks noEditPoints="1"/>
                </p:cNvSpPr>
                <p:nvPr/>
              </p:nvSpPr>
              <p:spPr bwMode="auto">
                <a:xfrm>
                  <a:off x="1911348" y="4239419"/>
                  <a:ext cx="36513" cy="149225"/>
                </a:xfrm>
                <a:custGeom>
                  <a:avLst/>
                  <a:gdLst>
                    <a:gd name="T0" fmla="*/ 6 w 24"/>
                    <a:gd name="T1" fmla="*/ 100 h 100"/>
                    <a:gd name="T2" fmla="*/ 3 w 24"/>
                    <a:gd name="T3" fmla="*/ 99 h 100"/>
                    <a:gd name="T4" fmla="*/ 1 w 24"/>
                    <a:gd name="T5" fmla="*/ 91 h 100"/>
                    <a:gd name="T6" fmla="*/ 9 w 24"/>
                    <a:gd name="T7" fmla="*/ 89 h 100"/>
                    <a:gd name="T8" fmla="*/ 11 w 24"/>
                    <a:gd name="T9" fmla="*/ 97 h 100"/>
                    <a:gd name="T10" fmla="*/ 11 w 24"/>
                    <a:gd name="T11" fmla="*/ 97 h 100"/>
                    <a:gd name="T12" fmla="*/ 6 w 24"/>
                    <a:gd name="T13" fmla="*/ 100 h 100"/>
                    <a:gd name="T14" fmla="*/ 15 w 24"/>
                    <a:gd name="T15" fmla="*/ 79 h 100"/>
                    <a:gd name="T16" fmla="*/ 14 w 24"/>
                    <a:gd name="T17" fmla="*/ 79 h 100"/>
                    <a:gd name="T18" fmla="*/ 10 w 24"/>
                    <a:gd name="T19" fmla="*/ 72 h 100"/>
                    <a:gd name="T20" fmla="*/ 10 w 24"/>
                    <a:gd name="T21" fmla="*/ 71 h 100"/>
                    <a:gd name="T22" fmla="*/ 17 w 24"/>
                    <a:gd name="T23" fmla="*/ 67 h 100"/>
                    <a:gd name="T24" fmla="*/ 20 w 24"/>
                    <a:gd name="T25" fmla="*/ 74 h 100"/>
                    <a:gd name="T26" fmla="*/ 20 w 24"/>
                    <a:gd name="T27" fmla="*/ 74 h 100"/>
                    <a:gd name="T28" fmla="*/ 15 w 24"/>
                    <a:gd name="T29" fmla="*/ 79 h 100"/>
                    <a:gd name="T30" fmla="*/ 18 w 24"/>
                    <a:gd name="T31" fmla="*/ 56 h 100"/>
                    <a:gd name="T32" fmla="*/ 12 w 24"/>
                    <a:gd name="T33" fmla="*/ 51 h 100"/>
                    <a:gd name="T34" fmla="*/ 12 w 24"/>
                    <a:gd name="T35" fmla="*/ 50 h 100"/>
                    <a:gd name="T36" fmla="*/ 18 w 24"/>
                    <a:gd name="T37" fmla="*/ 45 h 100"/>
                    <a:gd name="T38" fmla="*/ 24 w 24"/>
                    <a:gd name="T39" fmla="*/ 50 h 100"/>
                    <a:gd name="T40" fmla="*/ 24 w 24"/>
                    <a:gd name="T41" fmla="*/ 50 h 100"/>
                    <a:gd name="T42" fmla="*/ 18 w 24"/>
                    <a:gd name="T43" fmla="*/ 56 h 100"/>
                    <a:gd name="T44" fmla="*/ 15 w 24"/>
                    <a:gd name="T45" fmla="*/ 33 h 100"/>
                    <a:gd name="T46" fmla="*/ 10 w 24"/>
                    <a:gd name="T47" fmla="*/ 29 h 100"/>
                    <a:gd name="T48" fmla="*/ 14 w 24"/>
                    <a:gd name="T49" fmla="*/ 22 h 100"/>
                    <a:gd name="T50" fmla="*/ 20 w 24"/>
                    <a:gd name="T51" fmla="*/ 26 h 100"/>
                    <a:gd name="T52" fmla="*/ 20 w 24"/>
                    <a:gd name="T53" fmla="*/ 26 h 100"/>
                    <a:gd name="T54" fmla="*/ 16 w 24"/>
                    <a:gd name="T55" fmla="*/ 33 h 100"/>
                    <a:gd name="T56" fmla="*/ 15 w 24"/>
                    <a:gd name="T57" fmla="*/ 33 h 100"/>
                    <a:gd name="T58" fmla="*/ 6 w 24"/>
                    <a:gd name="T59" fmla="*/ 12 h 100"/>
                    <a:gd name="T60" fmla="*/ 2 w 24"/>
                    <a:gd name="T61" fmla="*/ 10 h 100"/>
                    <a:gd name="T62" fmla="*/ 1 w 24"/>
                    <a:gd name="T63" fmla="*/ 9 h 100"/>
                    <a:gd name="T64" fmla="*/ 3 w 24"/>
                    <a:gd name="T65" fmla="*/ 2 h 100"/>
                    <a:gd name="T66" fmla="*/ 11 w 24"/>
                    <a:gd name="T67" fmla="*/ 4 h 100"/>
                    <a:gd name="T68" fmla="*/ 11 w 24"/>
                    <a:gd name="T69" fmla="*/ 4 h 100"/>
                    <a:gd name="T70" fmla="*/ 9 w 24"/>
                    <a:gd name="T71" fmla="*/ 11 h 100"/>
                    <a:gd name="T72" fmla="*/ 6 w 24"/>
                    <a:gd name="T73" fmla="*/ 1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100">
                      <a:moveTo>
                        <a:pt x="6" y="100"/>
                      </a:moveTo>
                      <a:cubicBezTo>
                        <a:pt x="5" y="100"/>
                        <a:pt x="4" y="100"/>
                        <a:pt x="3" y="99"/>
                      </a:cubicBezTo>
                      <a:cubicBezTo>
                        <a:pt x="1" y="98"/>
                        <a:pt x="0" y="94"/>
                        <a:pt x="1" y="91"/>
                      </a:cubicBezTo>
                      <a:cubicBezTo>
                        <a:pt x="3" y="89"/>
                        <a:pt x="6" y="88"/>
                        <a:pt x="9" y="89"/>
                      </a:cubicBezTo>
                      <a:cubicBezTo>
                        <a:pt x="12" y="91"/>
                        <a:pt x="13" y="94"/>
                        <a:pt x="11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0" y="99"/>
                        <a:pt x="8" y="100"/>
                        <a:pt x="6" y="100"/>
                      </a:cubicBezTo>
                      <a:close/>
                      <a:moveTo>
                        <a:pt x="15" y="79"/>
                      </a:moveTo>
                      <a:cubicBezTo>
                        <a:pt x="15" y="79"/>
                        <a:pt x="14" y="79"/>
                        <a:pt x="14" y="79"/>
                      </a:cubicBezTo>
                      <a:cubicBezTo>
                        <a:pt x="11" y="78"/>
                        <a:pt x="9" y="75"/>
                        <a:pt x="10" y="7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68"/>
                        <a:pt x="14" y="67"/>
                        <a:pt x="17" y="67"/>
                      </a:cubicBezTo>
                      <a:cubicBezTo>
                        <a:pt x="20" y="68"/>
                        <a:pt x="21" y="71"/>
                        <a:pt x="20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7"/>
                        <a:pt x="18" y="79"/>
                        <a:pt x="15" y="79"/>
                      </a:cubicBezTo>
                      <a:close/>
                      <a:moveTo>
                        <a:pt x="18" y="56"/>
                      </a:moveTo>
                      <a:cubicBezTo>
                        <a:pt x="15" y="56"/>
                        <a:pt x="12" y="54"/>
                        <a:pt x="12" y="51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47"/>
                        <a:pt x="15" y="45"/>
                        <a:pt x="18" y="45"/>
                      </a:cubicBezTo>
                      <a:cubicBezTo>
                        <a:pt x="21" y="45"/>
                        <a:pt x="24" y="47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3"/>
                        <a:pt x="21" y="56"/>
                        <a:pt x="18" y="56"/>
                      </a:cubicBezTo>
                      <a:close/>
                      <a:moveTo>
                        <a:pt x="15" y="33"/>
                      </a:moveTo>
                      <a:cubicBezTo>
                        <a:pt x="13" y="33"/>
                        <a:pt x="10" y="32"/>
                        <a:pt x="10" y="29"/>
                      </a:cubicBezTo>
                      <a:cubicBezTo>
                        <a:pt x="9" y="26"/>
                        <a:pt x="11" y="23"/>
                        <a:pt x="14" y="22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9"/>
                        <a:pt x="19" y="32"/>
                        <a:pt x="16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0" y="1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6"/>
                        <a:pt x="12" y="10"/>
                        <a:pt x="9" y="11"/>
                      </a:cubicBezTo>
                      <a:cubicBezTo>
                        <a:pt x="8" y="12"/>
                        <a:pt x="7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7" name="Freeform 393"/>
                <p:cNvSpPr>
                  <a:spLocks/>
                </p:cNvSpPr>
                <p:nvPr/>
              </p:nvSpPr>
              <p:spPr bwMode="auto">
                <a:xfrm>
                  <a:off x="1890714" y="439816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2 h 12"/>
                    <a:gd name="T6" fmla="*/ 10 w 13"/>
                    <a:gd name="T7" fmla="*/ 2 h 12"/>
                    <a:gd name="T8" fmla="*/ 10 w 13"/>
                    <a:gd name="T9" fmla="*/ 10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3" y="11"/>
                        <a:pt x="2" y="10"/>
                      </a:cubicBezTo>
                      <a:cubicBezTo>
                        <a:pt x="0" y="8"/>
                        <a:pt x="0" y="5"/>
                        <a:pt x="2" y="2"/>
                      </a:cubicBezTo>
                      <a:cubicBezTo>
                        <a:pt x="5" y="0"/>
                        <a:pt x="8" y="0"/>
                        <a:pt x="10" y="2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1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8" name="Freeform 394"/>
                <p:cNvSpPr>
                  <a:spLocks/>
                </p:cNvSpPr>
                <p:nvPr/>
              </p:nvSpPr>
              <p:spPr bwMode="auto">
                <a:xfrm>
                  <a:off x="1655763" y="4163216"/>
                  <a:ext cx="254000" cy="292100"/>
                </a:xfrm>
                <a:custGeom>
                  <a:avLst/>
                  <a:gdLst>
                    <a:gd name="T0" fmla="*/ 102 w 171"/>
                    <a:gd name="T1" fmla="*/ 196 h 196"/>
                    <a:gd name="T2" fmla="*/ 36 w 171"/>
                    <a:gd name="T3" fmla="*/ 168 h 196"/>
                    <a:gd name="T4" fmla="*/ 36 w 171"/>
                    <a:gd name="T5" fmla="*/ 36 h 196"/>
                    <a:gd name="T6" fmla="*/ 168 w 171"/>
                    <a:gd name="T7" fmla="*/ 36 h 196"/>
                    <a:gd name="T8" fmla="*/ 168 w 171"/>
                    <a:gd name="T9" fmla="*/ 44 h 196"/>
                    <a:gd name="T10" fmla="*/ 160 w 171"/>
                    <a:gd name="T11" fmla="*/ 44 h 196"/>
                    <a:gd name="T12" fmla="*/ 44 w 171"/>
                    <a:gd name="T13" fmla="*/ 44 h 196"/>
                    <a:gd name="T14" fmla="*/ 44 w 171"/>
                    <a:gd name="T15" fmla="*/ 160 h 196"/>
                    <a:gd name="T16" fmla="*/ 160 w 171"/>
                    <a:gd name="T17" fmla="*/ 160 h 196"/>
                    <a:gd name="T18" fmla="*/ 168 w 171"/>
                    <a:gd name="T19" fmla="*/ 160 h 196"/>
                    <a:gd name="T20" fmla="*/ 168 w 171"/>
                    <a:gd name="T21" fmla="*/ 168 h 196"/>
                    <a:gd name="T22" fmla="*/ 102 w 171"/>
                    <a:gd name="T23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96">
                      <a:moveTo>
                        <a:pt x="102" y="196"/>
                      </a:moveTo>
                      <a:cubicBezTo>
                        <a:pt x="78" y="196"/>
                        <a:pt x="55" y="186"/>
                        <a:pt x="36" y="168"/>
                      </a:cubicBezTo>
                      <a:cubicBezTo>
                        <a:pt x="0" y="132"/>
                        <a:pt x="0" y="73"/>
                        <a:pt x="36" y="36"/>
                      </a:cubicBezTo>
                      <a:cubicBezTo>
                        <a:pt x="73" y="0"/>
                        <a:pt x="132" y="0"/>
                        <a:pt x="168" y="36"/>
                      </a:cubicBezTo>
                      <a:cubicBezTo>
                        <a:pt x="171" y="39"/>
                        <a:pt x="171" y="42"/>
                        <a:pt x="168" y="44"/>
                      </a:cubicBezTo>
                      <a:cubicBezTo>
                        <a:pt x="166" y="47"/>
                        <a:pt x="163" y="47"/>
                        <a:pt x="160" y="44"/>
                      </a:cubicBezTo>
                      <a:cubicBezTo>
                        <a:pt x="128" y="12"/>
                        <a:pt x="76" y="12"/>
                        <a:pt x="44" y="44"/>
                      </a:cubicBezTo>
                      <a:cubicBezTo>
                        <a:pt x="12" y="76"/>
                        <a:pt x="12" y="128"/>
                        <a:pt x="44" y="160"/>
                      </a:cubicBezTo>
                      <a:cubicBezTo>
                        <a:pt x="76" y="192"/>
                        <a:pt x="128" y="192"/>
                        <a:pt x="160" y="160"/>
                      </a:cubicBezTo>
                      <a:cubicBezTo>
                        <a:pt x="163" y="158"/>
                        <a:pt x="166" y="158"/>
                        <a:pt x="168" y="160"/>
                      </a:cubicBezTo>
                      <a:cubicBezTo>
                        <a:pt x="171" y="163"/>
                        <a:pt x="171" y="166"/>
                        <a:pt x="168" y="168"/>
                      </a:cubicBezTo>
                      <a:cubicBezTo>
                        <a:pt x="150" y="186"/>
                        <a:pt x="126" y="196"/>
                        <a:pt x="102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9" name="Freeform 395"/>
                <p:cNvSpPr>
                  <a:spLocks noEditPoints="1"/>
                </p:cNvSpPr>
                <p:nvPr/>
              </p:nvSpPr>
              <p:spPr bwMode="auto">
                <a:xfrm>
                  <a:off x="1735138" y="4223544"/>
                  <a:ext cx="123825" cy="182563"/>
                </a:xfrm>
                <a:custGeom>
                  <a:avLst/>
                  <a:gdLst>
                    <a:gd name="T0" fmla="*/ 78 w 84"/>
                    <a:gd name="T1" fmla="*/ 122 h 122"/>
                    <a:gd name="T2" fmla="*/ 38 w 84"/>
                    <a:gd name="T3" fmla="*/ 122 h 122"/>
                    <a:gd name="T4" fmla="*/ 33 w 84"/>
                    <a:gd name="T5" fmla="*/ 119 h 122"/>
                    <a:gd name="T6" fmla="*/ 1 w 84"/>
                    <a:gd name="T7" fmla="*/ 64 h 122"/>
                    <a:gd name="T8" fmla="*/ 1 w 84"/>
                    <a:gd name="T9" fmla="*/ 59 h 122"/>
                    <a:gd name="T10" fmla="*/ 33 w 84"/>
                    <a:gd name="T11" fmla="*/ 3 h 122"/>
                    <a:gd name="T12" fmla="*/ 38 w 84"/>
                    <a:gd name="T13" fmla="*/ 0 h 122"/>
                    <a:gd name="T14" fmla="*/ 78 w 84"/>
                    <a:gd name="T15" fmla="*/ 0 h 122"/>
                    <a:gd name="T16" fmla="*/ 83 w 84"/>
                    <a:gd name="T17" fmla="*/ 3 h 122"/>
                    <a:gd name="T18" fmla="*/ 83 w 84"/>
                    <a:gd name="T19" fmla="*/ 9 h 122"/>
                    <a:gd name="T20" fmla="*/ 53 w 84"/>
                    <a:gd name="T21" fmla="*/ 61 h 122"/>
                    <a:gd name="T22" fmla="*/ 83 w 84"/>
                    <a:gd name="T23" fmla="*/ 114 h 122"/>
                    <a:gd name="T24" fmla="*/ 83 w 84"/>
                    <a:gd name="T25" fmla="*/ 119 h 122"/>
                    <a:gd name="T26" fmla="*/ 78 w 84"/>
                    <a:gd name="T27" fmla="*/ 122 h 122"/>
                    <a:gd name="T28" fmla="*/ 41 w 84"/>
                    <a:gd name="T29" fmla="*/ 111 h 122"/>
                    <a:gd name="T30" fmla="*/ 68 w 84"/>
                    <a:gd name="T31" fmla="*/ 111 h 122"/>
                    <a:gd name="T32" fmla="*/ 41 w 84"/>
                    <a:gd name="T33" fmla="*/ 64 h 122"/>
                    <a:gd name="T34" fmla="*/ 41 w 84"/>
                    <a:gd name="T35" fmla="*/ 59 h 122"/>
                    <a:gd name="T36" fmla="*/ 68 w 84"/>
                    <a:gd name="T37" fmla="*/ 12 h 122"/>
                    <a:gd name="T38" fmla="*/ 41 w 84"/>
                    <a:gd name="T39" fmla="*/ 12 h 122"/>
                    <a:gd name="T40" fmla="*/ 13 w 84"/>
                    <a:gd name="T41" fmla="*/ 61 h 122"/>
                    <a:gd name="T42" fmla="*/ 41 w 84"/>
                    <a:gd name="T43" fmla="*/ 1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122">
                      <a:moveTo>
                        <a:pt x="78" y="122"/>
                      </a:move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2"/>
                        <a:pt x="34" y="121"/>
                        <a:pt x="33" y="119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62"/>
                        <a:pt x="0" y="60"/>
                        <a:pt x="1" y="59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2"/>
                        <a:pt x="36" y="0"/>
                        <a:pt x="3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80" y="0"/>
                        <a:pt x="82" y="2"/>
                        <a:pt x="83" y="3"/>
                      </a:cubicBezTo>
                      <a:cubicBezTo>
                        <a:pt x="84" y="5"/>
                        <a:pt x="84" y="7"/>
                        <a:pt x="83" y="9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83" y="114"/>
                        <a:pt x="83" y="114"/>
                        <a:pt x="83" y="114"/>
                      </a:cubicBezTo>
                      <a:cubicBezTo>
                        <a:pt x="84" y="116"/>
                        <a:pt x="84" y="118"/>
                        <a:pt x="83" y="119"/>
                      </a:cubicBezTo>
                      <a:cubicBezTo>
                        <a:pt x="82" y="121"/>
                        <a:pt x="80" y="122"/>
                        <a:pt x="78" y="122"/>
                      </a:cubicBezTo>
                      <a:close/>
                      <a:moveTo>
                        <a:pt x="41" y="111"/>
                      </a:move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0" y="62"/>
                        <a:pt x="40" y="60"/>
                        <a:pt x="41" y="59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926620" y="1596234"/>
              <a:ext cx="6309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2"/>
                  </a:solidFill>
                </a:rPr>
                <a:t>Relatório da Comissão de Juristas, presidida pela Min. Regina Helena Costa, foi entregue aos Presidentes do Senado e do STF em 06/09/22.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" y="2283718"/>
            <a:ext cx="6884720" cy="608936"/>
            <a:chOff x="351576" y="1510518"/>
            <a:chExt cx="6884720" cy="608936"/>
          </a:xfrm>
        </p:grpSpPr>
        <p:grpSp>
          <p:nvGrpSpPr>
            <p:cNvPr id="24" name="Group 23"/>
            <p:cNvGrpSpPr/>
            <p:nvPr/>
          </p:nvGrpSpPr>
          <p:grpSpPr>
            <a:xfrm>
              <a:off x="351576" y="1510518"/>
              <a:ext cx="563822" cy="572053"/>
              <a:chOff x="534853" y="1455435"/>
              <a:chExt cx="670444" cy="68023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34853" y="1455435"/>
                <a:ext cx="670444" cy="680232"/>
                <a:chOff x="1678758" y="3033497"/>
                <a:chExt cx="2024537" cy="2054091"/>
              </a:xfrm>
            </p:grpSpPr>
            <p:sp>
              <p:nvSpPr>
                <p:cNvPr id="33" name="Oval 32"/>
                <p:cNvSpPr/>
                <p:nvPr/>
              </p:nvSpPr>
              <p:spPr bwMode="auto">
                <a:xfrm>
                  <a:off x="1806816" y="3163423"/>
                  <a:ext cx="1786714" cy="1812796"/>
                </a:xfrm>
                <a:prstGeom prst="ellipse">
                  <a:avLst/>
                </a:prstGeom>
                <a:solidFill>
                  <a:schemeClr val="accent4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1678758" y="3033497"/>
                  <a:ext cx="2024537" cy="2054091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27" name="Group 26"/>
              <p:cNvGrpSpPr>
                <a:grpSpLocks noChangeAspect="1"/>
              </p:cNvGrpSpPr>
              <p:nvPr/>
            </p:nvGrpSpPr>
            <p:grpSpPr>
              <a:xfrm flipH="1">
                <a:off x="641475" y="1566951"/>
                <a:ext cx="457200" cy="457200"/>
                <a:chOff x="1655763" y="4163216"/>
                <a:chExt cx="292098" cy="292100"/>
              </a:xfrm>
              <a:solidFill>
                <a:schemeClr val="bg1"/>
              </a:solidFill>
            </p:grpSpPr>
            <p:sp>
              <p:nvSpPr>
                <p:cNvPr id="28" name="Freeform 391"/>
                <p:cNvSpPr>
                  <a:spLocks/>
                </p:cNvSpPr>
                <p:nvPr/>
              </p:nvSpPr>
              <p:spPr bwMode="auto">
                <a:xfrm>
                  <a:off x="1890712" y="421401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10 h 12"/>
                    <a:gd name="T6" fmla="*/ 3 w 13"/>
                    <a:gd name="T7" fmla="*/ 2 h 12"/>
                    <a:gd name="T8" fmla="*/ 10 w 13"/>
                    <a:gd name="T9" fmla="*/ 3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4" y="12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0" y="8"/>
                        <a:pt x="0" y="4"/>
                        <a:pt x="3" y="2"/>
                      </a:cubicBezTo>
                      <a:cubicBezTo>
                        <a:pt x="5" y="0"/>
                        <a:pt x="8" y="0"/>
                        <a:pt x="10" y="3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9" y="12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9" name="Freeform 392"/>
                <p:cNvSpPr>
                  <a:spLocks noEditPoints="1"/>
                </p:cNvSpPr>
                <p:nvPr/>
              </p:nvSpPr>
              <p:spPr bwMode="auto">
                <a:xfrm>
                  <a:off x="1911348" y="4239419"/>
                  <a:ext cx="36513" cy="149225"/>
                </a:xfrm>
                <a:custGeom>
                  <a:avLst/>
                  <a:gdLst>
                    <a:gd name="T0" fmla="*/ 6 w 24"/>
                    <a:gd name="T1" fmla="*/ 100 h 100"/>
                    <a:gd name="T2" fmla="*/ 3 w 24"/>
                    <a:gd name="T3" fmla="*/ 99 h 100"/>
                    <a:gd name="T4" fmla="*/ 1 w 24"/>
                    <a:gd name="T5" fmla="*/ 91 h 100"/>
                    <a:gd name="T6" fmla="*/ 9 w 24"/>
                    <a:gd name="T7" fmla="*/ 89 h 100"/>
                    <a:gd name="T8" fmla="*/ 11 w 24"/>
                    <a:gd name="T9" fmla="*/ 97 h 100"/>
                    <a:gd name="T10" fmla="*/ 11 w 24"/>
                    <a:gd name="T11" fmla="*/ 97 h 100"/>
                    <a:gd name="T12" fmla="*/ 6 w 24"/>
                    <a:gd name="T13" fmla="*/ 100 h 100"/>
                    <a:gd name="T14" fmla="*/ 15 w 24"/>
                    <a:gd name="T15" fmla="*/ 79 h 100"/>
                    <a:gd name="T16" fmla="*/ 14 w 24"/>
                    <a:gd name="T17" fmla="*/ 79 h 100"/>
                    <a:gd name="T18" fmla="*/ 10 w 24"/>
                    <a:gd name="T19" fmla="*/ 72 h 100"/>
                    <a:gd name="T20" fmla="*/ 10 w 24"/>
                    <a:gd name="T21" fmla="*/ 71 h 100"/>
                    <a:gd name="T22" fmla="*/ 17 w 24"/>
                    <a:gd name="T23" fmla="*/ 67 h 100"/>
                    <a:gd name="T24" fmla="*/ 20 w 24"/>
                    <a:gd name="T25" fmla="*/ 74 h 100"/>
                    <a:gd name="T26" fmla="*/ 20 w 24"/>
                    <a:gd name="T27" fmla="*/ 74 h 100"/>
                    <a:gd name="T28" fmla="*/ 15 w 24"/>
                    <a:gd name="T29" fmla="*/ 79 h 100"/>
                    <a:gd name="T30" fmla="*/ 18 w 24"/>
                    <a:gd name="T31" fmla="*/ 56 h 100"/>
                    <a:gd name="T32" fmla="*/ 12 w 24"/>
                    <a:gd name="T33" fmla="*/ 51 h 100"/>
                    <a:gd name="T34" fmla="*/ 12 w 24"/>
                    <a:gd name="T35" fmla="*/ 50 h 100"/>
                    <a:gd name="T36" fmla="*/ 18 w 24"/>
                    <a:gd name="T37" fmla="*/ 45 h 100"/>
                    <a:gd name="T38" fmla="*/ 24 w 24"/>
                    <a:gd name="T39" fmla="*/ 50 h 100"/>
                    <a:gd name="T40" fmla="*/ 24 w 24"/>
                    <a:gd name="T41" fmla="*/ 50 h 100"/>
                    <a:gd name="T42" fmla="*/ 18 w 24"/>
                    <a:gd name="T43" fmla="*/ 56 h 100"/>
                    <a:gd name="T44" fmla="*/ 15 w 24"/>
                    <a:gd name="T45" fmla="*/ 33 h 100"/>
                    <a:gd name="T46" fmla="*/ 10 w 24"/>
                    <a:gd name="T47" fmla="*/ 29 h 100"/>
                    <a:gd name="T48" fmla="*/ 14 w 24"/>
                    <a:gd name="T49" fmla="*/ 22 h 100"/>
                    <a:gd name="T50" fmla="*/ 20 w 24"/>
                    <a:gd name="T51" fmla="*/ 26 h 100"/>
                    <a:gd name="T52" fmla="*/ 20 w 24"/>
                    <a:gd name="T53" fmla="*/ 26 h 100"/>
                    <a:gd name="T54" fmla="*/ 16 w 24"/>
                    <a:gd name="T55" fmla="*/ 33 h 100"/>
                    <a:gd name="T56" fmla="*/ 15 w 24"/>
                    <a:gd name="T57" fmla="*/ 33 h 100"/>
                    <a:gd name="T58" fmla="*/ 6 w 24"/>
                    <a:gd name="T59" fmla="*/ 12 h 100"/>
                    <a:gd name="T60" fmla="*/ 2 w 24"/>
                    <a:gd name="T61" fmla="*/ 10 h 100"/>
                    <a:gd name="T62" fmla="*/ 1 w 24"/>
                    <a:gd name="T63" fmla="*/ 9 h 100"/>
                    <a:gd name="T64" fmla="*/ 3 w 24"/>
                    <a:gd name="T65" fmla="*/ 2 h 100"/>
                    <a:gd name="T66" fmla="*/ 11 w 24"/>
                    <a:gd name="T67" fmla="*/ 4 h 100"/>
                    <a:gd name="T68" fmla="*/ 11 w 24"/>
                    <a:gd name="T69" fmla="*/ 4 h 100"/>
                    <a:gd name="T70" fmla="*/ 9 w 24"/>
                    <a:gd name="T71" fmla="*/ 11 h 100"/>
                    <a:gd name="T72" fmla="*/ 6 w 24"/>
                    <a:gd name="T73" fmla="*/ 1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100">
                      <a:moveTo>
                        <a:pt x="6" y="100"/>
                      </a:moveTo>
                      <a:cubicBezTo>
                        <a:pt x="5" y="100"/>
                        <a:pt x="4" y="100"/>
                        <a:pt x="3" y="99"/>
                      </a:cubicBezTo>
                      <a:cubicBezTo>
                        <a:pt x="1" y="98"/>
                        <a:pt x="0" y="94"/>
                        <a:pt x="1" y="91"/>
                      </a:cubicBezTo>
                      <a:cubicBezTo>
                        <a:pt x="3" y="89"/>
                        <a:pt x="6" y="88"/>
                        <a:pt x="9" y="89"/>
                      </a:cubicBezTo>
                      <a:cubicBezTo>
                        <a:pt x="12" y="91"/>
                        <a:pt x="13" y="94"/>
                        <a:pt x="11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0" y="99"/>
                        <a:pt x="8" y="100"/>
                        <a:pt x="6" y="100"/>
                      </a:cubicBezTo>
                      <a:close/>
                      <a:moveTo>
                        <a:pt x="15" y="79"/>
                      </a:moveTo>
                      <a:cubicBezTo>
                        <a:pt x="15" y="79"/>
                        <a:pt x="14" y="79"/>
                        <a:pt x="14" y="79"/>
                      </a:cubicBezTo>
                      <a:cubicBezTo>
                        <a:pt x="11" y="78"/>
                        <a:pt x="9" y="75"/>
                        <a:pt x="10" y="7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68"/>
                        <a:pt x="14" y="67"/>
                        <a:pt x="17" y="67"/>
                      </a:cubicBezTo>
                      <a:cubicBezTo>
                        <a:pt x="20" y="68"/>
                        <a:pt x="21" y="71"/>
                        <a:pt x="20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7"/>
                        <a:pt x="18" y="79"/>
                        <a:pt x="15" y="79"/>
                      </a:cubicBezTo>
                      <a:close/>
                      <a:moveTo>
                        <a:pt x="18" y="56"/>
                      </a:moveTo>
                      <a:cubicBezTo>
                        <a:pt x="15" y="56"/>
                        <a:pt x="12" y="54"/>
                        <a:pt x="12" y="51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47"/>
                        <a:pt x="15" y="45"/>
                        <a:pt x="18" y="45"/>
                      </a:cubicBezTo>
                      <a:cubicBezTo>
                        <a:pt x="21" y="45"/>
                        <a:pt x="24" y="47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3"/>
                        <a:pt x="21" y="56"/>
                        <a:pt x="18" y="56"/>
                      </a:cubicBezTo>
                      <a:close/>
                      <a:moveTo>
                        <a:pt x="15" y="33"/>
                      </a:moveTo>
                      <a:cubicBezTo>
                        <a:pt x="13" y="33"/>
                        <a:pt x="10" y="32"/>
                        <a:pt x="10" y="29"/>
                      </a:cubicBezTo>
                      <a:cubicBezTo>
                        <a:pt x="9" y="26"/>
                        <a:pt x="11" y="23"/>
                        <a:pt x="14" y="22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9"/>
                        <a:pt x="19" y="32"/>
                        <a:pt x="16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0" y="1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6"/>
                        <a:pt x="12" y="10"/>
                        <a:pt x="9" y="11"/>
                      </a:cubicBezTo>
                      <a:cubicBezTo>
                        <a:pt x="8" y="12"/>
                        <a:pt x="7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0" name="Freeform 393"/>
                <p:cNvSpPr>
                  <a:spLocks/>
                </p:cNvSpPr>
                <p:nvPr/>
              </p:nvSpPr>
              <p:spPr bwMode="auto">
                <a:xfrm>
                  <a:off x="1890714" y="439816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2 h 12"/>
                    <a:gd name="T6" fmla="*/ 10 w 13"/>
                    <a:gd name="T7" fmla="*/ 2 h 12"/>
                    <a:gd name="T8" fmla="*/ 10 w 13"/>
                    <a:gd name="T9" fmla="*/ 10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3" y="11"/>
                        <a:pt x="2" y="10"/>
                      </a:cubicBezTo>
                      <a:cubicBezTo>
                        <a:pt x="0" y="8"/>
                        <a:pt x="0" y="5"/>
                        <a:pt x="2" y="2"/>
                      </a:cubicBezTo>
                      <a:cubicBezTo>
                        <a:pt x="5" y="0"/>
                        <a:pt x="8" y="0"/>
                        <a:pt x="10" y="2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1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1" name="Freeform 394"/>
                <p:cNvSpPr>
                  <a:spLocks/>
                </p:cNvSpPr>
                <p:nvPr/>
              </p:nvSpPr>
              <p:spPr bwMode="auto">
                <a:xfrm>
                  <a:off x="1655763" y="4163216"/>
                  <a:ext cx="254000" cy="292100"/>
                </a:xfrm>
                <a:custGeom>
                  <a:avLst/>
                  <a:gdLst>
                    <a:gd name="T0" fmla="*/ 102 w 171"/>
                    <a:gd name="T1" fmla="*/ 196 h 196"/>
                    <a:gd name="T2" fmla="*/ 36 w 171"/>
                    <a:gd name="T3" fmla="*/ 168 h 196"/>
                    <a:gd name="T4" fmla="*/ 36 w 171"/>
                    <a:gd name="T5" fmla="*/ 36 h 196"/>
                    <a:gd name="T6" fmla="*/ 168 w 171"/>
                    <a:gd name="T7" fmla="*/ 36 h 196"/>
                    <a:gd name="T8" fmla="*/ 168 w 171"/>
                    <a:gd name="T9" fmla="*/ 44 h 196"/>
                    <a:gd name="T10" fmla="*/ 160 w 171"/>
                    <a:gd name="T11" fmla="*/ 44 h 196"/>
                    <a:gd name="T12" fmla="*/ 44 w 171"/>
                    <a:gd name="T13" fmla="*/ 44 h 196"/>
                    <a:gd name="T14" fmla="*/ 44 w 171"/>
                    <a:gd name="T15" fmla="*/ 160 h 196"/>
                    <a:gd name="T16" fmla="*/ 160 w 171"/>
                    <a:gd name="T17" fmla="*/ 160 h 196"/>
                    <a:gd name="T18" fmla="*/ 168 w 171"/>
                    <a:gd name="T19" fmla="*/ 160 h 196"/>
                    <a:gd name="T20" fmla="*/ 168 w 171"/>
                    <a:gd name="T21" fmla="*/ 168 h 196"/>
                    <a:gd name="T22" fmla="*/ 102 w 171"/>
                    <a:gd name="T23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96">
                      <a:moveTo>
                        <a:pt x="102" y="196"/>
                      </a:moveTo>
                      <a:cubicBezTo>
                        <a:pt x="78" y="196"/>
                        <a:pt x="55" y="186"/>
                        <a:pt x="36" y="168"/>
                      </a:cubicBezTo>
                      <a:cubicBezTo>
                        <a:pt x="0" y="132"/>
                        <a:pt x="0" y="73"/>
                        <a:pt x="36" y="36"/>
                      </a:cubicBezTo>
                      <a:cubicBezTo>
                        <a:pt x="73" y="0"/>
                        <a:pt x="132" y="0"/>
                        <a:pt x="168" y="36"/>
                      </a:cubicBezTo>
                      <a:cubicBezTo>
                        <a:pt x="171" y="39"/>
                        <a:pt x="171" y="42"/>
                        <a:pt x="168" y="44"/>
                      </a:cubicBezTo>
                      <a:cubicBezTo>
                        <a:pt x="166" y="47"/>
                        <a:pt x="163" y="47"/>
                        <a:pt x="160" y="44"/>
                      </a:cubicBezTo>
                      <a:cubicBezTo>
                        <a:pt x="128" y="12"/>
                        <a:pt x="76" y="12"/>
                        <a:pt x="44" y="44"/>
                      </a:cubicBezTo>
                      <a:cubicBezTo>
                        <a:pt x="12" y="76"/>
                        <a:pt x="12" y="128"/>
                        <a:pt x="44" y="160"/>
                      </a:cubicBezTo>
                      <a:cubicBezTo>
                        <a:pt x="76" y="192"/>
                        <a:pt x="128" y="192"/>
                        <a:pt x="160" y="160"/>
                      </a:cubicBezTo>
                      <a:cubicBezTo>
                        <a:pt x="163" y="158"/>
                        <a:pt x="166" y="158"/>
                        <a:pt x="168" y="160"/>
                      </a:cubicBezTo>
                      <a:cubicBezTo>
                        <a:pt x="171" y="163"/>
                        <a:pt x="171" y="166"/>
                        <a:pt x="168" y="168"/>
                      </a:cubicBezTo>
                      <a:cubicBezTo>
                        <a:pt x="150" y="186"/>
                        <a:pt x="126" y="196"/>
                        <a:pt x="102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2" name="Freeform 395"/>
                <p:cNvSpPr>
                  <a:spLocks noEditPoints="1"/>
                </p:cNvSpPr>
                <p:nvPr/>
              </p:nvSpPr>
              <p:spPr bwMode="auto">
                <a:xfrm>
                  <a:off x="1735138" y="4223544"/>
                  <a:ext cx="123825" cy="182563"/>
                </a:xfrm>
                <a:custGeom>
                  <a:avLst/>
                  <a:gdLst>
                    <a:gd name="T0" fmla="*/ 78 w 84"/>
                    <a:gd name="T1" fmla="*/ 122 h 122"/>
                    <a:gd name="T2" fmla="*/ 38 w 84"/>
                    <a:gd name="T3" fmla="*/ 122 h 122"/>
                    <a:gd name="T4" fmla="*/ 33 w 84"/>
                    <a:gd name="T5" fmla="*/ 119 h 122"/>
                    <a:gd name="T6" fmla="*/ 1 w 84"/>
                    <a:gd name="T7" fmla="*/ 64 h 122"/>
                    <a:gd name="T8" fmla="*/ 1 w 84"/>
                    <a:gd name="T9" fmla="*/ 59 h 122"/>
                    <a:gd name="T10" fmla="*/ 33 w 84"/>
                    <a:gd name="T11" fmla="*/ 3 h 122"/>
                    <a:gd name="T12" fmla="*/ 38 w 84"/>
                    <a:gd name="T13" fmla="*/ 0 h 122"/>
                    <a:gd name="T14" fmla="*/ 78 w 84"/>
                    <a:gd name="T15" fmla="*/ 0 h 122"/>
                    <a:gd name="T16" fmla="*/ 83 w 84"/>
                    <a:gd name="T17" fmla="*/ 3 h 122"/>
                    <a:gd name="T18" fmla="*/ 83 w 84"/>
                    <a:gd name="T19" fmla="*/ 9 h 122"/>
                    <a:gd name="T20" fmla="*/ 53 w 84"/>
                    <a:gd name="T21" fmla="*/ 61 h 122"/>
                    <a:gd name="T22" fmla="*/ 83 w 84"/>
                    <a:gd name="T23" fmla="*/ 114 h 122"/>
                    <a:gd name="T24" fmla="*/ 83 w 84"/>
                    <a:gd name="T25" fmla="*/ 119 h 122"/>
                    <a:gd name="T26" fmla="*/ 78 w 84"/>
                    <a:gd name="T27" fmla="*/ 122 h 122"/>
                    <a:gd name="T28" fmla="*/ 41 w 84"/>
                    <a:gd name="T29" fmla="*/ 111 h 122"/>
                    <a:gd name="T30" fmla="*/ 68 w 84"/>
                    <a:gd name="T31" fmla="*/ 111 h 122"/>
                    <a:gd name="T32" fmla="*/ 41 w 84"/>
                    <a:gd name="T33" fmla="*/ 64 h 122"/>
                    <a:gd name="T34" fmla="*/ 41 w 84"/>
                    <a:gd name="T35" fmla="*/ 59 h 122"/>
                    <a:gd name="T36" fmla="*/ 68 w 84"/>
                    <a:gd name="T37" fmla="*/ 12 h 122"/>
                    <a:gd name="T38" fmla="*/ 41 w 84"/>
                    <a:gd name="T39" fmla="*/ 12 h 122"/>
                    <a:gd name="T40" fmla="*/ 13 w 84"/>
                    <a:gd name="T41" fmla="*/ 61 h 122"/>
                    <a:gd name="T42" fmla="*/ 41 w 84"/>
                    <a:gd name="T43" fmla="*/ 1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122">
                      <a:moveTo>
                        <a:pt x="78" y="122"/>
                      </a:move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2"/>
                        <a:pt x="34" y="121"/>
                        <a:pt x="33" y="119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62"/>
                        <a:pt x="0" y="60"/>
                        <a:pt x="1" y="59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2"/>
                        <a:pt x="36" y="0"/>
                        <a:pt x="3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80" y="0"/>
                        <a:pt x="82" y="2"/>
                        <a:pt x="83" y="3"/>
                      </a:cubicBezTo>
                      <a:cubicBezTo>
                        <a:pt x="84" y="5"/>
                        <a:pt x="84" y="7"/>
                        <a:pt x="83" y="9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83" y="114"/>
                        <a:pt x="83" y="114"/>
                        <a:pt x="83" y="114"/>
                      </a:cubicBezTo>
                      <a:cubicBezTo>
                        <a:pt x="84" y="116"/>
                        <a:pt x="84" y="118"/>
                        <a:pt x="83" y="119"/>
                      </a:cubicBezTo>
                      <a:cubicBezTo>
                        <a:pt x="82" y="121"/>
                        <a:pt x="80" y="122"/>
                        <a:pt x="78" y="122"/>
                      </a:cubicBezTo>
                      <a:close/>
                      <a:moveTo>
                        <a:pt x="41" y="111"/>
                      </a:move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0" y="62"/>
                        <a:pt x="40" y="60"/>
                        <a:pt x="41" y="59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926620" y="1596234"/>
              <a:ext cx="6309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2"/>
                  </a:solidFill>
                </a:rPr>
                <a:t>Em 16/09/22 o Senador Rodrigo Pacheco apresentou oito projetos de lei da temática do processo tributário.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4800" y="3003798"/>
            <a:ext cx="6884720" cy="608936"/>
            <a:chOff x="351576" y="1510518"/>
            <a:chExt cx="6884720" cy="608936"/>
          </a:xfrm>
        </p:grpSpPr>
        <p:grpSp>
          <p:nvGrpSpPr>
            <p:cNvPr id="37" name="Group 36"/>
            <p:cNvGrpSpPr/>
            <p:nvPr/>
          </p:nvGrpSpPr>
          <p:grpSpPr>
            <a:xfrm>
              <a:off x="351576" y="1510518"/>
              <a:ext cx="563822" cy="572053"/>
              <a:chOff x="534853" y="1455435"/>
              <a:chExt cx="670444" cy="68023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34853" y="1455435"/>
                <a:ext cx="670444" cy="680232"/>
                <a:chOff x="1678758" y="3033497"/>
                <a:chExt cx="2024537" cy="2054091"/>
              </a:xfrm>
            </p:grpSpPr>
            <p:sp>
              <p:nvSpPr>
                <p:cNvPr id="46" name="Oval 45"/>
                <p:cNvSpPr/>
                <p:nvPr/>
              </p:nvSpPr>
              <p:spPr bwMode="auto">
                <a:xfrm>
                  <a:off x="1806816" y="3163423"/>
                  <a:ext cx="1786714" cy="1812796"/>
                </a:xfrm>
                <a:prstGeom prst="ellipse">
                  <a:avLst/>
                </a:prstGeom>
                <a:solidFill>
                  <a:schemeClr val="accent4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 bwMode="auto">
                <a:xfrm>
                  <a:off x="1678758" y="3033497"/>
                  <a:ext cx="2024537" cy="2054091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40" name="Group 39"/>
              <p:cNvGrpSpPr>
                <a:grpSpLocks noChangeAspect="1"/>
              </p:cNvGrpSpPr>
              <p:nvPr/>
            </p:nvGrpSpPr>
            <p:grpSpPr>
              <a:xfrm flipH="1">
                <a:off x="641475" y="1566951"/>
                <a:ext cx="457200" cy="457200"/>
                <a:chOff x="1655763" y="4163216"/>
                <a:chExt cx="292098" cy="292100"/>
              </a:xfrm>
              <a:solidFill>
                <a:schemeClr val="bg1"/>
              </a:solidFill>
            </p:grpSpPr>
            <p:sp>
              <p:nvSpPr>
                <p:cNvPr id="41" name="Freeform 391"/>
                <p:cNvSpPr>
                  <a:spLocks/>
                </p:cNvSpPr>
                <p:nvPr/>
              </p:nvSpPr>
              <p:spPr bwMode="auto">
                <a:xfrm>
                  <a:off x="1890712" y="421401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10 h 12"/>
                    <a:gd name="T6" fmla="*/ 3 w 13"/>
                    <a:gd name="T7" fmla="*/ 2 h 12"/>
                    <a:gd name="T8" fmla="*/ 10 w 13"/>
                    <a:gd name="T9" fmla="*/ 3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4" y="12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0" y="8"/>
                        <a:pt x="0" y="4"/>
                        <a:pt x="3" y="2"/>
                      </a:cubicBezTo>
                      <a:cubicBezTo>
                        <a:pt x="5" y="0"/>
                        <a:pt x="8" y="0"/>
                        <a:pt x="10" y="3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9" y="12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2" name="Freeform 392"/>
                <p:cNvSpPr>
                  <a:spLocks noEditPoints="1"/>
                </p:cNvSpPr>
                <p:nvPr/>
              </p:nvSpPr>
              <p:spPr bwMode="auto">
                <a:xfrm>
                  <a:off x="1911348" y="4239419"/>
                  <a:ext cx="36513" cy="149225"/>
                </a:xfrm>
                <a:custGeom>
                  <a:avLst/>
                  <a:gdLst>
                    <a:gd name="T0" fmla="*/ 6 w 24"/>
                    <a:gd name="T1" fmla="*/ 100 h 100"/>
                    <a:gd name="T2" fmla="*/ 3 w 24"/>
                    <a:gd name="T3" fmla="*/ 99 h 100"/>
                    <a:gd name="T4" fmla="*/ 1 w 24"/>
                    <a:gd name="T5" fmla="*/ 91 h 100"/>
                    <a:gd name="T6" fmla="*/ 9 w 24"/>
                    <a:gd name="T7" fmla="*/ 89 h 100"/>
                    <a:gd name="T8" fmla="*/ 11 w 24"/>
                    <a:gd name="T9" fmla="*/ 97 h 100"/>
                    <a:gd name="T10" fmla="*/ 11 w 24"/>
                    <a:gd name="T11" fmla="*/ 97 h 100"/>
                    <a:gd name="T12" fmla="*/ 6 w 24"/>
                    <a:gd name="T13" fmla="*/ 100 h 100"/>
                    <a:gd name="T14" fmla="*/ 15 w 24"/>
                    <a:gd name="T15" fmla="*/ 79 h 100"/>
                    <a:gd name="T16" fmla="*/ 14 w 24"/>
                    <a:gd name="T17" fmla="*/ 79 h 100"/>
                    <a:gd name="T18" fmla="*/ 10 w 24"/>
                    <a:gd name="T19" fmla="*/ 72 h 100"/>
                    <a:gd name="T20" fmla="*/ 10 w 24"/>
                    <a:gd name="T21" fmla="*/ 71 h 100"/>
                    <a:gd name="T22" fmla="*/ 17 w 24"/>
                    <a:gd name="T23" fmla="*/ 67 h 100"/>
                    <a:gd name="T24" fmla="*/ 20 w 24"/>
                    <a:gd name="T25" fmla="*/ 74 h 100"/>
                    <a:gd name="T26" fmla="*/ 20 w 24"/>
                    <a:gd name="T27" fmla="*/ 74 h 100"/>
                    <a:gd name="T28" fmla="*/ 15 w 24"/>
                    <a:gd name="T29" fmla="*/ 79 h 100"/>
                    <a:gd name="T30" fmla="*/ 18 w 24"/>
                    <a:gd name="T31" fmla="*/ 56 h 100"/>
                    <a:gd name="T32" fmla="*/ 12 w 24"/>
                    <a:gd name="T33" fmla="*/ 51 h 100"/>
                    <a:gd name="T34" fmla="*/ 12 w 24"/>
                    <a:gd name="T35" fmla="*/ 50 h 100"/>
                    <a:gd name="T36" fmla="*/ 18 w 24"/>
                    <a:gd name="T37" fmla="*/ 45 h 100"/>
                    <a:gd name="T38" fmla="*/ 24 w 24"/>
                    <a:gd name="T39" fmla="*/ 50 h 100"/>
                    <a:gd name="T40" fmla="*/ 24 w 24"/>
                    <a:gd name="T41" fmla="*/ 50 h 100"/>
                    <a:gd name="T42" fmla="*/ 18 w 24"/>
                    <a:gd name="T43" fmla="*/ 56 h 100"/>
                    <a:gd name="T44" fmla="*/ 15 w 24"/>
                    <a:gd name="T45" fmla="*/ 33 h 100"/>
                    <a:gd name="T46" fmla="*/ 10 w 24"/>
                    <a:gd name="T47" fmla="*/ 29 h 100"/>
                    <a:gd name="T48" fmla="*/ 14 w 24"/>
                    <a:gd name="T49" fmla="*/ 22 h 100"/>
                    <a:gd name="T50" fmla="*/ 20 w 24"/>
                    <a:gd name="T51" fmla="*/ 26 h 100"/>
                    <a:gd name="T52" fmla="*/ 20 w 24"/>
                    <a:gd name="T53" fmla="*/ 26 h 100"/>
                    <a:gd name="T54" fmla="*/ 16 w 24"/>
                    <a:gd name="T55" fmla="*/ 33 h 100"/>
                    <a:gd name="T56" fmla="*/ 15 w 24"/>
                    <a:gd name="T57" fmla="*/ 33 h 100"/>
                    <a:gd name="T58" fmla="*/ 6 w 24"/>
                    <a:gd name="T59" fmla="*/ 12 h 100"/>
                    <a:gd name="T60" fmla="*/ 2 w 24"/>
                    <a:gd name="T61" fmla="*/ 10 h 100"/>
                    <a:gd name="T62" fmla="*/ 1 w 24"/>
                    <a:gd name="T63" fmla="*/ 9 h 100"/>
                    <a:gd name="T64" fmla="*/ 3 w 24"/>
                    <a:gd name="T65" fmla="*/ 2 h 100"/>
                    <a:gd name="T66" fmla="*/ 11 w 24"/>
                    <a:gd name="T67" fmla="*/ 4 h 100"/>
                    <a:gd name="T68" fmla="*/ 11 w 24"/>
                    <a:gd name="T69" fmla="*/ 4 h 100"/>
                    <a:gd name="T70" fmla="*/ 9 w 24"/>
                    <a:gd name="T71" fmla="*/ 11 h 100"/>
                    <a:gd name="T72" fmla="*/ 6 w 24"/>
                    <a:gd name="T73" fmla="*/ 1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100">
                      <a:moveTo>
                        <a:pt x="6" y="100"/>
                      </a:moveTo>
                      <a:cubicBezTo>
                        <a:pt x="5" y="100"/>
                        <a:pt x="4" y="100"/>
                        <a:pt x="3" y="99"/>
                      </a:cubicBezTo>
                      <a:cubicBezTo>
                        <a:pt x="1" y="98"/>
                        <a:pt x="0" y="94"/>
                        <a:pt x="1" y="91"/>
                      </a:cubicBezTo>
                      <a:cubicBezTo>
                        <a:pt x="3" y="89"/>
                        <a:pt x="6" y="88"/>
                        <a:pt x="9" y="89"/>
                      </a:cubicBezTo>
                      <a:cubicBezTo>
                        <a:pt x="12" y="91"/>
                        <a:pt x="13" y="94"/>
                        <a:pt x="11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0" y="99"/>
                        <a:pt x="8" y="100"/>
                        <a:pt x="6" y="100"/>
                      </a:cubicBezTo>
                      <a:close/>
                      <a:moveTo>
                        <a:pt x="15" y="79"/>
                      </a:moveTo>
                      <a:cubicBezTo>
                        <a:pt x="15" y="79"/>
                        <a:pt x="14" y="79"/>
                        <a:pt x="14" y="79"/>
                      </a:cubicBezTo>
                      <a:cubicBezTo>
                        <a:pt x="11" y="78"/>
                        <a:pt x="9" y="75"/>
                        <a:pt x="10" y="7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68"/>
                        <a:pt x="14" y="67"/>
                        <a:pt x="17" y="67"/>
                      </a:cubicBezTo>
                      <a:cubicBezTo>
                        <a:pt x="20" y="68"/>
                        <a:pt x="21" y="71"/>
                        <a:pt x="20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7"/>
                        <a:pt x="18" y="79"/>
                        <a:pt x="15" y="79"/>
                      </a:cubicBezTo>
                      <a:close/>
                      <a:moveTo>
                        <a:pt x="18" y="56"/>
                      </a:moveTo>
                      <a:cubicBezTo>
                        <a:pt x="15" y="56"/>
                        <a:pt x="12" y="54"/>
                        <a:pt x="12" y="51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47"/>
                        <a:pt x="15" y="45"/>
                        <a:pt x="18" y="45"/>
                      </a:cubicBezTo>
                      <a:cubicBezTo>
                        <a:pt x="21" y="45"/>
                        <a:pt x="24" y="47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3"/>
                        <a:pt x="21" y="56"/>
                        <a:pt x="18" y="56"/>
                      </a:cubicBezTo>
                      <a:close/>
                      <a:moveTo>
                        <a:pt x="15" y="33"/>
                      </a:moveTo>
                      <a:cubicBezTo>
                        <a:pt x="13" y="33"/>
                        <a:pt x="10" y="32"/>
                        <a:pt x="10" y="29"/>
                      </a:cubicBezTo>
                      <a:cubicBezTo>
                        <a:pt x="9" y="26"/>
                        <a:pt x="11" y="23"/>
                        <a:pt x="14" y="22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9"/>
                        <a:pt x="19" y="32"/>
                        <a:pt x="16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0" y="1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6"/>
                        <a:pt x="12" y="10"/>
                        <a:pt x="9" y="11"/>
                      </a:cubicBezTo>
                      <a:cubicBezTo>
                        <a:pt x="8" y="12"/>
                        <a:pt x="7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3" name="Freeform 393"/>
                <p:cNvSpPr>
                  <a:spLocks/>
                </p:cNvSpPr>
                <p:nvPr/>
              </p:nvSpPr>
              <p:spPr bwMode="auto">
                <a:xfrm>
                  <a:off x="1890714" y="439816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2 h 12"/>
                    <a:gd name="T6" fmla="*/ 10 w 13"/>
                    <a:gd name="T7" fmla="*/ 2 h 12"/>
                    <a:gd name="T8" fmla="*/ 10 w 13"/>
                    <a:gd name="T9" fmla="*/ 10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3" y="11"/>
                        <a:pt x="2" y="10"/>
                      </a:cubicBezTo>
                      <a:cubicBezTo>
                        <a:pt x="0" y="8"/>
                        <a:pt x="0" y="5"/>
                        <a:pt x="2" y="2"/>
                      </a:cubicBezTo>
                      <a:cubicBezTo>
                        <a:pt x="5" y="0"/>
                        <a:pt x="8" y="0"/>
                        <a:pt x="10" y="2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1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4" name="Freeform 394"/>
                <p:cNvSpPr>
                  <a:spLocks/>
                </p:cNvSpPr>
                <p:nvPr/>
              </p:nvSpPr>
              <p:spPr bwMode="auto">
                <a:xfrm>
                  <a:off x="1655763" y="4163216"/>
                  <a:ext cx="254000" cy="292100"/>
                </a:xfrm>
                <a:custGeom>
                  <a:avLst/>
                  <a:gdLst>
                    <a:gd name="T0" fmla="*/ 102 w 171"/>
                    <a:gd name="T1" fmla="*/ 196 h 196"/>
                    <a:gd name="T2" fmla="*/ 36 w 171"/>
                    <a:gd name="T3" fmla="*/ 168 h 196"/>
                    <a:gd name="T4" fmla="*/ 36 w 171"/>
                    <a:gd name="T5" fmla="*/ 36 h 196"/>
                    <a:gd name="T6" fmla="*/ 168 w 171"/>
                    <a:gd name="T7" fmla="*/ 36 h 196"/>
                    <a:gd name="T8" fmla="*/ 168 w 171"/>
                    <a:gd name="T9" fmla="*/ 44 h 196"/>
                    <a:gd name="T10" fmla="*/ 160 w 171"/>
                    <a:gd name="T11" fmla="*/ 44 h 196"/>
                    <a:gd name="T12" fmla="*/ 44 w 171"/>
                    <a:gd name="T13" fmla="*/ 44 h 196"/>
                    <a:gd name="T14" fmla="*/ 44 w 171"/>
                    <a:gd name="T15" fmla="*/ 160 h 196"/>
                    <a:gd name="T16" fmla="*/ 160 w 171"/>
                    <a:gd name="T17" fmla="*/ 160 h 196"/>
                    <a:gd name="T18" fmla="*/ 168 w 171"/>
                    <a:gd name="T19" fmla="*/ 160 h 196"/>
                    <a:gd name="T20" fmla="*/ 168 w 171"/>
                    <a:gd name="T21" fmla="*/ 168 h 196"/>
                    <a:gd name="T22" fmla="*/ 102 w 171"/>
                    <a:gd name="T23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96">
                      <a:moveTo>
                        <a:pt x="102" y="196"/>
                      </a:moveTo>
                      <a:cubicBezTo>
                        <a:pt x="78" y="196"/>
                        <a:pt x="55" y="186"/>
                        <a:pt x="36" y="168"/>
                      </a:cubicBezTo>
                      <a:cubicBezTo>
                        <a:pt x="0" y="132"/>
                        <a:pt x="0" y="73"/>
                        <a:pt x="36" y="36"/>
                      </a:cubicBezTo>
                      <a:cubicBezTo>
                        <a:pt x="73" y="0"/>
                        <a:pt x="132" y="0"/>
                        <a:pt x="168" y="36"/>
                      </a:cubicBezTo>
                      <a:cubicBezTo>
                        <a:pt x="171" y="39"/>
                        <a:pt x="171" y="42"/>
                        <a:pt x="168" y="44"/>
                      </a:cubicBezTo>
                      <a:cubicBezTo>
                        <a:pt x="166" y="47"/>
                        <a:pt x="163" y="47"/>
                        <a:pt x="160" y="44"/>
                      </a:cubicBezTo>
                      <a:cubicBezTo>
                        <a:pt x="128" y="12"/>
                        <a:pt x="76" y="12"/>
                        <a:pt x="44" y="44"/>
                      </a:cubicBezTo>
                      <a:cubicBezTo>
                        <a:pt x="12" y="76"/>
                        <a:pt x="12" y="128"/>
                        <a:pt x="44" y="160"/>
                      </a:cubicBezTo>
                      <a:cubicBezTo>
                        <a:pt x="76" y="192"/>
                        <a:pt x="128" y="192"/>
                        <a:pt x="160" y="160"/>
                      </a:cubicBezTo>
                      <a:cubicBezTo>
                        <a:pt x="163" y="158"/>
                        <a:pt x="166" y="158"/>
                        <a:pt x="168" y="160"/>
                      </a:cubicBezTo>
                      <a:cubicBezTo>
                        <a:pt x="171" y="163"/>
                        <a:pt x="171" y="166"/>
                        <a:pt x="168" y="168"/>
                      </a:cubicBezTo>
                      <a:cubicBezTo>
                        <a:pt x="150" y="186"/>
                        <a:pt x="126" y="196"/>
                        <a:pt x="102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5" name="Freeform 395"/>
                <p:cNvSpPr>
                  <a:spLocks noEditPoints="1"/>
                </p:cNvSpPr>
                <p:nvPr/>
              </p:nvSpPr>
              <p:spPr bwMode="auto">
                <a:xfrm>
                  <a:off x="1735138" y="4223544"/>
                  <a:ext cx="123825" cy="182563"/>
                </a:xfrm>
                <a:custGeom>
                  <a:avLst/>
                  <a:gdLst>
                    <a:gd name="T0" fmla="*/ 78 w 84"/>
                    <a:gd name="T1" fmla="*/ 122 h 122"/>
                    <a:gd name="T2" fmla="*/ 38 w 84"/>
                    <a:gd name="T3" fmla="*/ 122 h 122"/>
                    <a:gd name="T4" fmla="*/ 33 w 84"/>
                    <a:gd name="T5" fmla="*/ 119 h 122"/>
                    <a:gd name="T6" fmla="*/ 1 w 84"/>
                    <a:gd name="T7" fmla="*/ 64 h 122"/>
                    <a:gd name="T8" fmla="*/ 1 w 84"/>
                    <a:gd name="T9" fmla="*/ 59 h 122"/>
                    <a:gd name="T10" fmla="*/ 33 w 84"/>
                    <a:gd name="T11" fmla="*/ 3 h 122"/>
                    <a:gd name="T12" fmla="*/ 38 w 84"/>
                    <a:gd name="T13" fmla="*/ 0 h 122"/>
                    <a:gd name="T14" fmla="*/ 78 w 84"/>
                    <a:gd name="T15" fmla="*/ 0 h 122"/>
                    <a:gd name="T16" fmla="*/ 83 w 84"/>
                    <a:gd name="T17" fmla="*/ 3 h 122"/>
                    <a:gd name="T18" fmla="*/ 83 w 84"/>
                    <a:gd name="T19" fmla="*/ 9 h 122"/>
                    <a:gd name="T20" fmla="*/ 53 w 84"/>
                    <a:gd name="T21" fmla="*/ 61 h 122"/>
                    <a:gd name="T22" fmla="*/ 83 w 84"/>
                    <a:gd name="T23" fmla="*/ 114 h 122"/>
                    <a:gd name="T24" fmla="*/ 83 w 84"/>
                    <a:gd name="T25" fmla="*/ 119 h 122"/>
                    <a:gd name="T26" fmla="*/ 78 w 84"/>
                    <a:gd name="T27" fmla="*/ 122 h 122"/>
                    <a:gd name="T28" fmla="*/ 41 w 84"/>
                    <a:gd name="T29" fmla="*/ 111 h 122"/>
                    <a:gd name="T30" fmla="*/ 68 w 84"/>
                    <a:gd name="T31" fmla="*/ 111 h 122"/>
                    <a:gd name="T32" fmla="*/ 41 w 84"/>
                    <a:gd name="T33" fmla="*/ 64 h 122"/>
                    <a:gd name="T34" fmla="*/ 41 w 84"/>
                    <a:gd name="T35" fmla="*/ 59 h 122"/>
                    <a:gd name="T36" fmla="*/ 68 w 84"/>
                    <a:gd name="T37" fmla="*/ 12 h 122"/>
                    <a:gd name="T38" fmla="*/ 41 w 84"/>
                    <a:gd name="T39" fmla="*/ 12 h 122"/>
                    <a:gd name="T40" fmla="*/ 13 w 84"/>
                    <a:gd name="T41" fmla="*/ 61 h 122"/>
                    <a:gd name="T42" fmla="*/ 41 w 84"/>
                    <a:gd name="T43" fmla="*/ 1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122">
                      <a:moveTo>
                        <a:pt x="78" y="122"/>
                      </a:move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2"/>
                        <a:pt x="34" y="121"/>
                        <a:pt x="33" y="119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62"/>
                        <a:pt x="0" y="60"/>
                        <a:pt x="1" y="59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2"/>
                        <a:pt x="36" y="0"/>
                        <a:pt x="3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80" y="0"/>
                        <a:pt x="82" y="2"/>
                        <a:pt x="83" y="3"/>
                      </a:cubicBezTo>
                      <a:cubicBezTo>
                        <a:pt x="84" y="5"/>
                        <a:pt x="84" y="7"/>
                        <a:pt x="83" y="9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83" y="114"/>
                        <a:pt x="83" y="114"/>
                        <a:pt x="83" y="114"/>
                      </a:cubicBezTo>
                      <a:cubicBezTo>
                        <a:pt x="84" y="116"/>
                        <a:pt x="84" y="118"/>
                        <a:pt x="83" y="119"/>
                      </a:cubicBezTo>
                      <a:cubicBezTo>
                        <a:pt x="82" y="121"/>
                        <a:pt x="80" y="122"/>
                        <a:pt x="78" y="122"/>
                      </a:cubicBezTo>
                      <a:close/>
                      <a:moveTo>
                        <a:pt x="41" y="111"/>
                      </a:move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0" y="62"/>
                        <a:pt x="40" y="60"/>
                        <a:pt x="41" y="59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926620" y="1596234"/>
              <a:ext cx="6309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2"/>
                  </a:solidFill>
                </a:rPr>
                <a:t>PLs visam dinamizar, unificar e modernizar o processo administrativo e tributário nacional.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3573" y="3860956"/>
            <a:ext cx="6884720" cy="608936"/>
            <a:chOff x="351576" y="1510518"/>
            <a:chExt cx="6884720" cy="608936"/>
          </a:xfrm>
        </p:grpSpPr>
        <p:grpSp>
          <p:nvGrpSpPr>
            <p:cNvPr id="49" name="Group 48"/>
            <p:cNvGrpSpPr/>
            <p:nvPr/>
          </p:nvGrpSpPr>
          <p:grpSpPr>
            <a:xfrm>
              <a:off x="351576" y="1510518"/>
              <a:ext cx="563822" cy="572053"/>
              <a:chOff x="534853" y="1455435"/>
              <a:chExt cx="670444" cy="680232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534853" y="1455435"/>
                <a:ext cx="670444" cy="680232"/>
                <a:chOff x="1678758" y="3033497"/>
                <a:chExt cx="2024537" cy="2054091"/>
              </a:xfrm>
            </p:grpSpPr>
            <p:sp>
              <p:nvSpPr>
                <p:cNvPr id="58" name="Oval 57"/>
                <p:cNvSpPr/>
                <p:nvPr/>
              </p:nvSpPr>
              <p:spPr bwMode="auto">
                <a:xfrm>
                  <a:off x="1806816" y="3163423"/>
                  <a:ext cx="1786714" cy="1812796"/>
                </a:xfrm>
                <a:prstGeom prst="ellipse">
                  <a:avLst/>
                </a:prstGeom>
                <a:solidFill>
                  <a:schemeClr val="accent4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1678758" y="3033497"/>
                  <a:ext cx="2024537" cy="2054091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52" name="Group 51"/>
              <p:cNvGrpSpPr>
                <a:grpSpLocks noChangeAspect="1"/>
              </p:cNvGrpSpPr>
              <p:nvPr/>
            </p:nvGrpSpPr>
            <p:grpSpPr>
              <a:xfrm flipH="1">
                <a:off x="641475" y="1566951"/>
                <a:ext cx="457200" cy="457200"/>
                <a:chOff x="1655763" y="4163216"/>
                <a:chExt cx="292098" cy="292100"/>
              </a:xfrm>
              <a:solidFill>
                <a:schemeClr val="bg1"/>
              </a:solidFill>
            </p:grpSpPr>
            <p:sp>
              <p:nvSpPr>
                <p:cNvPr id="53" name="Freeform 391"/>
                <p:cNvSpPr>
                  <a:spLocks/>
                </p:cNvSpPr>
                <p:nvPr/>
              </p:nvSpPr>
              <p:spPr bwMode="auto">
                <a:xfrm>
                  <a:off x="1890712" y="421401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10 h 12"/>
                    <a:gd name="T6" fmla="*/ 3 w 13"/>
                    <a:gd name="T7" fmla="*/ 2 h 12"/>
                    <a:gd name="T8" fmla="*/ 10 w 13"/>
                    <a:gd name="T9" fmla="*/ 3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4" y="12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0" y="8"/>
                        <a:pt x="0" y="4"/>
                        <a:pt x="3" y="2"/>
                      </a:cubicBezTo>
                      <a:cubicBezTo>
                        <a:pt x="5" y="0"/>
                        <a:pt x="8" y="0"/>
                        <a:pt x="10" y="3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9" y="12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4" name="Freeform 392"/>
                <p:cNvSpPr>
                  <a:spLocks noEditPoints="1"/>
                </p:cNvSpPr>
                <p:nvPr/>
              </p:nvSpPr>
              <p:spPr bwMode="auto">
                <a:xfrm>
                  <a:off x="1911348" y="4239419"/>
                  <a:ext cx="36513" cy="149225"/>
                </a:xfrm>
                <a:custGeom>
                  <a:avLst/>
                  <a:gdLst>
                    <a:gd name="T0" fmla="*/ 6 w 24"/>
                    <a:gd name="T1" fmla="*/ 100 h 100"/>
                    <a:gd name="T2" fmla="*/ 3 w 24"/>
                    <a:gd name="T3" fmla="*/ 99 h 100"/>
                    <a:gd name="T4" fmla="*/ 1 w 24"/>
                    <a:gd name="T5" fmla="*/ 91 h 100"/>
                    <a:gd name="T6" fmla="*/ 9 w 24"/>
                    <a:gd name="T7" fmla="*/ 89 h 100"/>
                    <a:gd name="T8" fmla="*/ 11 w 24"/>
                    <a:gd name="T9" fmla="*/ 97 h 100"/>
                    <a:gd name="T10" fmla="*/ 11 w 24"/>
                    <a:gd name="T11" fmla="*/ 97 h 100"/>
                    <a:gd name="T12" fmla="*/ 6 w 24"/>
                    <a:gd name="T13" fmla="*/ 100 h 100"/>
                    <a:gd name="T14" fmla="*/ 15 w 24"/>
                    <a:gd name="T15" fmla="*/ 79 h 100"/>
                    <a:gd name="T16" fmla="*/ 14 w 24"/>
                    <a:gd name="T17" fmla="*/ 79 h 100"/>
                    <a:gd name="T18" fmla="*/ 10 w 24"/>
                    <a:gd name="T19" fmla="*/ 72 h 100"/>
                    <a:gd name="T20" fmla="*/ 10 w 24"/>
                    <a:gd name="T21" fmla="*/ 71 h 100"/>
                    <a:gd name="T22" fmla="*/ 17 w 24"/>
                    <a:gd name="T23" fmla="*/ 67 h 100"/>
                    <a:gd name="T24" fmla="*/ 20 w 24"/>
                    <a:gd name="T25" fmla="*/ 74 h 100"/>
                    <a:gd name="T26" fmla="*/ 20 w 24"/>
                    <a:gd name="T27" fmla="*/ 74 h 100"/>
                    <a:gd name="T28" fmla="*/ 15 w 24"/>
                    <a:gd name="T29" fmla="*/ 79 h 100"/>
                    <a:gd name="T30" fmla="*/ 18 w 24"/>
                    <a:gd name="T31" fmla="*/ 56 h 100"/>
                    <a:gd name="T32" fmla="*/ 12 w 24"/>
                    <a:gd name="T33" fmla="*/ 51 h 100"/>
                    <a:gd name="T34" fmla="*/ 12 w 24"/>
                    <a:gd name="T35" fmla="*/ 50 h 100"/>
                    <a:gd name="T36" fmla="*/ 18 w 24"/>
                    <a:gd name="T37" fmla="*/ 45 h 100"/>
                    <a:gd name="T38" fmla="*/ 24 w 24"/>
                    <a:gd name="T39" fmla="*/ 50 h 100"/>
                    <a:gd name="T40" fmla="*/ 24 w 24"/>
                    <a:gd name="T41" fmla="*/ 50 h 100"/>
                    <a:gd name="T42" fmla="*/ 18 w 24"/>
                    <a:gd name="T43" fmla="*/ 56 h 100"/>
                    <a:gd name="T44" fmla="*/ 15 w 24"/>
                    <a:gd name="T45" fmla="*/ 33 h 100"/>
                    <a:gd name="T46" fmla="*/ 10 w 24"/>
                    <a:gd name="T47" fmla="*/ 29 h 100"/>
                    <a:gd name="T48" fmla="*/ 14 w 24"/>
                    <a:gd name="T49" fmla="*/ 22 h 100"/>
                    <a:gd name="T50" fmla="*/ 20 w 24"/>
                    <a:gd name="T51" fmla="*/ 26 h 100"/>
                    <a:gd name="T52" fmla="*/ 20 w 24"/>
                    <a:gd name="T53" fmla="*/ 26 h 100"/>
                    <a:gd name="T54" fmla="*/ 16 w 24"/>
                    <a:gd name="T55" fmla="*/ 33 h 100"/>
                    <a:gd name="T56" fmla="*/ 15 w 24"/>
                    <a:gd name="T57" fmla="*/ 33 h 100"/>
                    <a:gd name="T58" fmla="*/ 6 w 24"/>
                    <a:gd name="T59" fmla="*/ 12 h 100"/>
                    <a:gd name="T60" fmla="*/ 2 w 24"/>
                    <a:gd name="T61" fmla="*/ 10 h 100"/>
                    <a:gd name="T62" fmla="*/ 1 w 24"/>
                    <a:gd name="T63" fmla="*/ 9 h 100"/>
                    <a:gd name="T64" fmla="*/ 3 w 24"/>
                    <a:gd name="T65" fmla="*/ 2 h 100"/>
                    <a:gd name="T66" fmla="*/ 11 w 24"/>
                    <a:gd name="T67" fmla="*/ 4 h 100"/>
                    <a:gd name="T68" fmla="*/ 11 w 24"/>
                    <a:gd name="T69" fmla="*/ 4 h 100"/>
                    <a:gd name="T70" fmla="*/ 9 w 24"/>
                    <a:gd name="T71" fmla="*/ 11 h 100"/>
                    <a:gd name="T72" fmla="*/ 6 w 24"/>
                    <a:gd name="T73" fmla="*/ 1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100">
                      <a:moveTo>
                        <a:pt x="6" y="100"/>
                      </a:moveTo>
                      <a:cubicBezTo>
                        <a:pt x="5" y="100"/>
                        <a:pt x="4" y="100"/>
                        <a:pt x="3" y="99"/>
                      </a:cubicBezTo>
                      <a:cubicBezTo>
                        <a:pt x="1" y="98"/>
                        <a:pt x="0" y="94"/>
                        <a:pt x="1" y="91"/>
                      </a:cubicBezTo>
                      <a:cubicBezTo>
                        <a:pt x="3" y="89"/>
                        <a:pt x="6" y="88"/>
                        <a:pt x="9" y="89"/>
                      </a:cubicBezTo>
                      <a:cubicBezTo>
                        <a:pt x="12" y="91"/>
                        <a:pt x="13" y="94"/>
                        <a:pt x="11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0" y="99"/>
                        <a:pt x="8" y="100"/>
                        <a:pt x="6" y="100"/>
                      </a:cubicBezTo>
                      <a:close/>
                      <a:moveTo>
                        <a:pt x="15" y="79"/>
                      </a:moveTo>
                      <a:cubicBezTo>
                        <a:pt x="15" y="79"/>
                        <a:pt x="14" y="79"/>
                        <a:pt x="14" y="79"/>
                      </a:cubicBezTo>
                      <a:cubicBezTo>
                        <a:pt x="11" y="78"/>
                        <a:pt x="9" y="75"/>
                        <a:pt x="10" y="7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68"/>
                        <a:pt x="14" y="67"/>
                        <a:pt x="17" y="67"/>
                      </a:cubicBezTo>
                      <a:cubicBezTo>
                        <a:pt x="20" y="68"/>
                        <a:pt x="21" y="71"/>
                        <a:pt x="20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7"/>
                        <a:pt x="18" y="79"/>
                        <a:pt x="15" y="79"/>
                      </a:cubicBezTo>
                      <a:close/>
                      <a:moveTo>
                        <a:pt x="18" y="56"/>
                      </a:moveTo>
                      <a:cubicBezTo>
                        <a:pt x="15" y="56"/>
                        <a:pt x="12" y="54"/>
                        <a:pt x="12" y="51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47"/>
                        <a:pt x="15" y="45"/>
                        <a:pt x="18" y="45"/>
                      </a:cubicBezTo>
                      <a:cubicBezTo>
                        <a:pt x="21" y="45"/>
                        <a:pt x="24" y="47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3"/>
                        <a:pt x="21" y="56"/>
                        <a:pt x="18" y="56"/>
                      </a:cubicBezTo>
                      <a:close/>
                      <a:moveTo>
                        <a:pt x="15" y="33"/>
                      </a:moveTo>
                      <a:cubicBezTo>
                        <a:pt x="13" y="33"/>
                        <a:pt x="10" y="32"/>
                        <a:pt x="10" y="29"/>
                      </a:cubicBezTo>
                      <a:cubicBezTo>
                        <a:pt x="9" y="26"/>
                        <a:pt x="11" y="23"/>
                        <a:pt x="14" y="22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9"/>
                        <a:pt x="19" y="32"/>
                        <a:pt x="16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0" y="1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6"/>
                        <a:pt x="12" y="10"/>
                        <a:pt x="9" y="11"/>
                      </a:cubicBezTo>
                      <a:cubicBezTo>
                        <a:pt x="8" y="12"/>
                        <a:pt x="7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5" name="Freeform 393"/>
                <p:cNvSpPr>
                  <a:spLocks/>
                </p:cNvSpPr>
                <p:nvPr/>
              </p:nvSpPr>
              <p:spPr bwMode="auto">
                <a:xfrm>
                  <a:off x="1890714" y="439816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2 h 12"/>
                    <a:gd name="T6" fmla="*/ 10 w 13"/>
                    <a:gd name="T7" fmla="*/ 2 h 12"/>
                    <a:gd name="T8" fmla="*/ 10 w 13"/>
                    <a:gd name="T9" fmla="*/ 10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3" y="11"/>
                        <a:pt x="2" y="10"/>
                      </a:cubicBezTo>
                      <a:cubicBezTo>
                        <a:pt x="0" y="8"/>
                        <a:pt x="0" y="5"/>
                        <a:pt x="2" y="2"/>
                      </a:cubicBezTo>
                      <a:cubicBezTo>
                        <a:pt x="5" y="0"/>
                        <a:pt x="8" y="0"/>
                        <a:pt x="10" y="2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1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6" name="Freeform 394"/>
                <p:cNvSpPr>
                  <a:spLocks/>
                </p:cNvSpPr>
                <p:nvPr/>
              </p:nvSpPr>
              <p:spPr bwMode="auto">
                <a:xfrm>
                  <a:off x="1655763" y="4163216"/>
                  <a:ext cx="254000" cy="292100"/>
                </a:xfrm>
                <a:custGeom>
                  <a:avLst/>
                  <a:gdLst>
                    <a:gd name="T0" fmla="*/ 102 w 171"/>
                    <a:gd name="T1" fmla="*/ 196 h 196"/>
                    <a:gd name="T2" fmla="*/ 36 w 171"/>
                    <a:gd name="T3" fmla="*/ 168 h 196"/>
                    <a:gd name="T4" fmla="*/ 36 w 171"/>
                    <a:gd name="T5" fmla="*/ 36 h 196"/>
                    <a:gd name="T6" fmla="*/ 168 w 171"/>
                    <a:gd name="T7" fmla="*/ 36 h 196"/>
                    <a:gd name="T8" fmla="*/ 168 w 171"/>
                    <a:gd name="T9" fmla="*/ 44 h 196"/>
                    <a:gd name="T10" fmla="*/ 160 w 171"/>
                    <a:gd name="T11" fmla="*/ 44 h 196"/>
                    <a:gd name="T12" fmla="*/ 44 w 171"/>
                    <a:gd name="T13" fmla="*/ 44 h 196"/>
                    <a:gd name="T14" fmla="*/ 44 w 171"/>
                    <a:gd name="T15" fmla="*/ 160 h 196"/>
                    <a:gd name="T16" fmla="*/ 160 w 171"/>
                    <a:gd name="T17" fmla="*/ 160 h 196"/>
                    <a:gd name="T18" fmla="*/ 168 w 171"/>
                    <a:gd name="T19" fmla="*/ 160 h 196"/>
                    <a:gd name="T20" fmla="*/ 168 w 171"/>
                    <a:gd name="T21" fmla="*/ 168 h 196"/>
                    <a:gd name="T22" fmla="*/ 102 w 171"/>
                    <a:gd name="T23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96">
                      <a:moveTo>
                        <a:pt x="102" y="196"/>
                      </a:moveTo>
                      <a:cubicBezTo>
                        <a:pt x="78" y="196"/>
                        <a:pt x="55" y="186"/>
                        <a:pt x="36" y="168"/>
                      </a:cubicBezTo>
                      <a:cubicBezTo>
                        <a:pt x="0" y="132"/>
                        <a:pt x="0" y="73"/>
                        <a:pt x="36" y="36"/>
                      </a:cubicBezTo>
                      <a:cubicBezTo>
                        <a:pt x="73" y="0"/>
                        <a:pt x="132" y="0"/>
                        <a:pt x="168" y="36"/>
                      </a:cubicBezTo>
                      <a:cubicBezTo>
                        <a:pt x="171" y="39"/>
                        <a:pt x="171" y="42"/>
                        <a:pt x="168" y="44"/>
                      </a:cubicBezTo>
                      <a:cubicBezTo>
                        <a:pt x="166" y="47"/>
                        <a:pt x="163" y="47"/>
                        <a:pt x="160" y="44"/>
                      </a:cubicBezTo>
                      <a:cubicBezTo>
                        <a:pt x="128" y="12"/>
                        <a:pt x="76" y="12"/>
                        <a:pt x="44" y="44"/>
                      </a:cubicBezTo>
                      <a:cubicBezTo>
                        <a:pt x="12" y="76"/>
                        <a:pt x="12" y="128"/>
                        <a:pt x="44" y="160"/>
                      </a:cubicBezTo>
                      <a:cubicBezTo>
                        <a:pt x="76" y="192"/>
                        <a:pt x="128" y="192"/>
                        <a:pt x="160" y="160"/>
                      </a:cubicBezTo>
                      <a:cubicBezTo>
                        <a:pt x="163" y="158"/>
                        <a:pt x="166" y="158"/>
                        <a:pt x="168" y="160"/>
                      </a:cubicBezTo>
                      <a:cubicBezTo>
                        <a:pt x="171" y="163"/>
                        <a:pt x="171" y="166"/>
                        <a:pt x="168" y="168"/>
                      </a:cubicBezTo>
                      <a:cubicBezTo>
                        <a:pt x="150" y="186"/>
                        <a:pt x="126" y="196"/>
                        <a:pt x="102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7" name="Freeform 395"/>
                <p:cNvSpPr>
                  <a:spLocks noEditPoints="1"/>
                </p:cNvSpPr>
                <p:nvPr/>
              </p:nvSpPr>
              <p:spPr bwMode="auto">
                <a:xfrm>
                  <a:off x="1735138" y="4223544"/>
                  <a:ext cx="123825" cy="182563"/>
                </a:xfrm>
                <a:custGeom>
                  <a:avLst/>
                  <a:gdLst>
                    <a:gd name="T0" fmla="*/ 78 w 84"/>
                    <a:gd name="T1" fmla="*/ 122 h 122"/>
                    <a:gd name="T2" fmla="*/ 38 w 84"/>
                    <a:gd name="T3" fmla="*/ 122 h 122"/>
                    <a:gd name="T4" fmla="*/ 33 w 84"/>
                    <a:gd name="T5" fmla="*/ 119 h 122"/>
                    <a:gd name="T6" fmla="*/ 1 w 84"/>
                    <a:gd name="T7" fmla="*/ 64 h 122"/>
                    <a:gd name="T8" fmla="*/ 1 w 84"/>
                    <a:gd name="T9" fmla="*/ 59 h 122"/>
                    <a:gd name="T10" fmla="*/ 33 w 84"/>
                    <a:gd name="T11" fmla="*/ 3 h 122"/>
                    <a:gd name="T12" fmla="*/ 38 w 84"/>
                    <a:gd name="T13" fmla="*/ 0 h 122"/>
                    <a:gd name="T14" fmla="*/ 78 w 84"/>
                    <a:gd name="T15" fmla="*/ 0 h 122"/>
                    <a:gd name="T16" fmla="*/ 83 w 84"/>
                    <a:gd name="T17" fmla="*/ 3 h 122"/>
                    <a:gd name="T18" fmla="*/ 83 w 84"/>
                    <a:gd name="T19" fmla="*/ 9 h 122"/>
                    <a:gd name="T20" fmla="*/ 53 w 84"/>
                    <a:gd name="T21" fmla="*/ 61 h 122"/>
                    <a:gd name="T22" fmla="*/ 83 w 84"/>
                    <a:gd name="T23" fmla="*/ 114 h 122"/>
                    <a:gd name="T24" fmla="*/ 83 w 84"/>
                    <a:gd name="T25" fmla="*/ 119 h 122"/>
                    <a:gd name="T26" fmla="*/ 78 w 84"/>
                    <a:gd name="T27" fmla="*/ 122 h 122"/>
                    <a:gd name="T28" fmla="*/ 41 w 84"/>
                    <a:gd name="T29" fmla="*/ 111 h 122"/>
                    <a:gd name="T30" fmla="*/ 68 w 84"/>
                    <a:gd name="T31" fmla="*/ 111 h 122"/>
                    <a:gd name="T32" fmla="*/ 41 w 84"/>
                    <a:gd name="T33" fmla="*/ 64 h 122"/>
                    <a:gd name="T34" fmla="*/ 41 w 84"/>
                    <a:gd name="T35" fmla="*/ 59 h 122"/>
                    <a:gd name="T36" fmla="*/ 68 w 84"/>
                    <a:gd name="T37" fmla="*/ 12 h 122"/>
                    <a:gd name="T38" fmla="*/ 41 w 84"/>
                    <a:gd name="T39" fmla="*/ 12 h 122"/>
                    <a:gd name="T40" fmla="*/ 13 w 84"/>
                    <a:gd name="T41" fmla="*/ 61 h 122"/>
                    <a:gd name="T42" fmla="*/ 41 w 84"/>
                    <a:gd name="T43" fmla="*/ 1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122">
                      <a:moveTo>
                        <a:pt x="78" y="122"/>
                      </a:move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2"/>
                        <a:pt x="34" y="121"/>
                        <a:pt x="33" y="119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62"/>
                        <a:pt x="0" y="60"/>
                        <a:pt x="1" y="59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2"/>
                        <a:pt x="36" y="0"/>
                        <a:pt x="3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80" y="0"/>
                        <a:pt x="82" y="2"/>
                        <a:pt x="83" y="3"/>
                      </a:cubicBezTo>
                      <a:cubicBezTo>
                        <a:pt x="84" y="5"/>
                        <a:pt x="84" y="7"/>
                        <a:pt x="83" y="9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83" y="114"/>
                        <a:pt x="83" y="114"/>
                        <a:pt x="83" y="114"/>
                      </a:cubicBezTo>
                      <a:cubicBezTo>
                        <a:pt x="84" y="116"/>
                        <a:pt x="84" y="118"/>
                        <a:pt x="83" y="119"/>
                      </a:cubicBezTo>
                      <a:cubicBezTo>
                        <a:pt x="82" y="121"/>
                        <a:pt x="80" y="122"/>
                        <a:pt x="78" y="122"/>
                      </a:cubicBezTo>
                      <a:close/>
                      <a:moveTo>
                        <a:pt x="41" y="111"/>
                      </a:move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0" y="62"/>
                        <a:pt x="40" y="60"/>
                        <a:pt x="41" y="59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926620" y="1596234"/>
              <a:ext cx="6309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tx2"/>
                  </a:solidFill>
                </a:rPr>
                <a:t>Tramitação atual do PL 2.488/22</a:t>
              </a:r>
              <a:r>
                <a:rPr lang="pt-BR" sz="1400" dirty="0">
                  <a:solidFill>
                    <a:schemeClr val="tx2"/>
                  </a:solidFill>
                </a:rPr>
                <a:t>: desde 16/09/2022 no Plenário do Senado Federal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935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/>
              <a:t>PL n. 2.488/22 - Cobrança da dívida ativa da União, Estados, DF, Municípios e respectivas autarquias e fundações de direito público</a:t>
            </a:r>
            <a:r>
              <a:rPr lang="pt-BR" b="0" dirty="0"/>
              <a:t> 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15712" y="1448892"/>
            <a:ext cx="8371656" cy="608936"/>
            <a:chOff x="351576" y="1510518"/>
            <a:chExt cx="8371656" cy="608936"/>
          </a:xfrm>
        </p:grpSpPr>
        <p:grpSp>
          <p:nvGrpSpPr>
            <p:cNvPr id="7" name="Group 6"/>
            <p:cNvGrpSpPr/>
            <p:nvPr/>
          </p:nvGrpSpPr>
          <p:grpSpPr>
            <a:xfrm>
              <a:off x="351576" y="1510518"/>
              <a:ext cx="563822" cy="572053"/>
              <a:chOff x="534853" y="1455435"/>
              <a:chExt cx="670444" cy="68023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34853" y="1455435"/>
                <a:ext cx="670444" cy="680232"/>
                <a:chOff x="1678758" y="3033497"/>
                <a:chExt cx="2024537" cy="2054091"/>
              </a:xfrm>
            </p:grpSpPr>
            <p:sp>
              <p:nvSpPr>
                <p:cNvPr id="16" name="Oval 15"/>
                <p:cNvSpPr/>
                <p:nvPr/>
              </p:nvSpPr>
              <p:spPr bwMode="auto">
                <a:xfrm>
                  <a:off x="1806816" y="3163423"/>
                  <a:ext cx="1786714" cy="1812796"/>
                </a:xfrm>
                <a:prstGeom prst="ellipse">
                  <a:avLst/>
                </a:prstGeom>
                <a:solidFill>
                  <a:schemeClr val="accent4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1678758" y="3033497"/>
                  <a:ext cx="2024537" cy="2054091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10" name="Group 9"/>
              <p:cNvGrpSpPr>
                <a:grpSpLocks noChangeAspect="1"/>
              </p:cNvGrpSpPr>
              <p:nvPr/>
            </p:nvGrpSpPr>
            <p:grpSpPr>
              <a:xfrm flipH="1">
                <a:off x="641475" y="1566951"/>
                <a:ext cx="457200" cy="457200"/>
                <a:chOff x="1655763" y="4163216"/>
                <a:chExt cx="292098" cy="292100"/>
              </a:xfrm>
              <a:solidFill>
                <a:schemeClr val="bg1"/>
              </a:solidFill>
            </p:grpSpPr>
            <p:sp>
              <p:nvSpPr>
                <p:cNvPr id="11" name="Freeform 391"/>
                <p:cNvSpPr>
                  <a:spLocks/>
                </p:cNvSpPr>
                <p:nvPr/>
              </p:nvSpPr>
              <p:spPr bwMode="auto">
                <a:xfrm>
                  <a:off x="1890712" y="421401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10 h 12"/>
                    <a:gd name="T6" fmla="*/ 3 w 13"/>
                    <a:gd name="T7" fmla="*/ 2 h 12"/>
                    <a:gd name="T8" fmla="*/ 10 w 13"/>
                    <a:gd name="T9" fmla="*/ 3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4" y="12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0" y="8"/>
                        <a:pt x="0" y="4"/>
                        <a:pt x="3" y="2"/>
                      </a:cubicBezTo>
                      <a:cubicBezTo>
                        <a:pt x="5" y="0"/>
                        <a:pt x="8" y="0"/>
                        <a:pt x="10" y="3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9" y="12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2" name="Freeform 392"/>
                <p:cNvSpPr>
                  <a:spLocks noEditPoints="1"/>
                </p:cNvSpPr>
                <p:nvPr/>
              </p:nvSpPr>
              <p:spPr bwMode="auto">
                <a:xfrm>
                  <a:off x="1911348" y="4239419"/>
                  <a:ext cx="36513" cy="149225"/>
                </a:xfrm>
                <a:custGeom>
                  <a:avLst/>
                  <a:gdLst>
                    <a:gd name="T0" fmla="*/ 6 w 24"/>
                    <a:gd name="T1" fmla="*/ 100 h 100"/>
                    <a:gd name="T2" fmla="*/ 3 w 24"/>
                    <a:gd name="T3" fmla="*/ 99 h 100"/>
                    <a:gd name="T4" fmla="*/ 1 w 24"/>
                    <a:gd name="T5" fmla="*/ 91 h 100"/>
                    <a:gd name="T6" fmla="*/ 9 w 24"/>
                    <a:gd name="T7" fmla="*/ 89 h 100"/>
                    <a:gd name="T8" fmla="*/ 11 w 24"/>
                    <a:gd name="T9" fmla="*/ 97 h 100"/>
                    <a:gd name="T10" fmla="*/ 11 w 24"/>
                    <a:gd name="T11" fmla="*/ 97 h 100"/>
                    <a:gd name="T12" fmla="*/ 6 w 24"/>
                    <a:gd name="T13" fmla="*/ 100 h 100"/>
                    <a:gd name="T14" fmla="*/ 15 w 24"/>
                    <a:gd name="T15" fmla="*/ 79 h 100"/>
                    <a:gd name="T16" fmla="*/ 14 w 24"/>
                    <a:gd name="T17" fmla="*/ 79 h 100"/>
                    <a:gd name="T18" fmla="*/ 10 w 24"/>
                    <a:gd name="T19" fmla="*/ 72 h 100"/>
                    <a:gd name="T20" fmla="*/ 10 w 24"/>
                    <a:gd name="T21" fmla="*/ 71 h 100"/>
                    <a:gd name="T22" fmla="*/ 17 w 24"/>
                    <a:gd name="T23" fmla="*/ 67 h 100"/>
                    <a:gd name="T24" fmla="*/ 20 w 24"/>
                    <a:gd name="T25" fmla="*/ 74 h 100"/>
                    <a:gd name="T26" fmla="*/ 20 w 24"/>
                    <a:gd name="T27" fmla="*/ 74 h 100"/>
                    <a:gd name="T28" fmla="*/ 15 w 24"/>
                    <a:gd name="T29" fmla="*/ 79 h 100"/>
                    <a:gd name="T30" fmla="*/ 18 w 24"/>
                    <a:gd name="T31" fmla="*/ 56 h 100"/>
                    <a:gd name="T32" fmla="*/ 12 w 24"/>
                    <a:gd name="T33" fmla="*/ 51 h 100"/>
                    <a:gd name="T34" fmla="*/ 12 w 24"/>
                    <a:gd name="T35" fmla="*/ 50 h 100"/>
                    <a:gd name="T36" fmla="*/ 18 w 24"/>
                    <a:gd name="T37" fmla="*/ 45 h 100"/>
                    <a:gd name="T38" fmla="*/ 24 w 24"/>
                    <a:gd name="T39" fmla="*/ 50 h 100"/>
                    <a:gd name="T40" fmla="*/ 24 w 24"/>
                    <a:gd name="T41" fmla="*/ 50 h 100"/>
                    <a:gd name="T42" fmla="*/ 18 w 24"/>
                    <a:gd name="T43" fmla="*/ 56 h 100"/>
                    <a:gd name="T44" fmla="*/ 15 w 24"/>
                    <a:gd name="T45" fmla="*/ 33 h 100"/>
                    <a:gd name="T46" fmla="*/ 10 w 24"/>
                    <a:gd name="T47" fmla="*/ 29 h 100"/>
                    <a:gd name="T48" fmla="*/ 14 w 24"/>
                    <a:gd name="T49" fmla="*/ 22 h 100"/>
                    <a:gd name="T50" fmla="*/ 20 w 24"/>
                    <a:gd name="T51" fmla="*/ 26 h 100"/>
                    <a:gd name="T52" fmla="*/ 20 w 24"/>
                    <a:gd name="T53" fmla="*/ 26 h 100"/>
                    <a:gd name="T54" fmla="*/ 16 w 24"/>
                    <a:gd name="T55" fmla="*/ 33 h 100"/>
                    <a:gd name="T56" fmla="*/ 15 w 24"/>
                    <a:gd name="T57" fmla="*/ 33 h 100"/>
                    <a:gd name="T58" fmla="*/ 6 w 24"/>
                    <a:gd name="T59" fmla="*/ 12 h 100"/>
                    <a:gd name="T60" fmla="*/ 2 w 24"/>
                    <a:gd name="T61" fmla="*/ 10 h 100"/>
                    <a:gd name="T62" fmla="*/ 1 w 24"/>
                    <a:gd name="T63" fmla="*/ 9 h 100"/>
                    <a:gd name="T64" fmla="*/ 3 w 24"/>
                    <a:gd name="T65" fmla="*/ 2 h 100"/>
                    <a:gd name="T66" fmla="*/ 11 w 24"/>
                    <a:gd name="T67" fmla="*/ 4 h 100"/>
                    <a:gd name="T68" fmla="*/ 11 w 24"/>
                    <a:gd name="T69" fmla="*/ 4 h 100"/>
                    <a:gd name="T70" fmla="*/ 9 w 24"/>
                    <a:gd name="T71" fmla="*/ 11 h 100"/>
                    <a:gd name="T72" fmla="*/ 6 w 24"/>
                    <a:gd name="T73" fmla="*/ 1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100">
                      <a:moveTo>
                        <a:pt x="6" y="100"/>
                      </a:moveTo>
                      <a:cubicBezTo>
                        <a:pt x="5" y="100"/>
                        <a:pt x="4" y="100"/>
                        <a:pt x="3" y="99"/>
                      </a:cubicBezTo>
                      <a:cubicBezTo>
                        <a:pt x="1" y="98"/>
                        <a:pt x="0" y="94"/>
                        <a:pt x="1" y="91"/>
                      </a:cubicBezTo>
                      <a:cubicBezTo>
                        <a:pt x="3" y="89"/>
                        <a:pt x="6" y="88"/>
                        <a:pt x="9" y="89"/>
                      </a:cubicBezTo>
                      <a:cubicBezTo>
                        <a:pt x="12" y="91"/>
                        <a:pt x="13" y="94"/>
                        <a:pt x="11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0" y="99"/>
                        <a:pt x="8" y="100"/>
                        <a:pt x="6" y="100"/>
                      </a:cubicBezTo>
                      <a:close/>
                      <a:moveTo>
                        <a:pt x="15" y="79"/>
                      </a:moveTo>
                      <a:cubicBezTo>
                        <a:pt x="15" y="79"/>
                        <a:pt x="14" y="79"/>
                        <a:pt x="14" y="79"/>
                      </a:cubicBezTo>
                      <a:cubicBezTo>
                        <a:pt x="11" y="78"/>
                        <a:pt x="9" y="75"/>
                        <a:pt x="10" y="7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68"/>
                        <a:pt x="14" y="67"/>
                        <a:pt x="17" y="67"/>
                      </a:cubicBezTo>
                      <a:cubicBezTo>
                        <a:pt x="20" y="68"/>
                        <a:pt x="21" y="71"/>
                        <a:pt x="20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7"/>
                        <a:pt x="18" y="79"/>
                        <a:pt x="15" y="79"/>
                      </a:cubicBezTo>
                      <a:close/>
                      <a:moveTo>
                        <a:pt x="18" y="56"/>
                      </a:moveTo>
                      <a:cubicBezTo>
                        <a:pt x="15" y="56"/>
                        <a:pt x="12" y="54"/>
                        <a:pt x="12" y="51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47"/>
                        <a:pt x="15" y="45"/>
                        <a:pt x="18" y="45"/>
                      </a:cubicBezTo>
                      <a:cubicBezTo>
                        <a:pt x="21" y="45"/>
                        <a:pt x="24" y="47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3"/>
                        <a:pt x="21" y="56"/>
                        <a:pt x="18" y="56"/>
                      </a:cubicBezTo>
                      <a:close/>
                      <a:moveTo>
                        <a:pt x="15" y="33"/>
                      </a:moveTo>
                      <a:cubicBezTo>
                        <a:pt x="13" y="33"/>
                        <a:pt x="10" y="32"/>
                        <a:pt x="10" y="29"/>
                      </a:cubicBezTo>
                      <a:cubicBezTo>
                        <a:pt x="9" y="26"/>
                        <a:pt x="11" y="23"/>
                        <a:pt x="14" y="22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9"/>
                        <a:pt x="19" y="32"/>
                        <a:pt x="16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0" y="1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6"/>
                        <a:pt x="12" y="10"/>
                        <a:pt x="9" y="11"/>
                      </a:cubicBezTo>
                      <a:cubicBezTo>
                        <a:pt x="8" y="12"/>
                        <a:pt x="7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3" name="Freeform 393"/>
                <p:cNvSpPr>
                  <a:spLocks/>
                </p:cNvSpPr>
                <p:nvPr/>
              </p:nvSpPr>
              <p:spPr bwMode="auto">
                <a:xfrm>
                  <a:off x="1890714" y="439816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2 h 12"/>
                    <a:gd name="T6" fmla="*/ 10 w 13"/>
                    <a:gd name="T7" fmla="*/ 2 h 12"/>
                    <a:gd name="T8" fmla="*/ 10 w 13"/>
                    <a:gd name="T9" fmla="*/ 10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3" y="11"/>
                        <a:pt x="2" y="10"/>
                      </a:cubicBezTo>
                      <a:cubicBezTo>
                        <a:pt x="0" y="8"/>
                        <a:pt x="0" y="5"/>
                        <a:pt x="2" y="2"/>
                      </a:cubicBezTo>
                      <a:cubicBezTo>
                        <a:pt x="5" y="0"/>
                        <a:pt x="8" y="0"/>
                        <a:pt x="10" y="2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1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" name="Freeform 394"/>
                <p:cNvSpPr>
                  <a:spLocks/>
                </p:cNvSpPr>
                <p:nvPr/>
              </p:nvSpPr>
              <p:spPr bwMode="auto">
                <a:xfrm>
                  <a:off x="1655763" y="4163216"/>
                  <a:ext cx="254000" cy="292100"/>
                </a:xfrm>
                <a:custGeom>
                  <a:avLst/>
                  <a:gdLst>
                    <a:gd name="T0" fmla="*/ 102 w 171"/>
                    <a:gd name="T1" fmla="*/ 196 h 196"/>
                    <a:gd name="T2" fmla="*/ 36 w 171"/>
                    <a:gd name="T3" fmla="*/ 168 h 196"/>
                    <a:gd name="T4" fmla="*/ 36 w 171"/>
                    <a:gd name="T5" fmla="*/ 36 h 196"/>
                    <a:gd name="T6" fmla="*/ 168 w 171"/>
                    <a:gd name="T7" fmla="*/ 36 h 196"/>
                    <a:gd name="T8" fmla="*/ 168 w 171"/>
                    <a:gd name="T9" fmla="*/ 44 h 196"/>
                    <a:gd name="T10" fmla="*/ 160 w 171"/>
                    <a:gd name="T11" fmla="*/ 44 h 196"/>
                    <a:gd name="T12" fmla="*/ 44 w 171"/>
                    <a:gd name="T13" fmla="*/ 44 h 196"/>
                    <a:gd name="T14" fmla="*/ 44 w 171"/>
                    <a:gd name="T15" fmla="*/ 160 h 196"/>
                    <a:gd name="T16" fmla="*/ 160 w 171"/>
                    <a:gd name="T17" fmla="*/ 160 h 196"/>
                    <a:gd name="T18" fmla="*/ 168 w 171"/>
                    <a:gd name="T19" fmla="*/ 160 h 196"/>
                    <a:gd name="T20" fmla="*/ 168 w 171"/>
                    <a:gd name="T21" fmla="*/ 168 h 196"/>
                    <a:gd name="T22" fmla="*/ 102 w 171"/>
                    <a:gd name="T23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96">
                      <a:moveTo>
                        <a:pt x="102" y="196"/>
                      </a:moveTo>
                      <a:cubicBezTo>
                        <a:pt x="78" y="196"/>
                        <a:pt x="55" y="186"/>
                        <a:pt x="36" y="168"/>
                      </a:cubicBezTo>
                      <a:cubicBezTo>
                        <a:pt x="0" y="132"/>
                        <a:pt x="0" y="73"/>
                        <a:pt x="36" y="36"/>
                      </a:cubicBezTo>
                      <a:cubicBezTo>
                        <a:pt x="73" y="0"/>
                        <a:pt x="132" y="0"/>
                        <a:pt x="168" y="36"/>
                      </a:cubicBezTo>
                      <a:cubicBezTo>
                        <a:pt x="171" y="39"/>
                        <a:pt x="171" y="42"/>
                        <a:pt x="168" y="44"/>
                      </a:cubicBezTo>
                      <a:cubicBezTo>
                        <a:pt x="166" y="47"/>
                        <a:pt x="163" y="47"/>
                        <a:pt x="160" y="44"/>
                      </a:cubicBezTo>
                      <a:cubicBezTo>
                        <a:pt x="128" y="12"/>
                        <a:pt x="76" y="12"/>
                        <a:pt x="44" y="44"/>
                      </a:cubicBezTo>
                      <a:cubicBezTo>
                        <a:pt x="12" y="76"/>
                        <a:pt x="12" y="128"/>
                        <a:pt x="44" y="160"/>
                      </a:cubicBezTo>
                      <a:cubicBezTo>
                        <a:pt x="76" y="192"/>
                        <a:pt x="128" y="192"/>
                        <a:pt x="160" y="160"/>
                      </a:cubicBezTo>
                      <a:cubicBezTo>
                        <a:pt x="163" y="158"/>
                        <a:pt x="166" y="158"/>
                        <a:pt x="168" y="160"/>
                      </a:cubicBezTo>
                      <a:cubicBezTo>
                        <a:pt x="171" y="163"/>
                        <a:pt x="171" y="166"/>
                        <a:pt x="168" y="168"/>
                      </a:cubicBezTo>
                      <a:cubicBezTo>
                        <a:pt x="150" y="186"/>
                        <a:pt x="126" y="196"/>
                        <a:pt x="102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" name="Freeform 395"/>
                <p:cNvSpPr>
                  <a:spLocks noEditPoints="1"/>
                </p:cNvSpPr>
                <p:nvPr/>
              </p:nvSpPr>
              <p:spPr bwMode="auto">
                <a:xfrm>
                  <a:off x="1735138" y="4223544"/>
                  <a:ext cx="123825" cy="182563"/>
                </a:xfrm>
                <a:custGeom>
                  <a:avLst/>
                  <a:gdLst>
                    <a:gd name="T0" fmla="*/ 78 w 84"/>
                    <a:gd name="T1" fmla="*/ 122 h 122"/>
                    <a:gd name="T2" fmla="*/ 38 w 84"/>
                    <a:gd name="T3" fmla="*/ 122 h 122"/>
                    <a:gd name="T4" fmla="*/ 33 w 84"/>
                    <a:gd name="T5" fmla="*/ 119 h 122"/>
                    <a:gd name="T6" fmla="*/ 1 w 84"/>
                    <a:gd name="T7" fmla="*/ 64 h 122"/>
                    <a:gd name="T8" fmla="*/ 1 w 84"/>
                    <a:gd name="T9" fmla="*/ 59 h 122"/>
                    <a:gd name="T10" fmla="*/ 33 w 84"/>
                    <a:gd name="T11" fmla="*/ 3 h 122"/>
                    <a:gd name="T12" fmla="*/ 38 w 84"/>
                    <a:gd name="T13" fmla="*/ 0 h 122"/>
                    <a:gd name="T14" fmla="*/ 78 w 84"/>
                    <a:gd name="T15" fmla="*/ 0 h 122"/>
                    <a:gd name="T16" fmla="*/ 83 w 84"/>
                    <a:gd name="T17" fmla="*/ 3 h 122"/>
                    <a:gd name="T18" fmla="*/ 83 w 84"/>
                    <a:gd name="T19" fmla="*/ 9 h 122"/>
                    <a:gd name="T20" fmla="*/ 53 w 84"/>
                    <a:gd name="T21" fmla="*/ 61 h 122"/>
                    <a:gd name="T22" fmla="*/ 83 w 84"/>
                    <a:gd name="T23" fmla="*/ 114 h 122"/>
                    <a:gd name="T24" fmla="*/ 83 w 84"/>
                    <a:gd name="T25" fmla="*/ 119 h 122"/>
                    <a:gd name="T26" fmla="*/ 78 w 84"/>
                    <a:gd name="T27" fmla="*/ 122 h 122"/>
                    <a:gd name="T28" fmla="*/ 41 w 84"/>
                    <a:gd name="T29" fmla="*/ 111 h 122"/>
                    <a:gd name="T30" fmla="*/ 68 w 84"/>
                    <a:gd name="T31" fmla="*/ 111 h 122"/>
                    <a:gd name="T32" fmla="*/ 41 w 84"/>
                    <a:gd name="T33" fmla="*/ 64 h 122"/>
                    <a:gd name="T34" fmla="*/ 41 w 84"/>
                    <a:gd name="T35" fmla="*/ 59 h 122"/>
                    <a:gd name="T36" fmla="*/ 68 w 84"/>
                    <a:gd name="T37" fmla="*/ 12 h 122"/>
                    <a:gd name="T38" fmla="*/ 41 w 84"/>
                    <a:gd name="T39" fmla="*/ 12 h 122"/>
                    <a:gd name="T40" fmla="*/ 13 w 84"/>
                    <a:gd name="T41" fmla="*/ 61 h 122"/>
                    <a:gd name="T42" fmla="*/ 41 w 84"/>
                    <a:gd name="T43" fmla="*/ 1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122">
                      <a:moveTo>
                        <a:pt x="78" y="122"/>
                      </a:move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2"/>
                        <a:pt x="34" y="121"/>
                        <a:pt x="33" y="119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62"/>
                        <a:pt x="0" y="60"/>
                        <a:pt x="1" y="59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2"/>
                        <a:pt x="36" y="0"/>
                        <a:pt x="3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80" y="0"/>
                        <a:pt x="82" y="2"/>
                        <a:pt x="83" y="3"/>
                      </a:cubicBezTo>
                      <a:cubicBezTo>
                        <a:pt x="84" y="5"/>
                        <a:pt x="84" y="7"/>
                        <a:pt x="83" y="9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83" y="114"/>
                        <a:pt x="83" y="114"/>
                        <a:pt x="83" y="114"/>
                      </a:cubicBezTo>
                      <a:cubicBezTo>
                        <a:pt x="84" y="116"/>
                        <a:pt x="84" y="118"/>
                        <a:pt x="83" y="119"/>
                      </a:cubicBezTo>
                      <a:cubicBezTo>
                        <a:pt x="82" y="121"/>
                        <a:pt x="80" y="122"/>
                        <a:pt x="78" y="122"/>
                      </a:cubicBezTo>
                      <a:close/>
                      <a:moveTo>
                        <a:pt x="41" y="111"/>
                      </a:move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0" y="62"/>
                        <a:pt x="40" y="60"/>
                        <a:pt x="41" y="59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926619" y="1596234"/>
              <a:ext cx="779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2"/>
                  </a:solidFill>
                </a:rPr>
                <a:t>Não serão inscritos créditos em descompasso com entendimento firmado em precedentes qualificados do STF/STJ ou que contrariem súmula administrativa.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2511" y="2702787"/>
            <a:ext cx="8371656" cy="608936"/>
            <a:chOff x="351576" y="1510518"/>
            <a:chExt cx="8371656" cy="608936"/>
          </a:xfrm>
        </p:grpSpPr>
        <p:grpSp>
          <p:nvGrpSpPr>
            <p:cNvPr id="20" name="Group 19"/>
            <p:cNvGrpSpPr/>
            <p:nvPr/>
          </p:nvGrpSpPr>
          <p:grpSpPr>
            <a:xfrm>
              <a:off x="351576" y="1510518"/>
              <a:ext cx="563822" cy="572053"/>
              <a:chOff x="534853" y="1455435"/>
              <a:chExt cx="670444" cy="68023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34853" y="1455435"/>
                <a:ext cx="670444" cy="680232"/>
                <a:chOff x="1678758" y="3033497"/>
                <a:chExt cx="2024537" cy="2054091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1806816" y="3163423"/>
                  <a:ext cx="1786714" cy="1812796"/>
                </a:xfrm>
                <a:prstGeom prst="ellipse">
                  <a:avLst/>
                </a:prstGeom>
                <a:solidFill>
                  <a:schemeClr val="accent4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1678758" y="3033497"/>
                  <a:ext cx="2024537" cy="2054091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23" name="Group 22"/>
              <p:cNvGrpSpPr>
                <a:grpSpLocks noChangeAspect="1"/>
              </p:cNvGrpSpPr>
              <p:nvPr/>
            </p:nvGrpSpPr>
            <p:grpSpPr>
              <a:xfrm flipH="1">
                <a:off x="641468" y="1566951"/>
                <a:ext cx="457201" cy="457200"/>
                <a:chOff x="1655763" y="4163216"/>
                <a:chExt cx="292098" cy="292100"/>
              </a:xfrm>
              <a:solidFill>
                <a:schemeClr val="bg1"/>
              </a:solidFill>
            </p:grpSpPr>
            <p:sp>
              <p:nvSpPr>
                <p:cNvPr id="24" name="Freeform 391"/>
                <p:cNvSpPr>
                  <a:spLocks/>
                </p:cNvSpPr>
                <p:nvPr/>
              </p:nvSpPr>
              <p:spPr bwMode="auto">
                <a:xfrm>
                  <a:off x="1890712" y="421401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10 h 12"/>
                    <a:gd name="T6" fmla="*/ 3 w 13"/>
                    <a:gd name="T7" fmla="*/ 2 h 12"/>
                    <a:gd name="T8" fmla="*/ 10 w 13"/>
                    <a:gd name="T9" fmla="*/ 3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4" y="12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0" y="8"/>
                        <a:pt x="0" y="4"/>
                        <a:pt x="3" y="2"/>
                      </a:cubicBezTo>
                      <a:cubicBezTo>
                        <a:pt x="5" y="0"/>
                        <a:pt x="8" y="0"/>
                        <a:pt x="10" y="3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9" y="12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5" name="Freeform 392"/>
                <p:cNvSpPr>
                  <a:spLocks noEditPoints="1"/>
                </p:cNvSpPr>
                <p:nvPr/>
              </p:nvSpPr>
              <p:spPr bwMode="auto">
                <a:xfrm>
                  <a:off x="1911348" y="4239419"/>
                  <a:ext cx="36513" cy="149225"/>
                </a:xfrm>
                <a:custGeom>
                  <a:avLst/>
                  <a:gdLst>
                    <a:gd name="T0" fmla="*/ 6 w 24"/>
                    <a:gd name="T1" fmla="*/ 100 h 100"/>
                    <a:gd name="T2" fmla="*/ 3 w 24"/>
                    <a:gd name="T3" fmla="*/ 99 h 100"/>
                    <a:gd name="T4" fmla="*/ 1 w 24"/>
                    <a:gd name="T5" fmla="*/ 91 h 100"/>
                    <a:gd name="T6" fmla="*/ 9 w 24"/>
                    <a:gd name="T7" fmla="*/ 89 h 100"/>
                    <a:gd name="T8" fmla="*/ 11 w 24"/>
                    <a:gd name="T9" fmla="*/ 97 h 100"/>
                    <a:gd name="T10" fmla="*/ 11 w 24"/>
                    <a:gd name="T11" fmla="*/ 97 h 100"/>
                    <a:gd name="T12" fmla="*/ 6 w 24"/>
                    <a:gd name="T13" fmla="*/ 100 h 100"/>
                    <a:gd name="T14" fmla="*/ 15 w 24"/>
                    <a:gd name="T15" fmla="*/ 79 h 100"/>
                    <a:gd name="T16" fmla="*/ 14 w 24"/>
                    <a:gd name="T17" fmla="*/ 79 h 100"/>
                    <a:gd name="T18" fmla="*/ 10 w 24"/>
                    <a:gd name="T19" fmla="*/ 72 h 100"/>
                    <a:gd name="T20" fmla="*/ 10 w 24"/>
                    <a:gd name="T21" fmla="*/ 71 h 100"/>
                    <a:gd name="T22" fmla="*/ 17 w 24"/>
                    <a:gd name="T23" fmla="*/ 67 h 100"/>
                    <a:gd name="T24" fmla="*/ 20 w 24"/>
                    <a:gd name="T25" fmla="*/ 74 h 100"/>
                    <a:gd name="T26" fmla="*/ 20 w 24"/>
                    <a:gd name="T27" fmla="*/ 74 h 100"/>
                    <a:gd name="T28" fmla="*/ 15 w 24"/>
                    <a:gd name="T29" fmla="*/ 79 h 100"/>
                    <a:gd name="T30" fmla="*/ 18 w 24"/>
                    <a:gd name="T31" fmla="*/ 56 h 100"/>
                    <a:gd name="T32" fmla="*/ 12 w 24"/>
                    <a:gd name="T33" fmla="*/ 51 h 100"/>
                    <a:gd name="T34" fmla="*/ 12 w 24"/>
                    <a:gd name="T35" fmla="*/ 50 h 100"/>
                    <a:gd name="T36" fmla="*/ 18 w 24"/>
                    <a:gd name="T37" fmla="*/ 45 h 100"/>
                    <a:gd name="T38" fmla="*/ 24 w 24"/>
                    <a:gd name="T39" fmla="*/ 50 h 100"/>
                    <a:gd name="T40" fmla="*/ 24 w 24"/>
                    <a:gd name="T41" fmla="*/ 50 h 100"/>
                    <a:gd name="T42" fmla="*/ 18 w 24"/>
                    <a:gd name="T43" fmla="*/ 56 h 100"/>
                    <a:gd name="T44" fmla="*/ 15 w 24"/>
                    <a:gd name="T45" fmla="*/ 33 h 100"/>
                    <a:gd name="T46" fmla="*/ 10 w 24"/>
                    <a:gd name="T47" fmla="*/ 29 h 100"/>
                    <a:gd name="T48" fmla="*/ 14 w 24"/>
                    <a:gd name="T49" fmla="*/ 22 h 100"/>
                    <a:gd name="T50" fmla="*/ 20 w 24"/>
                    <a:gd name="T51" fmla="*/ 26 h 100"/>
                    <a:gd name="T52" fmla="*/ 20 w 24"/>
                    <a:gd name="T53" fmla="*/ 26 h 100"/>
                    <a:gd name="T54" fmla="*/ 16 w 24"/>
                    <a:gd name="T55" fmla="*/ 33 h 100"/>
                    <a:gd name="T56" fmla="*/ 15 w 24"/>
                    <a:gd name="T57" fmla="*/ 33 h 100"/>
                    <a:gd name="T58" fmla="*/ 6 w 24"/>
                    <a:gd name="T59" fmla="*/ 12 h 100"/>
                    <a:gd name="T60" fmla="*/ 2 w 24"/>
                    <a:gd name="T61" fmla="*/ 10 h 100"/>
                    <a:gd name="T62" fmla="*/ 1 w 24"/>
                    <a:gd name="T63" fmla="*/ 9 h 100"/>
                    <a:gd name="T64" fmla="*/ 3 w 24"/>
                    <a:gd name="T65" fmla="*/ 2 h 100"/>
                    <a:gd name="T66" fmla="*/ 11 w 24"/>
                    <a:gd name="T67" fmla="*/ 4 h 100"/>
                    <a:gd name="T68" fmla="*/ 11 w 24"/>
                    <a:gd name="T69" fmla="*/ 4 h 100"/>
                    <a:gd name="T70" fmla="*/ 9 w 24"/>
                    <a:gd name="T71" fmla="*/ 11 h 100"/>
                    <a:gd name="T72" fmla="*/ 6 w 24"/>
                    <a:gd name="T73" fmla="*/ 1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100">
                      <a:moveTo>
                        <a:pt x="6" y="100"/>
                      </a:moveTo>
                      <a:cubicBezTo>
                        <a:pt x="5" y="100"/>
                        <a:pt x="4" y="100"/>
                        <a:pt x="3" y="99"/>
                      </a:cubicBezTo>
                      <a:cubicBezTo>
                        <a:pt x="1" y="98"/>
                        <a:pt x="0" y="94"/>
                        <a:pt x="1" y="91"/>
                      </a:cubicBezTo>
                      <a:cubicBezTo>
                        <a:pt x="3" y="89"/>
                        <a:pt x="6" y="88"/>
                        <a:pt x="9" y="89"/>
                      </a:cubicBezTo>
                      <a:cubicBezTo>
                        <a:pt x="12" y="91"/>
                        <a:pt x="13" y="94"/>
                        <a:pt x="11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0" y="99"/>
                        <a:pt x="8" y="100"/>
                        <a:pt x="6" y="100"/>
                      </a:cubicBezTo>
                      <a:close/>
                      <a:moveTo>
                        <a:pt x="15" y="79"/>
                      </a:moveTo>
                      <a:cubicBezTo>
                        <a:pt x="15" y="79"/>
                        <a:pt x="14" y="79"/>
                        <a:pt x="14" y="79"/>
                      </a:cubicBezTo>
                      <a:cubicBezTo>
                        <a:pt x="11" y="78"/>
                        <a:pt x="9" y="75"/>
                        <a:pt x="10" y="7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68"/>
                        <a:pt x="14" y="67"/>
                        <a:pt x="17" y="67"/>
                      </a:cubicBezTo>
                      <a:cubicBezTo>
                        <a:pt x="20" y="68"/>
                        <a:pt x="21" y="71"/>
                        <a:pt x="20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7"/>
                        <a:pt x="18" y="79"/>
                        <a:pt x="15" y="79"/>
                      </a:cubicBezTo>
                      <a:close/>
                      <a:moveTo>
                        <a:pt x="18" y="56"/>
                      </a:moveTo>
                      <a:cubicBezTo>
                        <a:pt x="15" y="56"/>
                        <a:pt x="12" y="54"/>
                        <a:pt x="12" y="51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47"/>
                        <a:pt x="15" y="45"/>
                        <a:pt x="18" y="45"/>
                      </a:cubicBezTo>
                      <a:cubicBezTo>
                        <a:pt x="21" y="45"/>
                        <a:pt x="24" y="47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3"/>
                        <a:pt x="21" y="56"/>
                        <a:pt x="18" y="56"/>
                      </a:cubicBezTo>
                      <a:close/>
                      <a:moveTo>
                        <a:pt x="15" y="33"/>
                      </a:moveTo>
                      <a:cubicBezTo>
                        <a:pt x="13" y="33"/>
                        <a:pt x="10" y="32"/>
                        <a:pt x="10" y="29"/>
                      </a:cubicBezTo>
                      <a:cubicBezTo>
                        <a:pt x="9" y="26"/>
                        <a:pt x="11" y="23"/>
                        <a:pt x="14" y="22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9"/>
                        <a:pt x="19" y="32"/>
                        <a:pt x="16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0" y="1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6"/>
                        <a:pt x="12" y="10"/>
                        <a:pt x="9" y="11"/>
                      </a:cubicBezTo>
                      <a:cubicBezTo>
                        <a:pt x="8" y="12"/>
                        <a:pt x="7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6" name="Freeform 393"/>
                <p:cNvSpPr>
                  <a:spLocks/>
                </p:cNvSpPr>
                <p:nvPr/>
              </p:nvSpPr>
              <p:spPr bwMode="auto">
                <a:xfrm>
                  <a:off x="1890714" y="439816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2 h 12"/>
                    <a:gd name="T6" fmla="*/ 10 w 13"/>
                    <a:gd name="T7" fmla="*/ 2 h 12"/>
                    <a:gd name="T8" fmla="*/ 10 w 13"/>
                    <a:gd name="T9" fmla="*/ 10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3" y="11"/>
                        <a:pt x="2" y="10"/>
                      </a:cubicBezTo>
                      <a:cubicBezTo>
                        <a:pt x="0" y="8"/>
                        <a:pt x="0" y="5"/>
                        <a:pt x="2" y="2"/>
                      </a:cubicBezTo>
                      <a:cubicBezTo>
                        <a:pt x="5" y="0"/>
                        <a:pt x="8" y="0"/>
                        <a:pt x="10" y="2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1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7" name="Freeform 394"/>
                <p:cNvSpPr>
                  <a:spLocks/>
                </p:cNvSpPr>
                <p:nvPr/>
              </p:nvSpPr>
              <p:spPr bwMode="auto">
                <a:xfrm>
                  <a:off x="1655763" y="4163216"/>
                  <a:ext cx="254000" cy="292100"/>
                </a:xfrm>
                <a:custGeom>
                  <a:avLst/>
                  <a:gdLst>
                    <a:gd name="T0" fmla="*/ 102 w 171"/>
                    <a:gd name="T1" fmla="*/ 196 h 196"/>
                    <a:gd name="T2" fmla="*/ 36 w 171"/>
                    <a:gd name="T3" fmla="*/ 168 h 196"/>
                    <a:gd name="T4" fmla="*/ 36 w 171"/>
                    <a:gd name="T5" fmla="*/ 36 h 196"/>
                    <a:gd name="T6" fmla="*/ 168 w 171"/>
                    <a:gd name="T7" fmla="*/ 36 h 196"/>
                    <a:gd name="T8" fmla="*/ 168 w 171"/>
                    <a:gd name="T9" fmla="*/ 44 h 196"/>
                    <a:gd name="T10" fmla="*/ 160 w 171"/>
                    <a:gd name="T11" fmla="*/ 44 h 196"/>
                    <a:gd name="T12" fmla="*/ 44 w 171"/>
                    <a:gd name="T13" fmla="*/ 44 h 196"/>
                    <a:gd name="T14" fmla="*/ 44 w 171"/>
                    <a:gd name="T15" fmla="*/ 160 h 196"/>
                    <a:gd name="T16" fmla="*/ 160 w 171"/>
                    <a:gd name="T17" fmla="*/ 160 h 196"/>
                    <a:gd name="T18" fmla="*/ 168 w 171"/>
                    <a:gd name="T19" fmla="*/ 160 h 196"/>
                    <a:gd name="T20" fmla="*/ 168 w 171"/>
                    <a:gd name="T21" fmla="*/ 168 h 196"/>
                    <a:gd name="T22" fmla="*/ 102 w 171"/>
                    <a:gd name="T23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96">
                      <a:moveTo>
                        <a:pt x="102" y="196"/>
                      </a:moveTo>
                      <a:cubicBezTo>
                        <a:pt x="78" y="196"/>
                        <a:pt x="55" y="186"/>
                        <a:pt x="36" y="168"/>
                      </a:cubicBezTo>
                      <a:cubicBezTo>
                        <a:pt x="0" y="132"/>
                        <a:pt x="0" y="73"/>
                        <a:pt x="36" y="36"/>
                      </a:cubicBezTo>
                      <a:cubicBezTo>
                        <a:pt x="73" y="0"/>
                        <a:pt x="132" y="0"/>
                        <a:pt x="168" y="36"/>
                      </a:cubicBezTo>
                      <a:cubicBezTo>
                        <a:pt x="171" y="39"/>
                        <a:pt x="171" y="42"/>
                        <a:pt x="168" y="44"/>
                      </a:cubicBezTo>
                      <a:cubicBezTo>
                        <a:pt x="166" y="47"/>
                        <a:pt x="163" y="47"/>
                        <a:pt x="160" y="44"/>
                      </a:cubicBezTo>
                      <a:cubicBezTo>
                        <a:pt x="128" y="12"/>
                        <a:pt x="76" y="12"/>
                        <a:pt x="44" y="44"/>
                      </a:cubicBezTo>
                      <a:cubicBezTo>
                        <a:pt x="12" y="76"/>
                        <a:pt x="12" y="128"/>
                        <a:pt x="44" y="160"/>
                      </a:cubicBezTo>
                      <a:cubicBezTo>
                        <a:pt x="76" y="192"/>
                        <a:pt x="128" y="192"/>
                        <a:pt x="160" y="160"/>
                      </a:cubicBezTo>
                      <a:cubicBezTo>
                        <a:pt x="163" y="158"/>
                        <a:pt x="166" y="158"/>
                        <a:pt x="168" y="160"/>
                      </a:cubicBezTo>
                      <a:cubicBezTo>
                        <a:pt x="171" y="163"/>
                        <a:pt x="171" y="166"/>
                        <a:pt x="168" y="168"/>
                      </a:cubicBezTo>
                      <a:cubicBezTo>
                        <a:pt x="150" y="186"/>
                        <a:pt x="126" y="196"/>
                        <a:pt x="102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8" name="Freeform 395"/>
                <p:cNvSpPr>
                  <a:spLocks noEditPoints="1"/>
                </p:cNvSpPr>
                <p:nvPr/>
              </p:nvSpPr>
              <p:spPr bwMode="auto">
                <a:xfrm>
                  <a:off x="1735138" y="4223544"/>
                  <a:ext cx="123825" cy="182563"/>
                </a:xfrm>
                <a:custGeom>
                  <a:avLst/>
                  <a:gdLst>
                    <a:gd name="T0" fmla="*/ 78 w 84"/>
                    <a:gd name="T1" fmla="*/ 122 h 122"/>
                    <a:gd name="T2" fmla="*/ 38 w 84"/>
                    <a:gd name="T3" fmla="*/ 122 h 122"/>
                    <a:gd name="T4" fmla="*/ 33 w 84"/>
                    <a:gd name="T5" fmla="*/ 119 h 122"/>
                    <a:gd name="T6" fmla="*/ 1 w 84"/>
                    <a:gd name="T7" fmla="*/ 64 h 122"/>
                    <a:gd name="T8" fmla="*/ 1 w 84"/>
                    <a:gd name="T9" fmla="*/ 59 h 122"/>
                    <a:gd name="T10" fmla="*/ 33 w 84"/>
                    <a:gd name="T11" fmla="*/ 3 h 122"/>
                    <a:gd name="T12" fmla="*/ 38 w 84"/>
                    <a:gd name="T13" fmla="*/ 0 h 122"/>
                    <a:gd name="T14" fmla="*/ 78 w 84"/>
                    <a:gd name="T15" fmla="*/ 0 h 122"/>
                    <a:gd name="T16" fmla="*/ 83 w 84"/>
                    <a:gd name="T17" fmla="*/ 3 h 122"/>
                    <a:gd name="T18" fmla="*/ 83 w 84"/>
                    <a:gd name="T19" fmla="*/ 9 h 122"/>
                    <a:gd name="T20" fmla="*/ 53 w 84"/>
                    <a:gd name="T21" fmla="*/ 61 h 122"/>
                    <a:gd name="T22" fmla="*/ 83 w 84"/>
                    <a:gd name="T23" fmla="*/ 114 h 122"/>
                    <a:gd name="T24" fmla="*/ 83 w 84"/>
                    <a:gd name="T25" fmla="*/ 119 h 122"/>
                    <a:gd name="T26" fmla="*/ 78 w 84"/>
                    <a:gd name="T27" fmla="*/ 122 h 122"/>
                    <a:gd name="T28" fmla="*/ 41 w 84"/>
                    <a:gd name="T29" fmla="*/ 111 h 122"/>
                    <a:gd name="T30" fmla="*/ 68 w 84"/>
                    <a:gd name="T31" fmla="*/ 111 h 122"/>
                    <a:gd name="T32" fmla="*/ 41 w 84"/>
                    <a:gd name="T33" fmla="*/ 64 h 122"/>
                    <a:gd name="T34" fmla="*/ 41 w 84"/>
                    <a:gd name="T35" fmla="*/ 59 h 122"/>
                    <a:gd name="T36" fmla="*/ 68 w 84"/>
                    <a:gd name="T37" fmla="*/ 12 h 122"/>
                    <a:gd name="T38" fmla="*/ 41 w 84"/>
                    <a:gd name="T39" fmla="*/ 12 h 122"/>
                    <a:gd name="T40" fmla="*/ 13 w 84"/>
                    <a:gd name="T41" fmla="*/ 61 h 122"/>
                    <a:gd name="T42" fmla="*/ 41 w 84"/>
                    <a:gd name="T43" fmla="*/ 1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122">
                      <a:moveTo>
                        <a:pt x="78" y="122"/>
                      </a:move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2"/>
                        <a:pt x="34" y="121"/>
                        <a:pt x="33" y="119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62"/>
                        <a:pt x="0" y="60"/>
                        <a:pt x="1" y="59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2"/>
                        <a:pt x="36" y="0"/>
                        <a:pt x="3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80" y="0"/>
                        <a:pt x="82" y="2"/>
                        <a:pt x="83" y="3"/>
                      </a:cubicBezTo>
                      <a:cubicBezTo>
                        <a:pt x="84" y="5"/>
                        <a:pt x="84" y="7"/>
                        <a:pt x="83" y="9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83" y="114"/>
                        <a:pt x="83" y="114"/>
                        <a:pt x="83" y="114"/>
                      </a:cubicBezTo>
                      <a:cubicBezTo>
                        <a:pt x="84" y="116"/>
                        <a:pt x="84" y="118"/>
                        <a:pt x="83" y="119"/>
                      </a:cubicBezTo>
                      <a:cubicBezTo>
                        <a:pt x="82" y="121"/>
                        <a:pt x="80" y="122"/>
                        <a:pt x="78" y="122"/>
                      </a:cubicBezTo>
                      <a:close/>
                      <a:moveTo>
                        <a:pt x="41" y="111"/>
                      </a:move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0" y="62"/>
                        <a:pt x="40" y="60"/>
                        <a:pt x="41" y="59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926619" y="1596234"/>
              <a:ext cx="779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2"/>
                  </a:solidFill>
                </a:rPr>
                <a:t>No âmbito administrativo, o devedor poderá pagar, parcelar, transacionar, ofertar garantia antecipada ou apresentar PRDI-pedido de revisão de dívida inscrita.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13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05327" y="1563638"/>
            <a:ext cx="7758608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2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pt-BR" sz="1400" dirty="0">
                <a:solidFill>
                  <a:schemeClr val="tx2"/>
                </a:solidFill>
              </a:rPr>
              <a:t>Protesto, averbação da certidão e comunicação aos órgãos que operam bancos de dados e cadastros relativos a consumidores </a:t>
            </a:r>
          </a:p>
          <a:p>
            <a:pPr marL="360000" lvl="2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endParaRPr lang="pt-BR" sz="1400" dirty="0">
              <a:solidFill>
                <a:schemeClr val="tx2"/>
              </a:solidFill>
            </a:endParaRPr>
          </a:p>
          <a:p>
            <a:pPr marL="360000" lvl="2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pt-BR" sz="1400" dirty="0">
                <a:solidFill>
                  <a:schemeClr val="tx2"/>
                </a:solidFill>
              </a:rPr>
              <a:t>Instauração de </a:t>
            </a:r>
            <a:r>
              <a:rPr lang="pt-BR" sz="1400" dirty="0" err="1">
                <a:solidFill>
                  <a:schemeClr val="tx2"/>
                </a:solidFill>
              </a:rPr>
              <a:t>PAAR</a:t>
            </a:r>
            <a:r>
              <a:rPr lang="pt-BR" sz="1400" dirty="0">
                <a:solidFill>
                  <a:schemeClr val="tx2"/>
                </a:solidFill>
              </a:rPr>
              <a:t> </a:t>
            </a:r>
          </a:p>
          <a:p>
            <a:pPr marL="360000" lvl="2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endParaRPr lang="pt-BR" sz="1400" dirty="0">
              <a:solidFill>
                <a:schemeClr val="tx2"/>
              </a:solidFill>
            </a:endParaRPr>
          </a:p>
          <a:p>
            <a:pPr marL="360000" lvl="2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pt-BR" sz="1400" dirty="0">
                <a:solidFill>
                  <a:schemeClr val="tx2"/>
                </a:solidFill>
              </a:rPr>
              <a:t>Execução extrajudicial de dívida de pequeno valor - até 60 salários mínimos UF e até 40 demais entes (** TRF3 – 70% das EFs ativas são inferiores a 60 SM)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92279" y="843558"/>
            <a:ext cx="8371656" cy="572053"/>
            <a:chOff x="351576" y="1510518"/>
            <a:chExt cx="8371656" cy="572053"/>
          </a:xfrm>
        </p:grpSpPr>
        <p:grpSp>
          <p:nvGrpSpPr>
            <p:cNvPr id="34" name="Group 33"/>
            <p:cNvGrpSpPr/>
            <p:nvPr/>
          </p:nvGrpSpPr>
          <p:grpSpPr>
            <a:xfrm>
              <a:off x="351576" y="1510518"/>
              <a:ext cx="563822" cy="572053"/>
              <a:chOff x="534853" y="1455435"/>
              <a:chExt cx="670444" cy="68023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34853" y="1455435"/>
                <a:ext cx="670444" cy="680232"/>
                <a:chOff x="1678758" y="3033497"/>
                <a:chExt cx="2024537" cy="2054091"/>
              </a:xfrm>
            </p:grpSpPr>
            <p:sp>
              <p:nvSpPr>
                <p:cNvPr id="43" name="Oval 42"/>
                <p:cNvSpPr/>
                <p:nvPr/>
              </p:nvSpPr>
              <p:spPr bwMode="auto">
                <a:xfrm>
                  <a:off x="1806816" y="3163423"/>
                  <a:ext cx="1786714" cy="1812796"/>
                </a:xfrm>
                <a:prstGeom prst="ellipse">
                  <a:avLst/>
                </a:prstGeom>
                <a:solidFill>
                  <a:schemeClr val="accent4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>
                  <a:off x="1678758" y="3033497"/>
                  <a:ext cx="2024537" cy="2054091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37" name="Group 36"/>
              <p:cNvGrpSpPr>
                <a:grpSpLocks noChangeAspect="1"/>
              </p:cNvGrpSpPr>
              <p:nvPr/>
            </p:nvGrpSpPr>
            <p:grpSpPr>
              <a:xfrm flipH="1">
                <a:off x="641468" y="1566951"/>
                <a:ext cx="457201" cy="457200"/>
                <a:chOff x="1655763" y="4163216"/>
                <a:chExt cx="292098" cy="292100"/>
              </a:xfrm>
              <a:solidFill>
                <a:schemeClr val="bg1"/>
              </a:solidFill>
            </p:grpSpPr>
            <p:sp>
              <p:nvSpPr>
                <p:cNvPr id="38" name="Freeform 391"/>
                <p:cNvSpPr>
                  <a:spLocks/>
                </p:cNvSpPr>
                <p:nvPr/>
              </p:nvSpPr>
              <p:spPr bwMode="auto">
                <a:xfrm>
                  <a:off x="1890712" y="421401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10 h 12"/>
                    <a:gd name="T6" fmla="*/ 3 w 13"/>
                    <a:gd name="T7" fmla="*/ 2 h 12"/>
                    <a:gd name="T8" fmla="*/ 10 w 13"/>
                    <a:gd name="T9" fmla="*/ 3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4" y="12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0" y="8"/>
                        <a:pt x="0" y="4"/>
                        <a:pt x="3" y="2"/>
                      </a:cubicBezTo>
                      <a:cubicBezTo>
                        <a:pt x="5" y="0"/>
                        <a:pt x="8" y="0"/>
                        <a:pt x="10" y="3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9" y="12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9" name="Freeform 392"/>
                <p:cNvSpPr>
                  <a:spLocks noEditPoints="1"/>
                </p:cNvSpPr>
                <p:nvPr/>
              </p:nvSpPr>
              <p:spPr bwMode="auto">
                <a:xfrm>
                  <a:off x="1911348" y="4239419"/>
                  <a:ext cx="36513" cy="149225"/>
                </a:xfrm>
                <a:custGeom>
                  <a:avLst/>
                  <a:gdLst>
                    <a:gd name="T0" fmla="*/ 6 w 24"/>
                    <a:gd name="T1" fmla="*/ 100 h 100"/>
                    <a:gd name="T2" fmla="*/ 3 w 24"/>
                    <a:gd name="T3" fmla="*/ 99 h 100"/>
                    <a:gd name="T4" fmla="*/ 1 w 24"/>
                    <a:gd name="T5" fmla="*/ 91 h 100"/>
                    <a:gd name="T6" fmla="*/ 9 w 24"/>
                    <a:gd name="T7" fmla="*/ 89 h 100"/>
                    <a:gd name="T8" fmla="*/ 11 w 24"/>
                    <a:gd name="T9" fmla="*/ 97 h 100"/>
                    <a:gd name="T10" fmla="*/ 11 w 24"/>
                    <a:gd name="T11" fmla="*/ 97 h 100"/>
                    <a:gd name="T12" fmla="*/ 6 w 24"/>
                    <a:gd name="T13" fmla="*/ 100 h 100"/>
                    <a:gd name="T14" fmla="*/ 15 w 24"/>
                    <a:gd name="T15" fmla="*/ 79 h 100"/>
                    <a:gd name="T16" fmla="*/ 14 w 24"/>
                    <a:gd name="T17" fmla="*/ 79 h 100"/>
                    <a:gd name="T18" fmla="*/ 10 w 24"/>
                    <a:gd name="T19" fmla="*/ 72 h 100"/>
                    <a:gd name="T20" fmla="*/ 10 w 24"/>
                    <a:gd name="T21" fmla="*/ 71 h 100"/>
                    <a:gd name="T22" fmla="*/ 17 w 24"/>
                    <a:gd name="T23" fmla="*/ 67 h 100"/>
                    <a:gd name="T24" fmla="*/ 20 w 24"/>
                    <a:gd name="T25" fmla="*/ 74 h 100"/>
                    <a:gd name="T26" fmla="*/ 20 w 24"/>
                    <a:gd name="T27" fmla="*/ 74 h 100"/>
                    <a:gd name="T28" fmla="*/ 15 w 24"/>
                    <a:gd name="T29" fmla="*/ 79 h 100"/>
                    <a:gd name="T30" fmla="*/ 18 w 24"/>
                    <a:gd name="T31" fmla="*/ 56 h 100"/>
                    <a:gd name="T32" fmla="*/ 12 w 24"/>
                    <a:gd name="T33" fmla="*/ 51 h 100"/>
                    <a:gd name="T34" fmla="*/ 12 w 24"/>
                    <a:gd name="T35" fmla="*/ 50 h 100"/>
                    <a:gd name="T36" fmla="*/ 18 w 24"/>
                    <a:gd name="T37" fmla="*/ 45 h 100"/>
                    <a:gd name="T38" fmla="*/ 24 w 24"/>
                    <a:gd name="T39" fmla="*/ 50 h 100"/>
                    <a:gd name="T40" fmla="*/ 24 w 24"/>
                    <a:gd name="T41" fmla="*/ 50 h 100"/>
                    <a:gd name="T42" fmla="*/ 18 w 24"/>
                    <a:gd name="T43" fmla="*/ 56 h 100"/>
                    <a:gd name="T44" fmla="*/ 15 w 24"/>
                    <a:gd name="T45" fmla="*/ 33 h 100"/>
                    <a:gd name="T46" fmla="*/ 10 w 24"/>
                    <a:gd name="T47" fmla="*/ 29 h 100"/>
                    <a:gd name="T48" fmla="*/ 14 w 24"/>
                    <a:gd name="T49" fmla="*/ 22 h 100"/>
                    <a:gd name="T50" fmla="*/ 20 w 24"/>
                    <a:gd name="T51" fmla="*/ 26 h 100"/>
                    <a:gd name="T52" fmla="*/ 20 w 24"/>
                    <a:gd name="T53" fmla="*/ 26 h 100"/>
                    <a:gd name="T54" fmla="*/ 16 w 24"/>
                    <a:gd name="T55" fmla="*/ 33 h 100"/>
                    <a:gd name="T56" fmla="*/ 15 w 24"/>
                    <a:gd name="T57" fmla="*/ 33 h 100"/>
                    <a:gd name="T58" fmla="*/ 6 w 24"/>
                    <a:gd name="T59" fmla="*/ 12 h 100"/>
                    <a:gd name="T60" fmla="*/ 2 w 24"/>
                    <a:gd name="T61" fmla="*/ 10 h 100"/>
                    <a:gd name="T62" fmla="*/ 1 w 24"/>
                    <a:gd name="T63" fmla="*/ 9 h 100"/>
                    <a:gd name="T64" fmla="*/ 3 w 24"/>
                    <a:gd name="T65" fmla="*/ 2 h 100"/>
                    <a:gd name="T66" fmla="*/ 11 w 24"/>
                    <a:gd name="T67" fmla="*/ 4 h 100"/>
                    <a:gd name="T68" fmla="*/ 11 w 24"/>
                    <a:gd name="T69" fmla="*/ 4 h 100"/>
                    <a:gd name="T70" fmla="*/ 9 w 24"/>
                    <a:gd name="T71" fmla="*/ 11 h 100"/>
                    <a:gd name="T72" fmla="*/ 6 w 24"/>
                    <a:gd name="T73" fmla="*/ 1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100">
                      <a:moveTo>
                        <a:pt x="6" y="100"/>
                      </a:moveTo>
                      <a:cubicBezTo>
                        <a:pt x="5" y="100"/>
                        <a:pt x="4" y="100"/>
                        <a:pt x="3" y="99"/>
                      </a:cubicBezTo>
                      <a:cubicBezTo>
                        <a:pt x="1" y="98"/>
                        <a:pt x="0" y="94"/>
                        <a:pt x="1" y="91"/>
                      </a:cubicBezTo>
                      <a:cubicBezTo>
                        <a:pt x="3" y="89"/>
                        <a:pt x="6" y="88"/>
                        <a:pt x="9" y="89"/>
                      </a:cubicBezTo>
                      <a:cubicBezTo>
                        <a:pt x="12" y="91"/>
                        <a:pt x="13" y="94"/>
                        <a:pt x="11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0" y="99"/>
                        <a:pt x="8" y="100"/>
                        <a:pt x="6" y="100"/>
                      </a:cubicBezTo>
                      <a:close/>
                      <a:moveTo>
                        <a:pt x="15" y="79"/>
                      </a:moveTo>
                      <a:cubicBezTo>
                        <a:pt x="15" y="79"/>
                        <a:pt x="14" y="79"/>
                        <a:pt x="14" y="79"/>
                      </a:cubicBezTo>
                      <a:cubicBezTo>
                        <a:pt x="11" y="78"/>
                        <a:pt x="9" y="75"/>
                        <a:pt x="10" y="7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68"/>
                        <a:pt x="14" y="67"/>
                        <a:pt x="17" y="67"/>
                      </a:cubicBezTo>
                      <a:cubicBezTo>
                        <a:pt x="20" y="68"/>
                        <a:pt x="21" y="71"/>
                        <a:pt x="20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7"/>
                        <a:pt x="18" y="79"/>
                        <a:pt x="15" y="79"/>
                      </a:cubicBezTo>
                      <a:close/>
                      <a:moveTo>
                        <a:pt x="18" y="56"/>
                      </a:moveTo>
                      <a:cubicBezTo>
                        <a:pt x="15" y="56"/>
                        <a:pt x="12" y="54"/>
                        <a:pt x="12" y="51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47"/>
                        <a:pt x="15" y="45"/>
                        <a:pt x="18" y="45"/>
                      </a:cubicBezTo>
                      <a:cubicBezTo>
                        <a:pt x="21" y="45"/>
                        <a:pt x="24" y="47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3"/>
                        <a:pt x="21" y="56"/>
                        <a:pt x="18" y="56"/>
                      </a:cubicBezTo>
                      <a:close/>
                      <a:moveTo>
                        <a:pt x="15" y="33"/>
                      </a:moveTo>
                      <a:cubicBezTo>
                        <a:pt x="13" y="33"/>
                        <a:pt x="10" y="32"/>
                        <a:pt x="10" y="29"/>
                      </a:cubicBezTo>
                      <a:cubicBezTo>
                        <a:pt x="9" y="26"/>
                        <a:pt x="11" y="23"/>
                        <a:pt x="14" y="22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9"/>
                        <a:pt x="19" y="32"/>
                        <a:pt x="16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0" y="1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6"/>
                        <a:pt x="12" y="10"/>
                        <a:pt x="9" y="11"/>
                      </a:cubicBezTo>
                      <a:cubicBezTo>
                        <a:pt x="8" y="12"/>
                        <a:pt x="7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0" name="Freeform 393"/>
                <p:cNvSpPr>
                  <a:spLocks/>
                </p:cNvSpPr>
                <p:nvPr/>
              </p:nvSpPr>
              <p:spPr bwMode="auto">
                <a:xfrm>
                  <a:off x="1890714" y="439816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2 h 12"/>
                    <a:gd name="T6" fmla="*/ 10 w 13"/>
                    <a:gd name="T7" fmla="*/ 2 h 12"/>
                    <a:gd name="T8" fmla="*/ 10 w 13"/>
                    <a:gd name="T9" fmla="*/ 10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3" y="11"/>
                        <a:pt x="2" y="10"/>
                      </a:cubicBezTo>
                      <a:cubicBezTo>
                        <a:pt x="0" y="8"/>
                        <a:pt x="0" y="5"/>
                        <a:pt x="2" y="2"/>
                      </a:cubicBezTo>
                      <a:cubicBezTo>
                        <a:pt x="5" y="0"/>
                        <a:pt x="8" y="0"/>
                        <a:pt x="10" y="2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1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1" name="Freeform 394"/>
                <p:cNvSpPr>
                  <a:spLocks/>
                </p:cNvSpPr>
                <p:nvPr/>
              </p:nvSpPr>
              <p:spPr bwMode="auto">
                <a:xfrm>
                  <a:off x="1655763" y="4163216"/>
                  <a:ext cx="254000" cy="292100"/>
                </a:xfrm>
                <a:custGeom>
                  <a:avLst/>
                  <a:gdLst>
                    <a:gd name="T0" fmla="*/ 102 w 171"/>
                    <a:gd name="T1" fmla="*/ 196 h 196"/>
                    <a:gd name="T2" fmla="*/ 36 w 171"/>
                    <a:gd name="T3" fmla="*/ 168 h 196"/>
                    <a:gd name="T4" fmla="*/ 36 w 171"/>
                    <a:gd name="T5" fmla="*/ 36 h 196"/>
                    <a:gd name="T6" fmla="*/ 168 w 171"/>
                    <a:gd name="T7" fmla="*/ 36 h 196"/>
                    <a:gd name="T8" fmla="*/ 168 w 171"/>
                    <a:gd name="T9" fmla="*/ 44 h 196"/>
                    <a:gd name="T10" fmla="*/ 160 w 171"/>
                    <a:gd name="T11" fmla="*/ 44 h 196"/>
                    <a:gd name="T12" fmla="*/ 44 w 171"/>
                    <a:gd name="T13" fmla="*/ 44 h 196"/>
                    <a:gd name="T14" fmla="*/ 44 w 171"/>
                    <a:gd name="T15" fmla="*/ 160 h 196"/>
                    <a:gd name="T16" fmla="*/ 160 w 171"/>
                    <a:gd name="T17" fmla="*/ 160 h 196"/>
                    <a:gd name="T18" fmla="*/ 168 w 171"/>
                    <a:gd name="T19" fmla="*/ 160 h 196"/>
                    <a:gd name="T20" fmla="*/ 168 w 171"/>
                    <a:gd name="T21" fmla="*/ 168 h 196"/>
                    <a:gd name="T22" fmla="*/ 102 w 171"/>
                    <a:gd name="T23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96">
                      <a:moveTo>
                        <a:pt x="102" y="196"/>
                      </a:moveTo>
                      <a:cubicBezTo>
                        <a:pt x="78" y="196"/>
                        <a:pt x="55" y="186"/>
                        <a:pt x="36" y="168"/>
                      </a:cubicBezTo>
                      <a:cubicBezTo>
                        <a:pt x="0" y="132"/>
                        <a:pt x="0" y="73"/>
                        <a:pt x="36" y="36"/>
                      </a:cubicBezTo>
                      <a:cubicBezTo>
                        <a:pt x="73" y="0"/>
                        <a:pt x="132" y="0"/>
                        <a:pt x="168" y="36"/>
                      </a:cubicBezTo>
                      <a:cubicBezTo>
                        <a:pt x="171" y="39"/>
                        <a:pt x="171" y="42"/>
                        <a:pt x="168" y="44"/>
                      </a:cubicBezTo>
                      <a:cubicBezTo>
                        <a:pt x="166" y="47"/>
                        <a:pt x="163" y="47"/>
                        <a:pt x="160" y="44"/>
                      </a:cubicBezTo>
                      <a:cubicBezTo>
                        <a:pt x="128" y="12"/>
                        <a:pt x="76" y="12"/>
                        <a:pt x="44" y="44"/>
                      </a:cubicBezTo>
                      <a:cubicBezTo>
                        <a:pt x="12" y="76"/>
                        <a:pt x="12" y="128"/>
                        <a:pt x="44" y="160"/>
                      </a:cubicBezTo>
                      <a:cubicBezTo>
                        <a:pt x="76" y="192"/>
                        <a:pt x="128" y="192"/>
                        <a:pt x="160" y="160"/>
                      </a:cubicBezTo>
                      <a:cubicBezTo>
                        <a:pt x="163" y="158"/>
                        <a:pt x="166" y="158"/>
                        <a:pt x="168" y="160"/>
                      </a:cubicBezTo>
                      <a:cubicBezTo>
                        <a:pt x="171" y="163"/>
                        <a:pt x="171" y="166"/>
                        <a:pt x="168" y="168"/>
                      </a:cubicBezTo>
                      <a:cubicBezTo>
                        <a:pt x="150" y="186"/>
                        <a:pt x="126" y="196"/>
                        <a:pt x="102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2" name="Freeform 395"/>
                <p:cNvSpPr>
                  <a:spLocks noEditPoints="1"/>
                </p:cNvSpPr>
                <p:nvPr/>
              </p:nvSpPr>
              <p:spPr bwMode="auto">
                <a:xfrm>
                  <a:off x="1735138" y="4223544"/>
                  <a:ext cx="123825" cy="182563"/>
                </a:xfrm>
                <a:custGeom>
                  <a:avLst/>
                  <a:gdLst>
                    <a:gd name="T0" fmla="*/ 78 w 84"/>
                    <a:gd name="T1" fmla="*/ 122 h 122"/>
                    <a:gd name="T2" fmla="*/ 38 w 84"/>
                    <a:gd name="T3" fmla="*/ 122 h 122"/>
                    <a:gd name="T4" fmla="*/ 33 w 84"/>
                    <a:gd name="T5" fmla="*/ 119 h 122"/>
                    <a:gd name="T6" fmla="*/ 1 w 84"/>
                    <a:gd name="T7" fmla="*/ 64 h 122"/>
                    <a:gd name="T8" fmla="*/ 1 w 84"/>
                    <a:gd name="T9" fmla="*/ 59 h 122"/>
                    <a:gd name="T10" fmla="*/ 33 w 84"/>
                    <a:gd name="T11" fmla="*/ 3 h 122"/>
                    <a:gd name="T12" fmla="*/ 38 w 84"/>
                    <a:gd name="T13" fmla="*/ 0 h 122"/>
                    <a:gd name="T14" fmla="*/ 78 w 84"/>
                    <a:gd name="T15" fmla="*/ 0 h 122"/>
                    <a:gd name="T16" fmla="*/ 83 w 84"/>
                    <a:gd name="T17" fmla="*/ 3 h 122"/>
                    <a:gd name="T18" fmla="*/ 83 w 84"/>
                    <a:gd name="T19" fmla="*/ 9 h 122"/>
                    <a:gd name="T20" fmla="*/ 53 w 84"/>
                    <a:gd name="T21" fmla="*/ 61 h 122"/>
                    <a:gd name="T22" fmla="*/ 83 w 84"/>
                    <a:gd name="T23" fmla="*/ 114 h 122"/>
                    <a:gd name="T24" fmla="*/ 83 w 84"/>
                    <a:gd name="T25" fmla="*/ 119 h 122"/>
                    <a:gd name="T26" fmla="*/ 78 w 84"/>
                    <a:gd name="T27" fmla="*/ 122 h 122"/>
                    <a:gd name="T28" fmla="*/ 41 w 84"/>
                    <a:gd name="T29" fmla="*/ 111 h 122"/>
                    <a:gd name="T30" fmla="*/ 68 w 84"/>
                    <a:gd name="T31" fmla="*/ 111 h 122"/>
                    <a:gd name="T32" fmla="*/ 41 w 84"/>
                    <a:gd name="T33" fmla="*/ 64 h 122"/>
                    <a:gd name="T34" fmla="*/ 41 w 84"/>
                    <a:gd name="T35" fmla="*/ 59 h 122"/>
                    <a:gd name="T36" fmla="*/ 68 w 84"/>
                    <a:gd name="T37" fmla="*/ 12 h 122"/>
                    <a:gd name="T38" fmla="*/ 41 w 84"/>
                    <a:gd name="T39" fmla="*/ 12 h 122"/>
                    <a:gd name="T40" fmla="*/ 13 w 84"/>
                    <a:gd name="T41" fmla="*/ 61 h 122"/>
                    <a:gd name="T42" fmla="*/ 41 w 84"/>
                    <a:gd name="T43" fmla="*/ 1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122">
                      <a:moveTo>
                        <a:pt x="78" y="122"/>
                      </a:move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2"/>
                        <a:pt x="34" y="121"/>
                        <a:pt x="33" y="119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62"/>
                        <a:pt x="0" y="60"/>
                        <a:pt x="1" y="59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2"/>
                        <a:pt x="36" y="0"/>
                        <a:pt x="3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80" y="0"/>
                        <a:pt x="82" y="2"/>
                        <a:pt x="83" y="3"/>
                      </a:cubicBezTo>
                      <a:cubicBezTo>
                        <a:pt x="84" y="5"/>
                        <a:pt x="84" y="7"/>
                        <a:pt x="83" y="9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83" y="114"/>
                        <a:pt x="83" y="114"/>
                        <a:pt x="83" y="114"/>
                      </a:cubicBezTo>
                      <a:cubicBezTo>
                        <a:pt x="84" y="116"/>
                        <a:pt x="84" y="118"/>
                        <a:pt x="83" y="119"/>
                      </a:cubicBezTo>
                      <a:cubicBezTo>
                        <a:pt x="82" y="121"/>
                        <a:pt x="80" y="122"/>
                        <a:pt x="78" y="122"/>
                      </a:cubicBezTo>
                      <a:close/>
                      <a:moveTo>
                        <a:pt x="41" y="111"/>
                      </a:move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0" y="62"/>
                        <a:pt x="40" y="60"/>
                        <a:pt x="41" y="59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926619" y="1596234"/>
              <a:ext cx="7796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Cobrança extrajudicial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55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512" y="223274"/>
            <a:ext cx="8371656" cy="572053"/>
            <a:chOff x="351576" y="1510518"/>
            <a:chExt cx="8371656" cy="572053"/>
          </a:xfrm>
        </p:grpSpPr>
        <p:grpSp>
          <p:nvGrpSpPr>
            <p:cNvPr id="5" name="Group 4"/>
            <p:cNvGrpSpPr/>
            <p:nvPr/>
          </p:nvGrpSpPr>
          <p:grpSpPr>
            <a:xfrm>
              <a:off x="351576" y="1510518"/>
              <a:ext cx="563822" cy="572053"/>
              <a:chOff x="534853" y="1455435"/>
              <a:chExt cx="670444" cy="68023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34853" y="1455435"/>
                <a:ext cx="670444" cy="680232"/>
                <a:chOff x="1678758" y="3033497"/>
                <a:chExt cx="2024537" cy="2054091"/>
              </a:xfrm>
            </p:grpSpPr>
            <p:sp>
              <p:nvSpPr>
                <p:cNvPr id="14" name="Oval 13"/>
                <p:cNvSpPr/>
                <p:nvPr/>
              </p:nvSpPr>
              <p:spPr bwMode="auto">
                <a:xfrm>
                  <a:off x="1806816" y="3163423"/>
                  <a:ext cx="1786714" cy="1812796"/>
                </a:xfrm>
                <a:prstGeom prst="ellipse">
                  <a:avLst/>
                </a:prstGeom>
                <a:solidFill>
                  <a:schemeClr val="accent4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 bwMode="auto">
                <a:xfrm>
                  <a:off x="1678758" y="3033497"/>
                  <a:ext cx="2024537" cy="2054091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8" name="Group 7"/>
              <p:cNvGrpSpPr>
                <a:grpSpLocks noChangeAspect="1"/>
              </p:cNvGrpSpPr>
              <p:nvPr/>
            </p:nvGrpSpPr>
            <p:grpSpPr>
              <a:xfrm flipH="1">
                <a:off x="641475" y="1566951"/>
                <a:ext cx="457200" cy="457200"/>
                <a:chOff x="1655763" y="4163216"/>
                <a:chExt cx="292098" cy="292100"/>
              </a:xfrm>
              <a:solidFill>
                <a:schemeClr val="bg1"/>
              </a:solidFill>
            </p:grpSpPr>
            <p:sp>
              <p:nvSpPr>
                <p:cNvPr id="9" name="Freeform 391"/>
                <p:cNvSpPr>
                  <a:spLocks/>
                </p:cNvSpPr>
                <p:nvPr/>
              </p:nvSpPr>
              <p:spPr bwMode="auto">
                <a:xfrm>
                  <a:off x="1890712" y="421401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10 h 12"/>
                    <a:gd name="T6" fmla="*/ 3 w 13"/>
                    <a:gd name="T7" fmla="*/ 2 h 12"/>
                    <a:gd name="T8" fmla="*/ 10 w 13"/>
                    <a:gd name="T9" fmla="*/ 3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4" y="12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0" y="8"/>
                        <a:pt x="0" y="4"/>
                        <a:pt x="3" y="2"/>
                      </a:cubicBezTo>
                      <a:cubicBezTo>
                        <a:pt x="5" y="0"/>
                        <a:pt x="8" y="0"/>
                        <a:pt x="10" y="3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9" y="12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0" name="Freeform 392"/>
                <p:cNvSpPr>
                  <a:spLocks noEditPoints="1"/>
                </p:cNvSpPr>
                <p:nvPr/>
              </p:nvSpPr>
              <p:spPr bwMode="auto">
                <a:xfrm>
                  <a:off x="1911348" y="4239419"/>
                  <a:ext cx="36513" cy="149225"/>
                </a:xfrm>
                <a:custGeom>
                  <a:avLst/>
                  <a:gdLst>
                    <a:gd name="T0" fmla="*/ 6 w 24"/>
                    <a:gd name="T1" fmla="*/ 100 h 100"/>
                    <a:gd name="T2" fmla="*/ 3 w 24"/>
                    <a:gd name="T3" fmla="*/ 99 h 100"/>
                    <a:gd name="T4" fmla="*/ 1 w 24"/>
                    <a:gd name="T5" fmla="*/ 91 h 100"/>
                    <a:gd name="T6" fmla="*/ 9 w 24"/>
                    <a:gd name="T7" fmla="*/ 89 h 100"/>
                    <a:gd name="T8" fmla="*/ 11 w 24"/>
                    <a:gd name="T9" fmla="*/ 97 h 100"/>
                    <a:gd name="T10" fmla="*/ 11 w 24"/>
                    <a:gd name="T11" fmla="*/ 97 h 100"/>
                    <a:gd name="T12" fmla="*/ 6 w 24"/>
                    <a:gd name="T13" fmla="*/ 100 h 100"/>
                    <a:gd name="T14" fmla="*/ 15 w 24"/>
                    <a:gd name="T15" fmla="*/ 79 h 100"/>
                    <a:gd name="T16" fmla="*/ 14 w 24"/>
                    <a:gd name="T17" fmla="*/ 79 h 100"/>
                    <a:gd name="T18" fmla="*/ 10 w 24"/>
                    <a:gd name="T19" fmla="*/ 72 h 100"/>
                    <a:gd name="T20" fmla="*/ 10 w 24"/>
                    <a:gd name="T21" fmla="*/ 71 h 100"/>
                    <a:gd name="T22" fmla="*/ 17 w 24"/>
                    <a:gd name="T23" fmla="*/ 67 h 100"/>
                    <a:gd name="T24" fmla="*/ 20 w 24"/>
                    <a:gd name="T25" fmla="*/ 74 h 100"/>
                    <a:gd name="T26" fmla="*/ 20 w 24"/>
                    <a:gd name="T27" fmla="*/ 74 h 100"/>
                    <a:gd name="T28" fmla="*/ 15 w 24"/>
                    <a:gd name="T29" fmla="*/ 79 h 100"/>
                    <a:gd name="T30" fmla="*/ 18 w 24"/>
                    <a:gd name="T31" fmla="*/ 56 h 100"/>
                    <a:gd name="T32" fmla="*/ 12 w 24"/>
                    <a:gd name="T33" fmla="*/ 51 h 100"/>
                    <a:gd name="T34" fmla="*/ 12 w 24"/>
                    <a:gd name="T35" fmla="*/ 50 h 100"/>
                    <a:gd name="T36" fmla="*/ 18 w 24"/>
                    <a:gd name="T37" fmla="*/ 45 h 100"/>
                    <a:gd name="T38" fmla="*/ 24 w 24"/>
                    <a:gd name="T39" fmla="*/ 50 h 100"/>
                    <a:gd name="T40" fmla="*/ 24 w 24"/>
                    <a:gd name="T41" fmla="*/ 50 h 100"/>
                    <a:gd name="T42" fmla="*/ 18 w 24"/>
                    <a:gd name="T43" fmla="*/ 56 h 100"/>
                    <a:gd name="T44" fmla="*/ 15 w 24"/>
                    <a:gd name="T45" fmla="*/ 33 h 100"/>
                    <a:gd name="T46" fmla="*/ 10 w 24"/>
                    <a:gd name="T47" fmla="*/ 29 h 100"/>
                    <a:gd name="T48" fmla="*/ 14 w 24"/>
                    <a:gd name="T49" fmla="*/ 22 h 100"/>
                    <a:gd name="T50" fmla="*/ 20 w 24"/>
                    <a:gd name="T51" fmla="*/ 26 h 100"/>
                    <a:gd name="T52" fmla="*/ 20 w 24"/>
                    <a:gd name="T53" fmla="*/ 26 h 100"/>
                    <a:gd name="T54" fmla="*/ 16 w 24"/>
                    <a:gd name="T55" fmla="*/ 33 h 100"/>
                    <a:gd name="T56" fmla="*/ 15 w 24"/>
                    <a:gd name="T57" fmla="*/ 33 h 100"/>
                    <a:gd name="T58" fmla="*/ 6 w 24"/>
                    <a:gd name="T59" fmla="*/ 12 h 100"/>
                    <a:gd name="T60" fmla="*/ 2 w 24"/>
                    <a:gd name="T61" fmla="*/ 10 h 100"/>
                    <a:gd name="T62" fmla="*/ 1 w 24"/>
                    <a:gd name="T63" fmla="*/ 9 h 100"/>
                    <a:gd name="T64" fmla="*/ 3 w 24"/>
                    <a:gd name="T65" fmla="*/ 2 h 100"/>
                    <a:gd name="T66" fmla="*/ 11 w 24"/>
                    <a:gd name="T67" fmla="*/ 4 h 100"/>
                    <a:gd name="T68" fmla="*/ 11 w 24"/>
                    <a:gd name="T69" fmla="*/ 4 h 100"/>
                    <a:gd name="T70" fmla="*/ 9 w 24"/>
                    <a:gd name="T71" fmla="*/ 11 h 100"/>
                    <a:gd name="T72" fmla="*/ 6 w 24"/>
                    <a:gd name="T73" fmla="*/ 1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100">
                      <a:moveTo>
                        <a:pt x="6" y="100"/>
                      </a:moveTo>
                      <a:cubicBezTo>
                        <a:pt x="5" y="100"/>
                        <a:pt x="4" y="100"/>
                        <a:pt x="3" y="99"/>
                      </a:cubicBezTo>
                      <a:cubicBezTo>
                        <a:pt x="1" y="98"/>
                        <a:pt x="0" y="94"/>
                        <a:pt x="1" y="91"/>
                      </a:cubicBezTo>
                      <a:cubicBezTo>
                        <a:pt x="3" y="89"/>
                        <a:pt x="6" y="88"/>
                        <a:pt x="9" y="89"/>
                      </a:cubicBezTo>
                      <a:cubicBezTo>
                        <a:pt x="12" y="91"/>
                        <a:pt x="13" y="94"/>
                        <a:pt x="11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0" y="99"/>
                        <a:pt x="8" y="100"/>
                        <a:pt x="6" y="100"/>
                      </a:cubicBezTo>
                      <a:close/>
                      <a:moveTo>
                        <a:pt x="15" y="79"/>
                      </a:moveTo>
                      <a:cubicBezTo>
                        <a:pt x="15" y="79"/>
                        <a:pt x="14" y="79"/>
                        <a:pt x="14" y="79"/>
                      </a:cubicBezTo>
                      <a:cubicBezTo>
                        <a:pt x="11" y="78"/>
                        <a:pt x="9" y="75"/>
                        <a:pt x="10" y="7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68"/>
                        <a:pt x="14" y="67"/>
                        <a:pt x="17" y="67"/>
                      </a:cubicBezTo>
                      <a:cubicBezTo>
                        <a:pt x="20" y="68"/>
                        <a:pt x="21" y="71"/>
                        <a:pt x="20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7"/>
                        <a:pt x="18" y="79"/>
                        <a:pt x="15" y="79"/>
                      </a:cubicBezTo>
                      <a:close/>
                      <a:moveTo>
                        <a:pt x="18" y="56"/>
                      </a:moveTo>
                      <a:cubicBezTo>
                        <a:pt x="15" y="56"/>
                        <a:pt x="12" y="54"/>
                        <a:pt x="12" y="51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47"/>
                        <a:pt x="15" y="45"/>
                        <a:pt x="18" y="45"/>
                      </a:cubicBezTo>
                      <a:cubicBezTo>
                        <a:pt x="21" y="45"/>
                        <a:pt x="24" y="47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3"/>
                        <a:pt x="21" y="56"/>
                        <a:pt x="18" y="56"/>
                      </a:cubicBezTo>
                      <a:close/>
                      <a:moveTo>
                        <a:pt x="15" y="33"/>
                      </a:moveTo>
                      <a:cubicBezTo>
                        <a:pt x="13" y="33"/>
                        <a:pt x="10" y="32"/>
                        <a:pt x="10" y="29"/>
                      </a:cubicBezTo>
                      <a:cubicBezTo>
                        <a:pt x="9" y="26"/>
                        <a:pt x="11" y="23"/>
                        <a:pt x="14" y="22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9"/>
                        <a:pt x="19" y="32"/>
                        <a:pt x="16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0" y="1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6"/>
                        <a:pt x="12" y="10"/>
                        <a:pt x="9" y="11"/>
                      </a:cubicBezTo>
                      <a:cubicBezTo>
                        <a:pt x="8" y="12"/>
                        <a:pt x="7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1" name="Freeform 393"/>
                <p:cNvSpPr>
                  <a:spLocks/>
                </p:cNvSpPr>
                <p:nvPr/>
              </p:nvSpPr>
              <p:spPr bwMode="auto">
                <a:xfrm>
                  <a:off x="1890714" y="439816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2 h 12"/>
                    <a:gd name="T6" fmla="*/ 10 w 13"/>
                    <a:gd name="T7" fmla="*/ 2 h 12"/>
                    <a:gd name="T8" fmla="*/ 10 w 13"/>
                    <a:gd name="T9" fmla="*/ 10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3" y="11"/>
                        <a:pt x="2" y="10"/>
                      </a:cubicBezTo>
                      <a:cubicBezTo>
                        <a:pt x="0" y="8"/>
                        <a:pt x="0" y="5"/>
                        <a:pt x="2" y="2"/>
                      </a:cubicBezTo>
                      <a:cubicBezTo>
                        <a:pt x="5" y="0"/>
                        <a:pt x="8" y="0"/>
                        <a:pt x="10" y="2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1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2" name="Freeform 394"/>
                <p:cNvSpPr>
                  <a:spLocks/>
                </p:cNvSpPr>
                <p:nvPr/>
              </p:nvSpPr>
              <p:spPr bwMode="auto">
                <a:xfrm>
                  <a:off x="1655763" y="4163216"/>
                  <a:ext cx="254000" cy="292100"/>
                </a:xfrm>
                <a:custGeom>
                  <a:avLst/>
                  <a:gdLst>
                    <a:gd name="T0" fmla="*/ 102 w 171"/>
                    <a:gd name="T1" fmla="*/ 196 h 196"/>
                    <a:gd name="T2" fmla="*/ 36 w 171"/>
                    <a:gd name="T3" fmla="*/ 168 h 196"/>
                    <a:gd name="T4" fmla="*/ 36 w 171"/>
                    <a:gd name="T5" fmla="*/ 36 h 196"/>
                    <a:gd name="T6" fmla="*/ 168 w 171"/>
                    <a:gd name="T7" fmla="*/ 36 h 196"/>
                    <a:gd name="T8" fmla="*/ 168 w 171"/>
                    <a:gd name="T9" fmla="*/ 44 h 196"/>
                    <a:gd name="T10" fmla="*/ 160 w 171"/>
                    <a:gd name="T11" fmla="*/ 44 h 196"/>
                    <a:gd name="T12" fmla="*/ 44 w 171"/>
                    <a:gd name="T13" fmla="*/ 44 h 196"/>
                    <a:gd name="T14" fmla="*/ 44 w 171"/>
                    <a:gd name="T15" fmla="*/ 160 h 196"/>
                    <a:gd name="T16" fmla="*/ 160 w 171"/>
                    <a:gd name="T17" fmla="*/ 160 h 196"/>
                    <a:gd name="T18" fmla="*/ 168 w 171"/>
                    <a:gd name="T19" fmla="*/ 160 h 196"/>
                    <a:gd name="T20" fmla="*/ 168 w 171"/>
                    <a:gd name="T21" fmla="*/ 168 h 196"/>
                    <a:gd name="T22" fmla="*/ 102 w 171"/>
                    <a:gd name="T23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96">
                      <a:moveTo>
                        <a:pt x="102" y="196"/>
                      </a:moveTo>
                      <a:cubicBezTo>
                        <a:pt x="78" y="196"/>
                        <a:pt x="55" y="186"/>
                        <a:pt x="36" y="168"/>
                      </a:cubicBezTo>
                      <a:cubicBezTo>
                        <a:pt x="0" y="132"/>
                        <a:pt x="0" y="73"/>
                        <a:pt x="36" y="36"/>
                      </a:cubicBezTo>
                      <a:cubicBezTo>
                        <a:pt x="73" y="0"/>
                        <a:pt x="132" y="0"/>
                        <a:pt x="168" y="36"/>
                      </a:cubicBezTo>
                      <a:cubicBezTo>
                        <a:pt x="171" y="39"/>
                        <a:pt x="171" y="42"/>
                        <a:pt x="168" y="44"/>
                      </a:cubicBezTo>
                      <a:cubicBezTo>
                        <a:pt x="166" y="47"/>
                        <a:pt x="163" y="47"/>
                        <a:pt x="160" y="44"/>
                      </a:cubicBezTo>
                      <a:cubicBezTo>
                        <a:pt x="128" y="12"/>
                        <a:pt x="76" y="12"/>
                        <a:pt x="44" y="44"/>
                      </a:cubicBezTo>
                      <a:cubicBezTo>
                        <a:pt x="12" y="76"/>
                        <a:pt x="12" y="128"/>
                        <a:pt x="44" y="160"/>
                      </a:cubicBezTo>
                      <a:cubicBezTo>
                        <a:pt x="76" y="192"/>
                        <a:pt x="128" y="192"/>
                        <a:pt x="160" y="160"/>
                      </a:cubicBezTo>
                      <a:cubicBezTo>
                        <a:pt x="163" y="158"/>
                        <a:pt x="166" y="158"/>
                        <a:pt x="168" y="160"/>
                      </a:cubicBezTo>
                      <a:cubicBezTo>
                        <a:pt x="171" y="163"/>
                        <a:pt x="171" y="166"/>
                        <a:pt x="168" y="168"/>
                      </a:cubicBezTo>
                      <a:cubicBezTo>
                        <a:pt x="150" y="186"/>
                        <a:pt x="126" y="196"/>
                        <a:pt x="102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3" name="Freeform 395"/>
                <p:cNvSpPr>
                  <a:spLocks noEditPoints="1"/>
                </p:cNvSpPr>
                <p:nvPr/>
              </p:nvSpPr>
              <p:spPr bwMode="auto">
                <a:xfrm>
                  <a:off x="1735138" y="4223544"/>
                  <a:ext cx="123825" cy="182563"/>
                </a:xfrm>
                <a:custGeom>
                  <a:avLst/>
                  <a:gdLst>
                    <a:gd name="T0" fmla="*/ 78 w 84"/>
                    <a:gd name="T1" fmla="*/ 122 h 122"/>
                    <a:gd name="T2" fmla="*/ 38 w 84"/>
                    <a:gd name="T3" fmla="*/ 122 h 122"/>
                    <a:gd name="T4" fmla="*/ 33 w 84"/>
                    <a:gd name="T5" fmla="*/ 119 h 122"/>
                    <a:gd name="T6" fmla="*/ 1 w 84"/>
                    <a:gd name="T7" fmla="*/ 64 h 122"/>
                    <a:gd name="T8" fmla="*/ 1 w 84"/>
                    <a:gd name="T9" fmla="*/ 59 h 122"/>
                    <a:gd name="T10" fmla="*/ 33 w 84"/>
                    <a:gd name="T11" fmla="*/ 3 h 122"/>
                    <a:gd name="T12" fmla="*/ 38 w 84"/>
                    <a:gd name="T13" fmla="*/ 0 h 122"/>
                    <a:gd name="T14" fmla="*/ 78 w 84"/>
                    <a:gd name="T15" fmla="*/ 0 h 122"/>
                    <a:gd name="T16" fmla="*/ 83 w 84"/>
                    <a:gd name="T17" fmla="*/ 3 h 122"/>
                    <a:gd name="T18" fmla="*/ 83 w 84"/>
                    <a:gd name="T19" fmla="*/ 9 h 122"/>
                    <a:gd name="T20" fmla="*/ 53 w 84"/>
                    <a:gd name="T21" fmla="*/ 61 h 122"/>
                    <a:gd name="T22" fmla="*/ 83 w 84"/>
                    <a:gd name="T23" fmla="*/ 114 h 122"/>
                    <a:gd name="T24" fmla="*/ 83 w 84"/>
                    <a:gd name="T25" fmla="*/ 119 h 122"/>
                    <a:gd name="T26" fmla="*/ 78 w 84"/>
                    <a:gd name="T27" fmla="*/ 122 h 122"/>
                    <a:gd name="T28" fmla="*/ 41 w 84"/>
                    <a:gd name="T29" fmla="*/ 111 h 122"/>
                    <a:gd name="T30" fmla="*/ 68 w 84"/>
                    <a:gd name="T31" fmla="*/ 111 h 122"/>
                    <a:gd name="T32" fmla="*/ 41 w 84"/>
                    <a:gd name="T33" fmla="*/ 64 h 122"/>
                    <a:gd name="T34" fmla="*/ 41 w 84"/>
                    <a:gd name="T35" fmla="*/ 59 h 122"/>
                    <a:gd name="T36" fmla="*/ 68 w 84"/>
                    <a:gd name="T37" fmla="*/ 12 h 122"/>
                    <a:gd name="T38" fmla="*/ 41 w 84"/>
                    <a:gd name="T39" fmla="*/ 12 h 122"/>
                    <a:gd name="T40" fmla="*/ 13 w 84"/>
                    <a:gd name="T41" fmla="*/ 61 h 122"/>
                    <a:gd name="T42" fmla="*/ 41 w 84"/>
                    <a:gd name="T43" fmla="*/ 1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122">
                      <a:moveTo>
                        <a:pt x="78" y="122"/>
                      </a:move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2"/>
                        <a:pt x="34" y="121"/>
                        <a:pt x="33" y="119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62"/>
                        <a:pt x="0" y="60"/>
                        <a:pt x="1" y="59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2"/>
                        <a:pt x="36" y="0"/>
                        <a:pt x="3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80" y="0"/>
                        <a:pt x="82" y="2"/>
                        <a:pt x="83" y="3"/>
                      </a:cubicBezTo>
                      <a:cubicBezTo>
                        <a:pt x="84" y="5"/>
                        <a:pt x="84" y="7"/>
                        <a:pt x="83" y="9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83" y="114"/>
                        <a:pt x="83" y="114"/>
                        <a:pt x="83" y="114"/>
                      </a:cubicBezTo>
                      <a:cubicBezTo>
                        <a:pt x="84" y="116"/>
                        <a:pt x="84" y="118"/>
                        <a:pt x="83" y="119"/>
                      </a:cubicBezTo>
                      <a:cubicBezTo>
                        <a:pt x="82" y="121"/>
                        <a:pt x="80" y="122"/>
                        <a:pt x="78" y="122"/>
                      </a:cubicBezTo>
                      <a:close/>
                      <a:moveTo>
                        <a:pt x="41" y="111"/>
                      </a:move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0" y="62"/>
                        <a:pt x="40" y="60"/>
                        <a:pt x="41" y="59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926619" y="1596234"/>
              <a:ext cx="7796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Cobrança judicial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4185" y="795327"/>
            <a:ext cx="8182437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2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pt-BR" sz="1400" dirty="0">
                <a:solidFill>
                  <a:schemeClr val="tx2"/>
                </a:solidFill>
              </a:rPr>
              <a:t>Inscrito o débito em DA, devedor será notificado para:</a:t>
            </a:r>
          </a:p>
          <a:p>
            <a:pPr marL="731520" lvl="3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pt-BR" sz="1400" dirty="0">
                <a:solidFill>
                  <a:schemeClr val="tx2"/>
                </a:solidFill>
              </a:rPr>
              <a:t>em até 10 dias: pagar, parcelar e transacionar</a:t>
            </a:r>
          </a:p>
          <a:p>
            <a:pPr marL="731520" lvl="3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pt-BR" sz="1400" dirty="0">
                <a:solidFill>
                  <a:schemeClr val="tx2"/>
                </a:solidFill>
              </a:rPr>
              <a:t>em até 20 dias: ofertar antecipadamente garantia em execução fiscal</a:t>
            </a:r>
          </a:p>
          <a:p>
            <a:pPr marL="731520" lvl="3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pt-BR" sz="1400" dirty="0">
                <a:solidFill>
                  <a:schemeClr val="tx2"/>
                </a:solidFill>
              </a:rPr>
              <a:t>apresentar pedido de revisão de dívida inscrita</a:t>
            </a:r>
          </a:p>
          <a:p>
            <a:pPr marL="731520" lvl="3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endParaRPr lang="pt-BR" sz="1000" dirty="0">
              <a:solidFill>
                <a:schemeClr val="tx2"/>
              </a:solidFill>
            </a:endParaRPr>
          </a:p>
          <a:p>
            <a:pPr marL="360000" lvl="2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pt-BR" sz="1400" dirty="0">
                <a:solidFill>
                  <a:schemeClr val="tx2"/>
                </a:solidFill>
              </a:rPr>
              <a:t>Juízo competente para a primeira EF é prevento para as demais entre as mesmas partes (não só para EEF, mas para qualquer ação que vise à desconstituição do crédito inscrito).</a:t>
            </a:r>
          </a:p>
          <a:p>
            <a:pPr marL="360000" lvl="2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endParaRPr lang="pt-BR" sz="1000" dirty="0">
              <a:solidFill>
                <a:schemeClr val="tx2"/>
              </a:solidFill>
            </a:endParaRPr>
          </a:p>
          <a:p>
            <a:pPr marL="360000" lvl="2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pt-BR" sz="1400" dirty="0">
                <a:solidFill>
                  <a:schemeClr val="tx2"/>
                </a:solidFill>
              </a:rPr>
              <a:t>Citação do executado importará ordem para bloqueio de ativos financeiros, desde que oportunizadas ou não aceitas a oferta antecipada de garantia ou pedido de revisão de DA.</a:t>
            </a:r>
          </a:p>
          <a:p>
            <a:pPr marL="360000" lvl="2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endParaRPr lang="pt-BR" sz="1000" dirty="0">
              <a:solidFill>
                <a:schemeClr val="tx2"/>
              </a:solidFill>
            </a:endParaRPr>
          </a:p>
          <a:p>
            <a:pPr marL="360000" lvl="2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pt-BR" sz="1400" dirty="0">
                <a:solidFill>
                  <a:schemeClr val="tx2"/>
                </a:solidFill>
              </a:rPr>
              <a:t>Penhora: oferecimento de créditos em desfavor do ente credor; precatórios próprios e de terceiros.</a:t>
            </a:r>
          </a:p>
          <a:p>
            <a:pPr marL="360000" lvl="2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endParaRPr lang="pt-BR" sz="1000" dirty="0">
              <a:solidFill>
                <a:schemeClr val="tx2"/>
              </a:solidFill>
            </a:endParaRPr>
          </a:p>
          <a:p>
            <a:pPr marL="360000" lvl="2" indent="-360000"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pt-BR" sz="1400" dirty="0">
                <a:solidFill>
                  <a:schemeClr val="tx2"/>
                </a:solidFill>
              </a:rPr>
              <a:t>Substituição de penhora em dinheiro, por seguro ou fiança.</a:t>
            </a:r>
          </a:p>
        </p:txBody>
      </p:sp>
    </p:spTree>
    <p:extLst>
      <p:ext uri="{BB962C8B-B14F-4D97-AF65-F5344CB8AC3E}">
        <p14:creationId xmlns:p14="http://schemas.microsoft.com/office/powerpoint/2010/main" val="33411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843558"/>
            <a:ext cx="4051176" cy="608936"/>
            <a:chOff x="351576" y="1510518"/>
            <a:chExt cx="4051176" cy="608936"/>
          </a:xfrm>
        </p:grpSpPr>
        <p:grpSp>
          <p:nvGrpSpPr>
            <p:cNvPr id="5" name="Group 4"/>
            <p:cNvGrpSpPr/>
            <p:nvPr/>
          </p:nvGrpSpPr>
          <p:grpSpPr>
            <a:xfrm>
              <a:off x="351576" y="1510518"/>
              <a:ext cx="563822" cy="572053"/>
              <a:chOff x="534853" y="1455435"/>
              <a:chExt cx="670444" cy="68023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34853" y="1455435"/>
                <a:ext cx="670444" cy="680232"/>
                <a:chOff x="1678758" y="3033497"/>
                <a:chExt cx="2024537" cy="2054091"/>
              </a:xfrm>
            </p:grpSpPr>
            <p:sp>
              <p:nvSpPr>
                <p:cNvPr id="14" name="Oval 13"/>
                <p:cNvSpPr/>
                <p:nvPr/>
              </p:nvSpPr>
              <p:spPr bwMode="auto">
                <a:xfrm>
                  <a:off x="1806816" y="3163423"/>
                  <a:ext cx="1786714" cy="1812796"/>
                </a:xfrm>
                <a:prstGeom prst="ellipse">
                  <a:avLst/>
                </a:prstGeom>
                <a:solidFill>
                  <a:schemeClr val="accent4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 bwMode="auto">
                <a:xfrm>
                  <a:off x="1678758" y="3033497"/>
                  <a:ext cx="2024537" cy="2054091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8" name="Group 7"/>
              <p:cNvGrpSpPr>
                <a:grpSpLocks noChangeAspect="1"/>
              </p:cNvGrpSpPr>
              <p:nvPr/>
            </p:nvGrpSpPr>
            <p:grpSpPr>
              <a:xfrm flipH="1">
                <a:off x="641475" y="1566951"/>
                <a:ext cx="457200" cy="457200"/>
                <a:chOff x="1655763" y="4163216"/>
                <a:chExt cx="292098" cy="292100"/>
              </a:xfrm>
              <a:solidFill>
                <a:schemeClr val="bg1"/>
              </a:solidFill>
            </p:grpSpPr>
            <p:sp>
              <p:nvSpPr>
                <p:cNvPr id="9" name="Freeform 391"/>
                <p:cNvSpPr>
                  <a:spLocks/>
                </p:cNvSpPr>
                <p:nvPr/>
              </p:nvSpPr>
              <p:spPr bwMode="auto">
                <a:xfrm>
                  <a:off x="1890712" y="421401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10 h 12"/>
                    <a:gd name="T6" fmla="*/ 3 w 13"/>
                    <a:gd name="T7" fmla="*/ 2 h 12"/>
                    <a:gd name="T8" fmla="*/ 10 w 13"/>
                    <a:gd name="T9" fmla="*/ 3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4" y="12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0" y="8"/>
                        <a:pt x="0" y="4"/>
                        <a:pt x="3" y="2"/>
                      </a:cubicBezTo>
                      <a:cubicBezTo>
                        <a:pt x="5" y="0"/>
                        <a:pt x="8" y="0"/>
                        <a:pt x="10" y="3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9" y="12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0" name="Freeform 392"/>
                <p:cNvSpPr>
                  <a:spLocks noEditPoints="1"/>
                </p:cNvSpPr>
                <p:nvPr/>
              </p:nvSpPr>
              <p:spPr bwMode="auto">
                <a:xfrm>
                  <a:off x="1911348" y="4239419"/>
                  <a:ext cx="36513" cy="149225"/>
                </a:xfrm>
                <a:custGeom>
                  <a:avLst/>
                  <a:gdLst>
                    <a:gd name="T0" fmla="*/ 6 w 24"/>
                    <a:gd name="T1" fmla="*/ 100 h 100"/>
                    <a:gd name="T2" fmla="*/ 3 w 24"/>
                    <a:gd name="T3" fmla="*/ 99 h 100"/>
                    <a:gd name="T4" fmla="*/ 1 w 24"/>
                    <a:gd name="T5" fmla="*/ 91 h 100"/>
                    <a:gd name="T6" fmla="*/ 9 w 24"/>
                    <a:gd name="T7" fmla="*/ 89 h 100"/>
                    <a:gd name="T8" fmla="*/ 11 w 24"/>
                    <a:gd name="T9" fmla="*/ 97 h 100"/>
                    <a:gd name="T10" fmla="*/ 11 w 24"/>
                    <a:gd name="T11" fmla="*/ 97 h 100"/>
                    <a:gd name="T12" fmla="*/ 6 w 24"/>
                    <a:gd name="T13" fmla="*/ 100 h 100"/>
                    <a:gd name="T14" fmla="*/ 15 w 24"/>
                    <a:gd name="T15" fmla="*/ 79 h 100"/>
                    <a:gd name="T16" fmla="*/ 14 w 24"/>
                    <a:gd name="T17" fmla="*/ 79 h 100"/>
                    <a:gd name="T18" fmla="*/ 10 w 24"/>
                    <a:gd name="T19" fmla="*/ 72 h 100"/>
                    <a:gd name="T20" fmla="*/ 10 w 24"/>
                    <a:gd name="T21" fmla="*/ 71 h 100"/>
                    <a:gd name="T22" fmla="*/ 17 w 24"/>
                    <a:gd name="T23" fmla="*/ 67 h 100"/>
                    <a:gd name="T24" fmla="*/ 20 w 24"/>
                    <a:gd name="T25" fmla="*/ 74 h 100"/>
                    <a:gd name="T26" fmla="*/ 20 w 24"/>
                    <a:gd name="T27" fmla="*/ 74 h 100"/>
                    <a:gd name="T28" fmla="*/ 15 w 24"/>
                    <a:gd name="T29" fmla="*/ 79 h 100"/>
                    <a:gd name="T30" fmla="*/ 18 w 24"/>
                    <a:gd name="T31" fmla="*/ 56 h 100"/>
                    <a:gd name="T32" fmla="*/ 12 w 24"/>
                    <a:gd name="T33" fmla="*/ 51 h 100"/>
                    <a:gd name="T34" fmla="*/ 12 w 24"/>
                    <a:gd name="T35" fmla="*/ 50 h 100"/>
                    <a:gd name="T36" fmla="*/ 18 w 24"/>
                    <a:gd name="T37" fmla="*/ 45 h 100"/>
                    <a:gd name="T38" fmla="*/ 24 w 24"/>
                    <a:gd name="T39" fmla="*/ 50 h 100"/>
                    <a:gd name="T40" fmla="*/ 24 w 24"/>
                    <a:gd name="T41" fmla="*/ 50 h 100"/>
                    <a:gd name="T42" fmla="*/ 18 w 24"/>
                    <a:gd name="T43" fmla="*/ 56 h 100"/>
                    <a:gd name="T44" fmla="*/ 15 w 24"/>
                    <a:gd name="T45" fmla="*/ 33 h 100"/>
                    <a:gd name="T46" fmla="*/ 10 w 24"/>
                    <a:gd name="T47" fmla="*/ 29 h 100"/>
                    <a:gd name="T48" fmla="*/ 14 w 24"/>
                    <a:gd name="T49" fmla="*/ 22 h 100"/>
                    <a:gd name="T50" fmla="*/ 20 w 24"/>
                    <a:gd name="T51" fmla="*/ 26 h 100"/>
                    <a:gd name="T52" fmla="*/ 20 w 24"/>
                    <a:gd name="T53" fmla="*/ 26 h 100"/>
                    <a:gd name="T54" fmla="*/ 16 w 24"/>
                    <a:gd name="T55" fmla="*/ 33 h 100"/>
                    <a:gd name="T56" fmla="*/ 15 w 24"/>
                    <a:gd name="T57" fmla="*/ 33 h 100"/>
                    <a:gd name="T58" fmla="*/ 6 w 24"/>
                    <a:gd name="T59" fmla="*/ 12 h 100"/>
                    <a:gd name="T60" fmla="*/ 2 w 24"/>
                    <a:gd name="T61" fmla="*/ 10 h 100"/>
                    <a:gd name="T62" fmla="*/ 1 w 24"/>
                    <a:gd name="T63" fmla="*/ 9 h 100"/>
                    <a:gd name="T64" fmla="*/ 3 w 24"/>
                    <a:gd name="T65" fmla="*/ 2 h 100"/>
                    <a:gd name="T66" fmla="*/ 11 w 24"/>
                    <a:gd name="T67" fmla="*/ 4 h 100"/>
                    <a:gd name="T68" fmla="*/ 11 w 24"/>
                    <a:gd name="T69" fmla="*/ 4 h 100"/>
                    <a:gd name="T70" fmla="*/ 9 w 24"/>
                    <a:gd name="T71" fmla="*/ 11 h 100"/>
                    <a:gd name="T72" fmla="*/ 6 w 24"/>
                    <a:gd name="T73" fmla="*/ 1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100">
                      <a:moveTo>
                        <a:pt x="6" y="100"/>
                      </a:moveTo>
                      <a:cubicBezTo>
                        <a:pt x="5" y="100"/>
                        <a:pt x="4" y="100"/>
                        <a:pt x="3" y="99"/>
                      </a:cubicBezTo>
                      <a:cubicBezTo>
                        <a:pt x="1" y="98"/>
                        <a:pt x="0" y="94"/>
                        <a:pt x="1" y="91"/>
                      </a:cubicBezTo>
                      <a:cubicBezTo>
                        <a:pt x="3" y="89"/>
                        <a:pt x="6" y="88"/>
                        <a:pt x="9" y="89"/>
                      </a:cubicBezTo>
                      <a:cubicBezTo>
                        <a:pt x="12" y="91"/>
                        <a:pt x="13" y="94"/>
                        <a:pt x="11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0" y="99"/>
                        <a:pt x="8" y="100"/>
                        <a:pt x="6" y="100"/>
                      </a:cubicBezTo>
                      <a:close/>
                      <a:moveTo>
                        <a:pt x="15" y="79"/>
                      </a:moveTo>
                      <a:cubicBezTo>
                        <a:pt x="15" y="79"/>
                        <a:pt x="14" y="79"/>
                        <a:pt x="14" y="79"/>
                      </a:cubicBezTo>
                      <a:cubicBezTo>
                        <a:pt x="11" y="78"/>
                        <a:pt x="9" y="75"/>
                        <a:pt x="10" y="7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68"/>
                        <a:pt x="14" y="67"/>
                        <a:pt x="17" y="67"/>
                      </a:cubicBezTo>
                      <a:cubicBezTo>
                        <a:pt x="20" y="68"/>
                        <a:pt x="21" y="71"/>
                        <a:pt x="20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7"/>
                        <a:pt x="18" y="79"/>
                        <a:pt x="15" y="79"/>
                      </a:cubicBezTo>
                      <a:close/>
                      <a:moveTo>
                        <a:pt x="18" y="56"/>
                      </a:moveTo>
                      <a:cubicBezTo>
                        <a:pt x="15" y="56"/>
                        <a:pt x="12" y="54"/>
                        <a:pt x="12" y="51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47"/>
                        <a:pt x="15" y="45"/>
                        <a:pt x="18" y="45"/>
                      </a:cubicBezTo>
                      <a:cubicBezTo>
                        <a:pt x="21" y="45"/>
                        <a:pt x="24" y="47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3"/>
                        <a:pt x="21" y="56"/>
                        <a:pt x="18" y="56"/>
                      </a:cubicBezTo>
                      <a:close/>
                      <a:moveTo>
                        <a:pt x="15" y="33"/>
                      </a:moveTo>
                      <a:cubicBezTo>
                        <a:pt x="13" y="33"/>
                        <a:pt x="10" y="32"/>
                        <a:pt x="10" y="29"/>
                      </a:cubicBezTo>
                      <a:cubicBezTo>
                        <a:pt x="9" y="26"/>
                        <a:pt x="11" y="23"/>
                        <a:pt x="14" y="22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9"/>
                        <a:pt x="19" y="32"/>
                        <a:pt x="16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0" y="1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6"/>
                        <a:pt x="12" y="10"/>
                        <a:pt x="9" y="11"/>
                      </a:cubicBezTo>
                      <a:cubicBezTo>
                        <a:pt x="8" y="12"/>
                        <a:pt x="7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1" name="Freeform 393"/>
                <p:cNvSpPr>
                  <a:spLocks/>
                </p:cNvSpPr>
                <p:nvPr/>
              </p:nvSpPr>
              <p:spPr bwMode="auto">
                <a:xfrm>
                  <a:off x="1890714" y="439816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2 h 12"/>
                    <a:gd name="T6" fmla="*/ 10 w 13"/>
                    <a:gd name="T7" fmla="*/ 2 h 12"/>
                    <a:gd name="T8" fmla="*/ 10 w 13"/>
                    <a:gd name="T9" fmla="*/ 10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3" y="11"/>
                        <a:pt x="2" y="10"/>
                      </a:cubicBezTo>
                      <a:cubicBezTo>
                        <a:pt x="0" y="8"/>
                        <a:pt x="0" y="5"/>
                        <a:pt x="2" y="2"/>
                      </a:cubicBezTo>
                      <a:cubicBezTo>
                        <a:pt x="5" y="0"/>
                        <a:pt x="8" y="0"/>
                        <a:pt x="10" y="2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1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2" name="Freeform 394"/>
                <p:cNvSpPr>
                  <a:spLocks/>
                </p:cNvSpPr>
                <p:nvPr/>
              </p:nvSpPr>
              <p:spPr bwMode="auto">
                <a:xfrm>
                  <a:off x="1655763" y="4163216"/>
                  <a:ext cx="254000" cy="292100"/>
                </a:xfrm>
                <a:custGeom>
                  <a:avLst/>
                  <a:gdLst>
                    <a:gd name="T0" fmla="*/ 102 w 171"/>
                    <a:gd name="T1" fmla="*/ 196 h 196"/>
                    <a:gd name="T2" fmla="*/ 36 w 171"/>
                    <a:gd name="T3" fmla="*/ 168 h 196"/>
                    <a:gd name="T4" fmla="*/ 36 w 171"/>
                    <a:gd name="T5" fmla="*/ 36 h 196"/>
                    <a:gd name="T6" fmla="*/ 168 w 171"/>
                    <a:gd name="T7" fmla="*/ 36 h 196"/>
                    <a:gd name="T8" fmla="*/ 168 w 171"/>
                    <a:gd name="T9" fmla="*/ 44 h 196"/>
                    <a:gd name="T10" fmla="*/ 160 w 171"/>
                    <a:gd name="T11" fmla="*/ 44 h 196"/>
                    <a:gd name="T12" fmla="*/ 44 w 171"/>
                    <a:gd name="T13" fmla="*/ 44 h 196"/>
                    <a:gd name="T14" fmla="*/ 44 w 171"/>
                    <a:gd name="T15" fmla="*/ 160 h 196"/>
                    <a:gd name="T16" fmla="*/ 160 w 171"/>
                    <a:gd name="T17" fmla="*/ 160 h 196"/>
                    <a:gd name="T18" fmla="*/ 168 w 171"/>
                    <a:gd name="T19" fmla="*/ 160 h 196"/>
                    <a:gd name="T20" fmla="*/ 168 w 171"/>
                    <a:gd name="T21" fmla="*/ 168 h 196"/>
                    <a:gd name="T22" fmla="*/ 102 w 171"/>
                    <a:gd name="T23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96">
                      <a:moveTo>
                        <a:pt x="102" y="196"/>
                      </a:moveTo>
                      <a:cubicBezTo>
                        <a:pt x="78" y="196"/>
                        <a:pt x="55" y="186"/>
                        <a:pt x="36" y="168"/>
                      </a:cubicBezTo>
                      <a:cubicBezTo>
                        <a:pt x="0" y="132"/>
                        <a:pt x="0" y="73"/>
                        <a:pt x="36" y="36"/>
                      </a:cubicBezTo>
                      <a:cubicBezTo>
                        <a:pt x="73" y="0"/>
                        <a:pt x="132" y="0"/>
                        <a:pt x="168" y="36"/>
                      </a:cubicBezTo>
                      <a:cubicBezTo>
                        <a:pt x="171" y="39"/>
                        <a:pt x="171" y="42"/>
                        <a:pt x="168" y="44"/>
                      </a:cubicBezTo>
                      <a:cubicBezTo>
                        <a:pt x="166" y="47"/>
                        <a:pt x="163" y="47"/>
                        <a:pt x="160" y="44"/>
                      </a:cubicBezTo>
                      <a:cubicBezTo>
                        <a:pt x="128" y="12"/>
                        <a:pt x="76" y="12"/>
                        <a:pt x="44" y="44"/>
                      </a:cubicBezTo>
                      <a:cubicBezTo>
                        <a:pt x="12" y="76"/>
                        <a:pt x="12" y="128"/>
                        <a:pt x="44" y="160"/>
                      </a:cubicBezTo>
                      <a:cubicBezTo>
                        <a:pt x="76" y="192"/>
                        <a:pt x="128" y="192"/>
                        <a:pt x="160" y="160"/>
                      </a:cubicBezTo>
                      <a:cubicBezTo>
                        <a:pt x="163" y="158"/>
                        <a:pt x="166" y="158"/>
                        <a:pt x="168" y="160"/>
                      </a:cubicBezTo>
                      <a:cubicBezTo>
                        <a:pt x="171" y="163"/>
                        <a:pt x="171" y="166"/>
                        <a:pt x="168" y="168"/>
                      </a:cubicBezTo>
                      <a:cubicBezTo>
                        <a:pt x="150" y="186"/>
                        <a:pt x="126" y="196"/>
                        <a:pt x="102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3" name="Freeform 395"/>
                <p:cNvSpPr>
                  <a:spLocks noEditPoints="1"/>
                </p:cNvSpPr>
                <p:nvPr/>
              </p:nvSpPr>
              <p:spPr bwMode="auto">
                <a:xfrm>
                  <a:off x="1735138" y="4223544"/>
                  <a:ext cx="123825" cy="182563"/>
                </a:xfrm>
                <a:custGeom>
                  <a:avLst/>
                  <a:gdLst>
                    <a:gd name="T0" fmla="*/ 78 w 84"/>
                    <a:gd name="T1" fmla="*/ 122 h 122"/>
                    <a:gd name="T2" fmla="*/ 38 w 84"/>
                    <a:gd name="T3" fmla="*/ 122 h 122"/>
                    <a:gd name="T4" fmla="*/ 33 w 84"/>
                    <a:gd name="T5" fmla="*/ 119 h 122"/>
                    <a:gd name="T6" fmla="*/ 1 w 84"/>
                    <a:gd name="T7" fmla="*/ 64 h 122"/>
                    <a:gd name="T8" fmla="*/ 1 w 84"/>
                    <a:gd name="T9" fmla="*/ 59 h 122"/>
                    <a:gd name="T10" fmla="*/ 33 w 84"/>
                    <a:gd name="T11" fmla="*/ 3 h 122"/>
                    <a:gd name="T12" fmla="*/ 38 w 84"/>
                    <a:gd name="T13" fmla="*/ 0 h 122"/>
                    <a:gd name="T14" fmla="*/ 78 w 84"/>
                    <a:gd name="T15" fmla="*/ 0 h 122"/>
                    <a:gd name="T16" fmla="*/ 83 w 84"/>
                    <a:gd name="T17" fmla="*/ 3 h 122"/>
                    <a:gd name="T18" fmla="*/ 83 w 84"/>
                    <a:gd name="T19" fmla="*/ 9 h 122"/>
                    <a:gd name="T20" fmla="*/ 53 w 84"/>
                    <a:gd name="T21" fmla="*/ 61 h 122"/>
                    <a:gd name="T22" fmla="*/ 83 w 84"/>
                    <a:gd name="T23" fmla="*/ 114 h 122"/>
                    <a:gd name="T24" fmla="*/ 83 w 84"/>
                    <a:gd name="T25" fmla="*/ 119 h 122"/>
                    <a:gd name="T26" fmla="*/ 78 w 84"/>
                    <a:gd name="T27" fmla="*/ 122 h 122"/>
                    <a:gd name="T28" fmla="*/ 41 w 84"/>
                    <a:gd name="T29" fmla="*/ 111 h 122"/>
                    <a:gd name="T30" fmla="*/ 68 w 84"/>
                    <a:gd name="T31" fmla="*/ 111 h 122"/>
                    <a:gd name="T32" fmla="*/ 41 w 84"/>
                    <a:gd name="T33" fmla="*/ 64 h 122"/>
                    <a:gd name="T34" fmla="*/ 41 w 84"/>
                    <a:gd name="T35" fmla="*/ 59 h 122"/>
                    <a:gd name="T36" fmla="*/ 68 w 84"/>
                    <a:gd name="T37" fmla="*/ 12 h 122"/>
                    <a:gd name="T38" fmla="*/ 41 w 84"/>
                    <a:gd name="T39" fmla="*/ 12 h 122"/>
                    <a:gd name="T40" fmla="*/ 13 w 84"/>
                    <a:gd name="T41" fmla="*/ 61 h 122"/>
                    <a:gd name="T42" fmla="*/ 41 w 84"/>
                    <a:gd name="T43" fmla="*/ 1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122">
                      <a:moveTo>
                        <a:pt x="78" y="122"/>
                      </a:move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2"/>
                        <a:pt x="34" y="121"/>
                        <a:pt x="33" y="119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62"/>
                        <a:pt x="0" y="60"/>
                        <a:pt x="1" y="59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2"/>
                        <a:pt x="36" y="0"/>
                        <a:pt x="3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80" y="0"/>
                        <a:pt x="82" y="2"/>
                        <a:pt x="83" y="3"/>
                      </a:cubicBezTo>
                      <a:cubicBezTo>
                        <a:pt x="84" y="5"/>
                        <a:pt x="84" y="7"/>
                        <a:pt x="83" y="9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83" y="114"/>
                        <a:pt x="83" y="114"/>
                        <a:pt x="83" y="114"/>
                      </a:cubicBezTo>
                      <a:cubicBezTo>
                        <a:pt x="84" y="116"/>
                        <a:pt x="84" y="118"/>
                        <a:pt x="83" y="119"/>
                      </a:cubicBezTo>
                      <a:cubicBezTo>
                        <a:pt x="82" y="121"/>
                        <a:pt x="80" y="122"/>
                        <a:pt x="78" y="122"/>
                      </a:cubicBezTo>
                      <a:close/>
                      <a:moveTo>
                        <a:pt x="41" y="111"/>
                      </a:move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0" y="62"/>
                        <a:pt x="40" y="60"/>
                        <a:pt x="41" y="59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926620" y="1596234"/>
              <a:ext cx="3476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2"/>
                  </a:solidFill>
                </a:rPr>
                <a:t>NJP para aceitação de garantias - para todos os entes.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14715" y="843558"/>
            <a:ext cx="4051176" cy="1039823"/>
            <a:chOff x="351576" y="1510518"/>
            <a:chExt cx="4051176" cy="1039823"/>
          </a:xfrm>
        </p:grpSpPr>
        <p:grpSp>
          <p:nvGrpSpPr>
            <p:cNvPr id="17" name="Group 16"/>
            <p:cNvGrpSpPr/>
            <p:nvPr/>
          </p:nvGrpSpPr>
          <p:grpSpPr>
            <a:xfrm>
              <a:off x="351576" y="1510518"/>
              <a:ext cx="563822" cy="572053"/>
              <a:chOff x="534853" y="1455435"/>
              <a:chExt cx="670444" cy="68023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34853" y="1455435"/>
                <a:ext cx="670444" cy="680232"/>
                <a:chOff x="1678758" y="3033497"/>
                <a:chExt cx="2024537" cy="2054091"/>
              </a:xfrm>
            </p:grpSpPr>
            <p:sp>
              <p:nvSpPr>
                <p:cNvPr id="26" name="Oval 25"/>
                <p:cNvSpPr/>
                <p:nvPr/>
              </p:nvSpPr>
              <p:spPr bwMode="auto">
                <a:xfrm>
                  <a:off x="1806816" y="3163423"/>
                  <a:ext cx="1786714" cy="1812796"/>
                </a:xfrm>
                <a:prstGeom prst="ellipse">
                  <a:avLst/>
                </a:prstGeom>
                <a:solidFill>
                  <a:schemeClr val="accent4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1678758" y="3033497"/>
                  <a:ext cx="2024537" cy="2054091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20" name="Group 19"/>
              <p:cNvGrpSpPr>
                <a:grpSpLocks noChangeAspect="1"/>
              </p:cNvGrpSpPr>
              <p:nvPr/>
            </p:nvGrpSpPr>
            <p:grpSpPr>
              <a:xfrm flipH="1">
                <a:off x="641475" y="1566951"/>
                <a:ext cx="457200" cy="457200"/>
                <a:chOff x="1655763" y="4163216"/>
                <a:chExt cx="292098" cy="292100"/>
              </a:xfrm>
              <a:solidFill>
                <a:schemeClr val="bg1"/>
              </a:solidFill>
            </p:grpSpPr>
            <p:sp>
              <p:nvSpPr>
                <p:cNvPr id="21" name="Freeform 391"/>
                <p:cNvSpPr>
                  <a:spLocks/>
                </p:cNvSpPr>
                <p:nvPr/>
              </p:nvSpPr>
              <p:spPr bwMode="auto">
                <a:xfrm>
                  <a:off x="1890712" y="421401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10 h 12"/>
                    <a:gd name="T6" fmla="*/ 3 w 13"/>
                    <a:gd name="T7" fmla="*/ 2 h 12"/>
                    <a:gd name="T8" fmla="*/ 10 w 13"/>
                    <a:gd name="T9" fmla="*/ 3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4" y="12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0" y="8"/>
                        <a:pt x="0" y="4"/>
                        <a:pt x="3" y="2"/>
                      </a:cubicBezTo>
                      <a:cubicBezTo>
                        <a:pt x="5" y="0"/>
                        <a:pt x="8" y="0"/>
                        <a:pt x="10" y="3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9" y="12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" name="Freeform 392"/>
                <p:cNvSpPr>
                  <a:spLocks noEditPoints="1"/>
                </p:cNvSpPr>
                <p:nvPr/>
              </p:nvSpPr>
              <p:spPr bwMode="auto">
                <a:xfrm>
                  <a:off x="1911348" y="4239419"/>
                  <a:ext cx="36513" cy="149225"/>
                </a:xfrm>
                <a:custGeom>
                  <a:avLst/>
                  <a:gdLst>
                    <a:gd name="T0" fmla="*/ 6 w 24"/>
                    <a:gd name="T1" fmla="*/ 100 h 100"/>
                    <a:gd name="T2" fmla="*/ 3 w 24"/>
                    <a:gd name="T3" fmla="*/ 99 h 100"/>
                    <a:gd name="T4" fmla="*/ 1 w 24"/>
                    <a:gd name="T5" fmla="*/ 91 h 100"/>
                    <a:gd name="T6" fmla="*/ 9 w 24"/>
                    <a:gd name="T7" fmla="*/ 89 h 100"/>
                    <a:gd name="T8" fmla="*/ 11 w 24"/>
                    <a:gd name="T9" fmla="*/ 97 h 100"/>
                    <a:gd name="T10" fmla="*/ 11 w 24"/>
                    <a:gd name="T11" fmla="*/ 97 h 100"/>
                    <a:gd name="T12" fmla="*/ 6 w 24"/>
                    <a:gd name="T13" fmla="*/ 100 h 100"/>
                    <a:gd name="T14" fmla="*/ 15 w 24"/>
                    <a:gd name="T15" fmla="*/ 79 h 100"/>
                    <a:gd name="T16" fmla="*/ 14 w 24"/>
                    <a:gd name="T17" fmla="*/ 79 h 100"/>
                    <a:gd name="T18" fmla="*/ 10 w 24"/>
                    <a:gd name="T19" fmla="*/ 72 h 100"/>
                    <a:gd name="T20" fmla="*/ 10 w 24"/>
                    <a:gd name="T21" fmla="*/ 71 h 100"/>
                    <a:gd name="T22" fmla="*/ 17 w 24"/>
                    <a:gd name="T23" fmla="*/ 67 h 100"/>
                    <a:gd name="T24" fmla="*/ 20 w 24"/>
                    <a:gd name="T25" fmla="*/ 74 h 100"/>
                    <a:gd name="T26" fmla="*/ 20 w 24"/>
                    <a:gd name="T27" fmla="*/ 74 h 100"/>
                    <a:gd name="T28" fmla="*/ 15 w 24"/>
                    <a:gd name="T29" fmla="*/ 79 h 100"/>
                    <a:gd name="T30" fmla="*/ 18 w 24"/>
                    <a:gd name="T31" fmla="*/ 56 h 100"/>
                    <a:gd name="T32" fmla="*/ 12 w 24"/>
                    <a:gd name="T33" fmla="*/ 51 h 100"/>
                    <a:gd name="T34" fmla="*/ 12 w 24"/>
                    <a:gd name="T35" fmla="*/ 50 h 100"/>
                    <a:gd name="T36" fmla="*/ 18 w 24"/>
                    <a:gd name="T37" fmla="*/ 45 h 100"/>
                    <a:gd name="T38" fmla="*/ 24 w 24"/>
                    <a:gd name="T39" fmla="*/ 50 h 100"/>
                    <a:gd name="T40" fmla="*/ 24 w 24"/>
                    <a:gd name="T41" fmla="*/ 50 h 100"/>
                    <a:gd name="T42" fmla="*/ 18 w 24"/>
                    <a:gd name="T43" fmla="*/ 56 h 100"/>
                    <a:gd name="T44" fmla="*/ 15 w 24"/>
                    <a:gd name="T45" fmla="*/ 33 h 100"/>
                    <a:gd name="T46" fmla="*/ 10 w 24"/>
                    <a:gd name="T47" fmla="*/ 29 h 100"/>
                    <a:gd name="T48" fmla="*/ 14 w 24"/>
                    <a:gd name="T49" fmla="*/ 22 h 100"/>
                    <a:gd name="T50" fmla="*/ 20 w 24"/>
                    <a:gd name="T51" fmla="*/ 26 h 100"/>
                    <a:gd name="T52" fmla="*/ 20 w 24"/>
                    <a:gd name="T53" fmla="*/ 26 h 100"/>
                    <a:gd name="T54" fmla="*/ 16 w 24"/>
                    <a:gd name="T55" fmla="*/ 33 h 100"/>
                    <a:gd name="T56" fmla="*/ 15 w 24"/>
                    <a:gd name="T57" fmla="*/ 33 h 100"/>
                    <a:gd name="T58" fmla="*/ 6 w 24"/>
                    <a:gd name="T59" fmla="*/ 12 h 100"/>
                    <a:gd name="T60" fmla="*/ 2 w 24"/>
                    <a:gd name="T61" fmla="*/ 10 h 100"/>
                    <a:gd name="T62" fmla="*/ 1 w 24"/>
                    <a:gd name="T63" fmla="*/ 9 h 100"/>
                    <a:gd name="T64" fmla="*/ 3 w 24"/>
                    <a:gd name="T65" fmla="*/ 2 h 100"/>
                    <a:gd name="T66" fmla="*/ 11 w 24"/>
                    <a:gd name="T67" fmla="*/ 4 h 100"/>
                    <a:gd name="T68" fmla="*/ 11 w 24"/>
                    <a:gd name="T69" fmla="*/ 4 h 100"/>
                    <a:gd name="T70" fmla="*/ 9 w 24"/>
                    <a:gd name="T71" fmla="*/ 11 h 100"/>
                    <a:gd name="T72" fmla="*/ 6 w 24"/>
                    <a:gd name="T73" fmla="*/ 1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100">
                      <a:moveTo>
                        <a:pt x="6" y="100"/>
                      </a:moveTo>
                      <a:cubicBezTo>
                        <a:pt x="5" y="100"/>
                        <a:pt x="4" y="100"/>
                        <a:pt x="3" y="99"/>
                      </a:cubicBezTo>
                      <a:cubicBezTo>
                        <a:pt x="1" y="98"/>
                        <a:pt x="0" y="94"/>
                        <a:pt x="1" y="91"/>
                      </a:cubicBezTo>
                      <a:cubicBezTo>
                        <a:pt x="3" y="89"/>
                        <a:pt x="6" y="88"/>
                        <a:pt x="9" y="89"/>
                      </a:cubicBezTo>
                      <a:cubicBezTo>
                        <a:pt x="12" y="91"/>
                        <a:pt x="13" y="94"/>
                        <a:pt x="11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0" y="99"/>
                        <a:pt x="8" y="100"/>
                        <a:pt x="6" y="100"/>
                      </a:cubicBezTo>
                      <a:close/>
                      <a:moveTo>
                        <a:pt x="15" y="79"/>
                      </a:moveTo>
                      <a:cubicBezTo>
                        <a:pt x="15" y="79"/>
                        <a:pt x="14" y="79"/>
                        <a:pt x="14" y="79"/>
                      </a:cubicBezTo>
                      <a:cubicBezTo>
                        <a:pt x="11" y="78"/>
                        <a:pt x="9" y="75"/>
                        <a:pt x="10" y="7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68"/>
                        <a:pt x="14" y="67"/>
                        <a:pt x="17" y="67"/>
                      </a:cubicBezTo>
                      <a:cubicBezTo>
                        <a:pt x="20" y="68"/>
                        <a:pt x="21" y="71"/>
                        <a:pt x="20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7"/>
                        <a:pt x="18" y="79"/>
                        <a:pt x="15" y="79"/>
                      </a:cubicBezTo>
                      <a:close/>
                      <a:moveTo>
                        <a:pt x="18" y="56"/>
                      </a:moveTo>
                      <a:cubicBezTo>
                        <a:pt x="15" y="56"/>
                        <a:pt x="12" y="54"/>
                        <a:pt x="12" y="51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47"/>
                        <a:pt x="15" y="45"/>
                        <a:pt x="18" y="45"/>
                      </a:cubicBezTo>
                      <a:cubicBezTo>
                        <a:pt x="21" y="45"/>
                        <a:pt x="24" y="47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3"/>
                        <a:pt x="21" y="56"/>
                        <a:pt x="18" y="56"/>
                      </a:cubicBezTo>
                      <a:close/>
                      <a:moveTo>
                        <a:pt x="15" y="33"/>
                      </a:moveTo>
                      <a:cubicBezTo>
                        <a:pt x="13" y="33"/>
                        <a:pt x="10" y="32"/>
                        <a:pt x="10" y="29"/>
                      </a:cubicBezTo>
                      <a:cubicBezTo>
                        <a:pt x="9" y="26"/>
                        <a:pt x="11" y="23"/>
                        <a:pt x="14" y="22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9"/>
                        <a:pt x="19" y="32"/>
                        <a:pt x="16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0" y="1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6"/>
                        <a:pt x="12" y="10"/>
                        <a:pt x="9" y="11"/>
                      </a:cubicBezTo>
                      <a:cubicBezTo>
                        <a:pt x="8" y="12"/>
                        <a:pt x="7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3" name="Freeform 393"/>
                <p:cNvSpPr>
                  <a:spLocks/>
                </p:cNvSpPr>
                <p:nvPr/>
              </p:nvSpPr>
              <p:spPr bwMode="auto">
                <a:xfrm>
                  <a:off x="1890714" y="439816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2 h 12"/>
                    <a:gd name="T6" fmla="*/ 10 w 13"/>
                    <a:gd name="T7" fmla="*/ 2 h 12"/>
                    <a:gd name="T8" fmla="*/ 10 w 13"/>
                    <a:gd name="T9" fmla="*/ 10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3" y="11"/>
                        <a:pt x="2" y="10"/>
                      </a:cubicBezTo>
                      <a:cubicBezTo>
                        <a:pt x="0" y="8"/>
                        <a:pt x="0" y="5"/>
                        <a:pt x="2" y="2"/>
                      </a:cubicBezTo>
                      <a:cubicBezTo>
                        <a:pt x="5" y="0"/>
                        <a:pt x="8" y="0"/>
                        <a:pt x="10" y="2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1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4" name="Freeform 394"/>
                <p:cNvSpPr>
                  <a:spLocks/>
                </p:cNvSpPr>
                <p:nvPr/>
              </p:nvSpPr>
              <p:spPr bwMode="auto">
                <a:xfrm>
                  <a:off x="1655763" y="4163216"/>
                  <a:ext cx="254000" cy="292100"/>
                </a:xfrm>
                <a:custGeom>
                  <a:avLst/>
                  <a:gdLst>
                    <a:gd name="T0" fmla="*/ 102 w 171"/>
                    <a:gd name="T1" fmla="*/ 196 h 196"/>
                    <a:gd name="T2" fmla="*/ 36 w 171"/>
                    <a:gd name="T3" fmla="*/ 168 h 196"/>
                    <a:gd name="T4" fmla="*/ 36 w 171"/>
                    <a:gd name="T5" fmla="*/ 36 h 196"/>
                    <a:gd name="T6" fmla="*/ 168 w 171"/>
                    <a:gd name="T7" fmla="*/ 36 h 196"/>
                    <a:gd name="T8" fmla="*/ 168 w 171"/>
                    <a:gd name="T9" fmla="*/ 44 h 196"/>
                    <a:gd name="T10" fmla="*/ 160 w 171"/>
                    <a:gd name="T11" fmla="*/ 44 h 196"/>
                    <a:gd name="T12" fmla="*/ 44 w 171"/>
                    <a:gd name="T13" fmla="*/ 44 h 196"/>
                    <a:gd name="T14" fmla="*/ 44 w 171"/>
                    <a:gd name="T15" fmla="*/ 160 h 196"/>
                    <a:gd name="T16" fmla="*/ 160 w 171"/>
                    <a:gd name="T17" fmla="*/ 160 h 196"/>
                    <a:gd name="T18" fmla="*/ 168 w 171"/>
                    <a:gd name="T19" fmla="*/ 160 h 196"/>
                    <a:gd name="T20" fmla="*/ 168 w 171"/>
                    <a:gd name="T21" fmla="*/ 168 h 196"/>
                    <a:gd name="T22" fmla="*/ 102 w 171"/>
                    <a:gd name="T23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96">
                      <a:moveTo>
                        <a:pt x="102" y="196"/>
                      </a:moveTo>
                      <a:cubicBezTo>
                        <a:pt x="78" y="196"/>
                        <a:pt x="55" y="186"/>
                        <a:pt x="36" y="168"/>
                      </a:cubicBezTo>
                      <a:cubicBezTo>
                        <a:pt x="0" y="132"/>
                        <a:pt x="0" y="73"/>
                        <a:pt x="36" y="36"/>
                      </a:cubicBezTo>
                      <a:cubicBezTo>
                        <a:pt x="73" y="0"/>
                        <a:pt x="132" y="0"/>
                        <a:pt x="168" y="36"/>
                      </a:cubicBezTo>
                      <a:cubicBezTo>
                        <a:pt x="171" y="39"/>
                        <a:pt x="171" y="42"/>
                        <a:pt x="168" y="44"/>
                      </a:cubicBezTo>
                      <a:cubicBezTo>
                        <a:pt x="166" y="47"/>
                        <a:pt x="163" y="47"/>
                        <a:pt x="160" y="44"/>
                      </a:cubicBezTo>
                      <a:cubicBezTo>
                        <a:pt x="128" y="12"/>
                        <a:pt x="76" y="12"/>
                        <a:pt x="44" y="44"/>
                      </a:cubicBezTo>
                      <a:cubicBezTo>
                        <a:pt x="12" y="76"/>
                        <a:pt x="12" y="128"/>
                        <a:pt x="44" y="160"/>
                      </a:cubicBezTo>
                      <a:cubicBezTo>
                        <a:pt x="76" y="192"/>
                        <a:pt x="128" y="192"/>
                        <a:pt x="160" y="160"/>
                      </a:cubicBezTo>
                      <a:cubicBezTo>
                        <a:pt x="163" y="158"/>
                        <a:pt x="166" y="158"/>
                        <a:pt x="168" y="160"/>
                      </a:cubicBezTo>
                      <a:cubicBezTo>
                        <a:pt x="171" y="163"/>
                        <a:pt x="171" y="166"/>
                        <a:pt x="168" y="168"/>
                      </a:cubicBezTo>
                      <a:cubicBezTo>
                        <a:pt x="150" y="186"/>
                        <a:pt x="126" y="196"/>
                        <a:pt x="102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5" name="Freeform 395"/>
                <p:cNvSpPr>
                  <a:spLocks noEditPoints="1"/>
                </p:cNvSpPr>
                <p:nvPr/>
              </p:nvSpPr>
              <p:spPr bwMode="auto">
                <a:xfrm>
                  <a:off x="1735138" y="4223544"/>
                  <a:ext cx="123825" cy="182563"/>
                </a:xfrm>
                <a:custGeom>
                  <a:avLst/>
                  <a:gdLst>
                    <a:gd name="T0" fmla="*/ 78 w 84"/>
                    <a:gd name="T1" fmla="*/ 122 h 122"/>
                    <a:gd name="T2" fmla="*/ 38 w 84"/>
                    <a:gd name="T3" fmla="*/ 122 h 122"/>
                    <a:gd name="T4" fmla="*/ 33 w 84"/>
                    <a:gd name="T5" fmla="*/ 119 h 122"/>
                    <a:gd name="T6" fmla="*/ 1 w 84"/>
                    <a:gd name="T7" fmla="*/ 64 h 122"/>
                    <a:gd name="T8" fmla="*/ 1 w 84"/>
                    <a:gd name="T9" fmla="*/ 59 h 122"/>
                    <a:gd name="T10" fmla="*/ 33 w 84"/>
                    <a:gd name="T11" fmla="*/ 3 h 122"/>
                    <a:gd name="T12" fmla="*/ 38 w 84"/>
                    <a:gd name="T13" fmla="*/ 0 h 122"/>
                    <a:gd name="T14" fmla="*/ 78 w 84"/>
                    <a:gd name="T15" fmla="*/ 0 h 122"/>
                    <a:gd name="T16" fmla="*/ 83 w 84"/>
                    <a:gd name="T17" fmla="*/ 3 h 122"/>
                    <a:gd name="T18" fmla="*/ 83 w 84"/>
                    <a:gd name="T19" fmla="*/ 9 h 122"/>
                    <a:gd name="T20" fmla="*/ 53 w 84"/>
                    <a:gd name="T21" fmla="*/ 61 h 122"/>
                    <a:gd name="T22" fmla="*/ 83 w 84"/>
                    <a:gd name="T23" fmla="*/ 114 h 122"/>
                    <a:gd name="T24" fmla="*/ 83 w 84"/>
                    <a:gd name="T25" fmla="*/ 119 h 122"/>
                    <a:gd name="T26" fmla="*/ 78 w 84"/>
                    <a:gd name="T27" fmla="*/ 122 h 122"/>
                    <a:gd name="T28" fmla="*/ 41 w 84"/>
                    <a:gd name="T29" fmla="*/ 111 h 122"/>
                    <a:gd name="T30" fmla="*/ 68 w 84"/>
                    <a:gd name="T31" fmla="*/ 111 h 122"/>
                    <a:gd name="T32" fmla="*/ 41 w 84"/>
                    <a:gd name="T33" fmla="*/ 64 h 122"/>
                    <a:gd name="T34" fmla="*/ 41 w 84"/>
                    <a:gd name="T35" fmla="*/ 59 h 122"/>
                    <a:gd name="T36" fmla="*/ 68 w 84"/>
                    <a:gd name="T37" fmla="*/ 12 h 122"/>
                    <a:gd name="T38" fmla="*/ 41 w 84"/>
                    <a:gd name="T39" fmla="*/ 12 h 122"/>
                    <a:gd name="T40" fmla="*/ 13 w 84"/>
                    <a:gd name="T41" fmla="*/ 61 h 122"/>
                    <a:gd name="T42" fmla="*/ 41 w 84"/>
                    <a:gd name="T43" fmla="*/ 1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122">
                      <a:moveTo>
                        <a:pt x="78" y="122"/>
                      </a:move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2"/>
                        <a:pt x="34" y="121"/>
                        <a:pt x="33" y="119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62"/>
                        <a:pt x="0" y="60"/>
                        <a:pt x="1" y="59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2"/>
                        <a:pt x="36" y="0"/>
                        <a:pt x="3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80" y="0"/>
                        <a:pt x="82" y="2"/>
                        <a:pt x="83" y="3"/>
                      </a:cubicBezTo>
                      <a:cubicBezTo>
                        <a:pt x="84" y="5"/>
                        <a:pt x="84" y="7"/>
                        <a:pt x="83" y="9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83" y="114"/>
                        <a:pt x="83" y="114"/>
                        <a:pt x="83" y="114"/>
                      </a:cubicBezTo>
                      <a:cubicBezTo>
                        <a:pt x="84" y="116"/>
                        <a:pt x="84" y="118"/>
                        <a:pt x="83" y="119"/>
                      </a:cubicBezTo>
                      <a:cubicBezTo>
                        <a:pt x="82" y="121"/>
                        <a:pt x="80" y="122"/>
                        <a:pt x="78" y="122"/>
                      </a:cubicBezTo>
                      <a:close/>
                      <a:moveTo>
                        <a:pt x="41" y="111"/>
                      </a:move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0" y="62"/>
                        <a:pt x="40" y="60"/>
                        <a:pt x="41" y="59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926620" y="1596234"/>
              <a:ext cx="34761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2"/>
                  </a:solidFill>
                </a:rPr>
                <a:t>Fazenda ressarcirá despesas da parte contrária, inclusive as decorrentes de contratação de garantia, quando reconhecida a nulidade do crédito.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" y="1945306"/>
            <a:ext cx="4051176" cy="824380"/>
            <a:chOff x="351576" y="1510518"/>
            <a:chExt cx="4051176" cy="824380"/>
          </a:xfrm>
        </p:grpSpPr>
        <p:grpSp>
          <p:nvGrpSpPr>
            <p:cNvPr id="29" name="Group 28"/>
            <p:cNvGrpSpPr/>
            <p:nvPr/>
          </p:nvGrpSpPr>
          <p:grpSpPr>
            <a:xfrm>
              <a:off x="351576" y="1510518"/>
              <a:ext cx="563822" cy="572053"/>
              <a:chOff x="534853" y="1455435"/>
              <a:chExt cx="670444" cy="680232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34853" y="1455435"/>
                <a:ext cx="670444" cy="680232"/>
                <a:chOff x="1678758" y="3033497"/>
                <a:chExt cx="2024537" cy="2054091"/>
              </a:xfrm>
            </p:grpSpPr>
            <p:sp>
              <p:nvSpPr>
                <p:cNvPr id="38" name="Oval 37"/>
                <p:cNvSpPr/>
                <p:nvPr/>
              </p:nvSpPr>
              <p:spPr bwMode="auto">
                <a:xfrm>
                  <a:off x="1806816" y="3163423"/>
                  <a:ext cx="1786714" cy="1812796"/>
                </a:xfrm>
                <a:prstGeom prst="ellipse">
                  <a:avLst/>
                </a:prstGeom>
                <a:solidFill>
                  <a:schemeClr val="accent4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1678758" y="3033497"/>
                  <a:ext cx="2024537" cy="2054091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32" name="Group 31"/>
              <p:cNvGrpSpPr>
                <a:grpSpLocks noChangeAspect="1"/>
              </p:cNvGrpSpPr>
              <p:nvPr/>
            </p:nvGrpSpPr>
            <p:grpSpPr>
              <a:xfrm flipH="1">
                <a:off x="641475" y="1566951"/>
                <a:ext cx="457200" cy="457200"/>
                <a:chOff x="1655763" y="4163216"/>
                <a:chExt cx="292098" cy="292100"/>
              </a:xfrm>
              <a:solidFill>
                <a:schemeClr val="bg1"/>
              </a:solidFill>
            </p:grpSpPr>
            <p:sp>
              <p:nvSpPr>
                <p:cNvPr id="33" name="Freeform 391"/>
                <p:cNvSpPr>
                  <a:spLocks/>
                </p:cNvSpPr>
                <p:nvPr/>
              </p:nvSpPr>
              <p:spPr bwMode="auto">
                <a:xfrm>
                  <a:off x="1890712" y="421401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10 h 12"/>
                    <a:gd name="T6" fmla="*/ 3 w 13"/>
                    <a:gd name="T7" fmla="*/ 2 h 12"/>
                    <a:gd name="T8" fmla="*/ 10 w 13"/>
                    <a:gd name="T9" fmla="*/ 3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4" y="12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0" y="8"/>
                        <a:pt x="0" y="4"/>
                        <a:pt x="3" y="2"/>
                      </a:cubicBezTo>
                      <a:cubicBezTo>
                        <a:pt x="5" y="0"/>
                        <a:pt x="8" y="0"/>
                        <a:pt x="10" y="3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9" y="12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4" name="Freeform 392"/>
                <p:cNvSpPr>
                  <a:spLocks noEditPoints="1"/>
                </p:cNvSpPr>
                <p:nvPr/>
              </p:nvSpPr>
              <p:spPr bwMode="auto">
                <a:xfrm>
                  <a:off x="1911348" y="4239419"/>
                  <a:ext cx="36513" cy="149225"/>
                </a:xfrm>
                <a:custGeom>
                  <a:avLst/>
                  <a:gdLst>
                    <a:gd name="T0" fmla="*/ 6 w 24"/>
                    <a:gd name="T1" fmla="*/ 100 h 100"/>
                    <a:gd name="T2" fmla="*/ 3 w 24"/>
                    <a:gd name="T3" fmla="*/ 99 h 100"/>
                    <a:gd name="T4" fmla="*/ 1 w 24"/>
                    <a:gd name="T5" fmla="*/ 91 h 100"/>
                    <a:gd name="T6" fmla="*/ 9 w 24"/>
                    <a:gd name="T7" fmla="*/ 89 h 100"/>
                    <a:gd name="T8" fmla="*/ 11 w 24"/>
                    <a:gd name="T9" fmla="*/ 97 h 100"/>
                    <a:gd name="T10" fmla="*/ 11 w 24"/>
                    <a:gd name="T11" fmla="*/ 97 h 100"/>
                    <a:gd name="T12" fmla="*/ 6 w 24"/>
                    <a:gd name="T13" fmla="*/ 100 h 100"/>
                    <a:gd name="T14" fmla="*/ 15 w 24"/>
                    <a:gd name="T15" fmla="*/ 79 h 100"/>
                    <a:gd name="T16" fmla="*/ 14 w 24"/>
                    <a:gd name="T17" fmla="*/ 79 h 100"/>
                    <a:gd name="T18" fmla="*/ 10 w 24"/>
                    <a:gd name="T19" fmla="*/ 72 h 100"/>
                    <a:gd name="T20" fmla="*/ 10 w 24"/>
                    <a:gd name="T21" fmla="*/ 71 h 100"/>
                    <a:gd name="T22" fmla="*/ 17 w 24"/>
                    <a:gd name="T23" fmla="*/ 67 h 100"/>
                    <a:gd name="T24" fmla="*/ 20 w 24"/>
                    <a:gd name="T25" fmla="*/ 74 h 100"/>
                    <a:gd name="T26" fmla="*/ 20 w 24"/>
                    <a:gd name="T27" fmla="*/ 74 h 100"/>
                    <a:gd name="T28" fmla="*/ 15 w 24"/>
                    <a:gd name="T29" fmla="*/ 79 h 100"/>
                    <a:gd name="T30" fmla="*/ 18 w 24"/>
                    <a:gd name="T31" fmla="*/ 56 h 100"/>
                    <a:gd name="T32" fmla="*/ 12 w 24"/>
                    <a:gd name="T33" fmla="*/ 51 h 100"/>
                    <a:gd name="T34" fmla="*/ 12 w 24"/>
                    <a:gd name="T35" fmla="*/ 50 h 100"/>
                    <a:gd name="T36" fmla="*/ 18 w 24"/>
                    <a:gd name="T37" fmla="*/ 45 h 100"/>
                    <a:gd name="T38" fmla="*/ 24 w 24"/>
                    <a:gd name="T39" fmla="*/ 50 h 100"/>
                    <a:gd name="T40" fmla="*/ 24 w 24"/>
                    <a:gd name="T41" fmla="*/ 50 h 100"/>
                    <a:gd name="T42" fmla="*/ 18 w 24"/>
                    <a:gd name="T43" fmla="*/ 56 h 100"/>
                    <a:gd name="T44" fmla="*/ 15 w 24"/>
                    <a:gd name="T45" fmla="*/ 33 h 100"/>
                    <a:gd name="T46" fmla="*/ 10 w 24"/>
                    <a:gd name="T47" fmla="*/ 29 h 100"/>
                    <a:gd name="T48" fmla="*/ 14 w 24"/>
                    <a:gd name="T49" fmla="*/ 22 h 100"/>
                    <a:gd name="T50" fmla="*/ 20 w 24"/>
                    <a:gd name="T51" fmla="*/ 26 h 100"/>
                    <a:gd name="T52" fmla="*/ 20 w 24"/>
                    <a:gd name="T53" fmla="*/ 26 h 100"/>
                    <a:gd name="T54" fmla="*/ 16 w 24"/>
                    <a:gd name="T55" fmla="*/ 33 h 100"/>
                    <a:gd name="T56" fmla="*/ 15 w 24"/>
                    <a:gd name="T57" fmla="*/ 33 h 100"/>
                    <a:gd name="T58" fmla="*/ 6 w 24"/>
                    <a:gd name="T59" fmla="*/ 12 h 100"/>
                    <a:gd name="T60" fmla="*/ 2 w 24"/>
                    <a:gd name="T61" fmla="*/ 10 h 100"/>
                    <a:gd name="T62" fmla="*/ 1 w 24"/>
                    <a:gd name="T63" fmla="*/ 9 h 100"/>
                    <a:gd name="T64" fmla="*/ 3 w 24"/>
                    <a:gd name="T65" fmla="*/ 2 h 100"/>
                    <a:gd name="T66" fmla="*/ 11 w 24"/>
                    <a:gd name="T67" fmla="*/ 4 h 100"/>
                    <a:gd name="T68" fmla="*/ 11 w 24"/>
                    <a:gd name="T69" fmla="*/ 4 h 100"/>
                    <a:gd name="T70" fmla="*/ 9 w 24"/>
                    <a:gd name="T71" fmla="*/ 11 h 100"/>
                    <a:gd name="T72" fmla="*/ 6 w 24"/>
                    <a:gd name="T73" fmla="*/ 1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100">
                      <a:moveTo>
                        <a:pt x="6" y="100"/>
                      </a:moveTo>
                      <a:cubicBezTo>
                        <a:pt x="5" y="100"/>
                        <a:pt x="4" y="100"/>
                        <a:pt x="3" y="99"/>
                      </a:cubicBezTo>
                      <a:cubicBezTo>
                        <a:pt x="1" y="98"/>
                        <a:pt x="0" y="94"/>
                        <a:pt x="1" y="91"/>
                      </a:cubicBezTo>
                      <a:cubicBezTo>
                        <a:pt x="3" y="89"/>
                        <a:pt x="6" y="88"/>
                        <a:pt x="9" y="89"/>
                      </a:cubicBezTo>
                      <a:cubicBezTo>
                        <a:pt x="12" y="91"/>
                        <a:pt x="13" y="94"/>
                        <a:pt x="11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0" y="99"/>
                        <a:pt x="8" y="100"/>
                        <a:pt x="6" y="100"/>
                      </a:cubicBezTo>
                      <a:close/>
                      <a:moveTo>
                        <a:pt x="15" y="79"/>
                      </a:moveTo>
                      <a:cubicBezTo>
                        <a:pt x="15" y="79"/>
                        <a:pt x="14" y="79"/>
                        <a:pt x="14" y="79"/>
                      </a:cubicBezTo>
                      <a:cubicBezTo>
                        <a:pt x="11" y="78"/>
                        <a:pt x="9" y="75"/>
                        <a:pt x="10" y="7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68"/>
                        <a:pt x="14" y="67"/>
                        <a:pt x="17" y="67"/>
                      </a:cubicBezTo>
                      <a:cubicBezTo>
                        <a:pt x="20" y="68"/>
                        <a:pt x="21" y="71"/>
                        <a:pt x="20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7"/>
                        <a:pt x="18" y="79"/>
                        <a:pt x="15" y="79"/>
                      </a:cubicBezTo>
                      <a:close/>
                      <a:moveTo>
                        <a:pt x="18" y="56"/>
                      </a:moveTo>
                      <a:cubicBezTo>
                        <a:pt x="15" y="56"/>
                        <a:pt x="12" y="54"/>
                        <a:pt x="12" y="51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47"/>
                        <a:pt x="15" y="45"/>
                        <a:pt x="18" y="45"/>
                      </a:cubicBezTo>
                      <a:cubicBezTo>
                        <a:pt x="21" y="45"/>
                        <a:pt x="24" y="47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3"/>
                        <a:pt x="21" y="56"/>
                        <a:pt x="18" y="56"/>
                      </a:cubicBezTo>
                      <a:close/>
                      <a:moveTo>
                        <a:pt x="15" y="33"/>
                      </a:moveTo>
                      <a:cubicBezTo>
                        <a:pt x="13" y="33"/>
                        <a:pt x="10" y="32"/>
                        <a:pt x="10" y="29"/>
                      </a:cubicBezTo>
                      <a:cubicBezTo>
                        <a:pt x="9" y="26"/>
                        <a:pt x="11" y="23"/>
                        <a:pt x="14" y="22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9"/>
                        <a:pt x="19" y="32"/>
                        <a:pt x="16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0" y="1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6"/>
                        <a:pt x="12" y="10"/>
                        <a:pt x="9" y="11"/>
                      </a:cubicBezTo>
                      <a:cubicBezTo>
                        <a:pt x="8" y="12"/>
                        <a:pt x="7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5" name="Freeform 393"/>
                <p:cNvSpPr>
                  <a:spLocks/>
                </p:cNvSpPr>
                <p:nvPr/>
              </p:nvSpPr>
              <p:spPr bwMode="auto">
                <a:xfrm>
                  <a:off x="1890714" y="439816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2 h 12"/>
                    <a:gd name="T6" fmla="*/ 10 w 13"/>
                    <a:gd name="T7" fmla="*/ 2 h 12"/>
                    <a:gd name="T8" fmla="*/ 10 w 13"/>
                    <a:gd name="T9" fmla="*/ 10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3" y="11"/>
                        <a:pt x="2" y="10"/>
                      </a:cubicBezTo>
                      <a:cubicBezTo>
                        <a:pt x="0" y="8"/>
                        <a:pt x="0" y="5"/>
                        <a:pt x="2" y="2"/>
                      </a:cubicBezTo>
                      <a:cubicBezTo>
                        <a:pt x="5" y="0"/>
                        <a:pt x="8" y="0"/>
                        <a:pt x="10" y="2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1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" name="Freeform 394"/>
                <p:cNvSpPr>
                  <a:spLocks/>
                </p:cNvSpPr>
                <p:nvPr/>
              </p:nvSpPr>
              <p:spPr bwMode="auto">
                <a:xfrm>
                  <a:off x="1655763" y="4163216"/>
                  <a:ext cx="254000" cy="292100"/>
                </a:xfrm>
                <a:custGeom>
                  <a:avLst/>
                  <a:gdLst>
                    <a:gd name="T0" fmla="*/ 102 w 171"/>
                    <a:gd name="T1" fmla="*/ 196 h 196"/>
                    <a:gd name="T2" fmla="*/ 36 w 171"/>
                    <a:gd name="T3" fmla="*/ 168 h 196"/>
                    <a:gd name="T4" fmla="*/ 36 w 171"/>
                    <a:gd name="T5" fmla="*/ 36 h 196"/>
                    <a:gd name="T6" fmla="*/ 168 w 171"/>
                    <a:gd name="T7" fmla="*/ 36 h 196"/>
                    <a:gd name="T8" fmla="*/ 168 w 171"/>
                    <a:gd name="T9" fmla="*/ 44 h 196"/>
                    <a:gd name="T10" fmla="*/ 160 w 171"/>
                    <a:gd name="T11" fmla="*/ 44 h 196"/>
                    <a:gd name="T12" fmla="*/ 44 w 171"/>
                    <a:gd name="T13" fmla="*/ 44 h 196"/>
                    <a:gd name="T14" fmla="*/ 44 w 171"/>
                    <a:gd name="T15" fmla="*/ 160 h 196"/>
                    <a:gd name="T16" fmla="*/ 160 w 171"/>
                    <a:gd name="T17" fmla="*/ 160 h 196"/>
                    <a:gd name="T18" fmla="*/ 168 w 171"/>
                    <a:gd name="T19" fmla="*/ 160 h 196"/>
                    <a:gd name="T20" fmla="*/ 168 w 171"/>
                    <a:gd name="T21" fmla="*/ 168 h 196"/>
                    <a:gd name="T22" fmla="*/ 102 w 171"/>
                    <a:gd name="T23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96">
                      <a:moveTo>
                        <a:pt x="102" y="196"/>
                      </a:moveTo>
                      <a:cubicBezTo>
                        <a:pt x="78" y="196"/>
                        <a:pt x="55" y="186"/>
                        <a:pt x="36" y="168"/>
                      </a:cubicBezTo>
                      <a:cubicBezTo>
                        <a:pt x="0" y="132"/>
                        <a:pt x="0" y="73"/>
                        <a:pt x="36" y="36"/>
                      </a:cubicBezTo>
                      <a:cubicBezTo>
                        <a:pt x="73" y="0"/>
                        <a:pt x="132" y="0"/>
                        <a:pt x="168" y="36"/>
                      </a:cubicBezTo>
                      <a:cubicBezTo>
                        <a:pt x="171" y="39"/>
                        <a:pt x="171" y="42"/>
                        <a:pt x="168" y="44"/>
                      </a:cubicBezTo>
                      <a:cubicBezTo>
                        <a:pt x="166" y="47"/>
                        <a:pt x="163" y="47"/>
                        <a:pt x="160" y="44"/>
                      </a:cubicBezTo>
                      <a:cubicBezTo>
                        <a:pt x="128" y="12"/>
                        <a:pt x="76" y="12"/>
                        <a:pt x="44" y="44"/>
                      </a:cubicBezTo>
                      <a:cubicBezTo>
                        <a:pt x="12" y="76"/>
                        <a:pt x="12" y="128"/>
                        <a:pt x="44" y="160"/>
                      </a:cubicBezTo>
                      <a:cubicBezTo>
                        <a:pt x="76" y="192"/>
                        <a:pt x="128" y="192"/>
                        <a:pt x="160" y="160"/>
                      </a:cubicBezTo>
                      <a:cubicBezTo>
                        <a:pt x="163" y="158"/>
                        <a:pt x="166" y="158"/>
                        <a:pt x="168" y="160"/>
                      </a:cubicBezTo>
                      <a:cubicBezTo>
                        <a:pt x="171" y="163"/>
                        <a:pt x="171" y="166"/>
                        <a:pt x="168" y="168"/>
                      </a:cubicBezTo>
                      <a:cubicBezTo>
                        <a:pt x="150" y="186"/>
                        <a:pt x="126" y="196"/>
                        <a:pt x="102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7" name="Freeform 395"/>
                <p:cNvSpPr>
                  <a:spLocks noEditPoints="1"/>
                </p:cNvSpPr>
                <p:nvPr/>
              </p:nvSpPr>
              <p:spPr bwMode="auto">
                <a:xfrm>
                  <a:off x="1735138" y="4223544"/>
                  <a:ext cx="123825" cy="182563"/>
                </a:xfrm>
                <a:custGeom>
                  <a:avLst/>
                  <a:gdLst>
                    <a:gd name="T0" fmla="*/ 78 w 84"/>
                    <a:gd name="T1" fmla="*/ 122 h 122"/>
                    <a:gd name="T2" fmla="*/ 38 w 84"/>
                    <a:gd name="T3" fmla="*/ 122 h 122"/>
                    <a:gd name="T4" fmla="*/ 33 w 84"/>
                    <a:gd name="T5" fmla="*/ 119 h 122"/>
                    <a:gd name="T6" fmla="*/ 1 w 84"/>
                    <a:gd name="T7" fmla="*/ 64 h 122"/>
                    <a:gd name="T8" fmla="*/ 1 w 84"/>
                    <a:gd name="T9" fmla="*/ 59 h 122"/>
                    <a:gd name="T10" fmla="*/ 33 w 84"/>
                    <a:gd name="T11" fmla="*/ 3 h 122"/>
                    <a:gd name="T12" fmla="*/ 38 w 84"/>
                    <a:gd name="T13" fmla="*/ 0 h 122"/>
                    <a:gd name="T14" fmla="*/ 78 w 84"/>
                    <a:gd name="T15" fmla="*/ 0 h 122"/>
                    <a:gd name="T16" fmla="*/ 83 w 84"/>
                    <a:gd name="T17" fmla="*/ 3 h 122"/>
                    <a:gd name="T18" fmla="*/ 83 w 84"/>
                    <a:gd name="T19" fmla="*/ 9 h 122"/>
                    <a:gd name="T20" fmla="*/ 53 w 84"/>
                    <a:gd name="T21" fmla="*/ 61 h 122"/>
                    <a:gd name="T22" fmla="*/ 83 w 84"/>
                    <a:gd name="T23" fmla="*/ 114 h 122"/>
                    <a:gd name="T24" fmla="*/ 83 w 84"/>
                    <a:gd name="T25" fmla="*/ 119 h 122"/>
                    <a:gd name="T26" fmla="*/ 78 w 84"/>
                    <a:gd name="T27" fmla="*/ 122 h 122"/>
                    <a:gd name="T28" fmla="*/ 41 w 84"/>
                    <a:gd name="T29" fmla="*/ 111 h 122"/>
                    <a:gd name="T30" fmla="*/ 68 w 84"/>
                    <a:gd name="T31" fmla="*/ 111 h 122"/>
                    <a:gd name="T32" fmla="*/ 41 w 84"/>
                    <a:gd name="T33" fmla="*/ 64 h 122"/>
                    <a:gd name="T34" fmla="*/ 41 w 84"/>
                    <a:gd name="T35" fmla="*/ 59 h 122"/>
                    <a:gd name="T36" fmla="*/ 68 w 84"/>
                    <a:gd name="T37" fmla="*/ 12 h 122"/>
                    <a:gd name="T38" fmla="*/ 41 w 84"/>
                    <a:gd name="T39" fmla="*/ 12 h 122"/>
                    <a:gd name="T40" fmla="*/ 13 w 84"/>
                    <a:gd name="T41" fmla="*/ 61 h 122"/>
                    <a:gd name="T42" fmla="*/ 41 w 84"/>
                    <a:gd name="T43" fmla="*/ 1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122">
                      <a:moveTo>
                        <a:pt x="78" y="122"/>
                      </a:move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2"/>
                        <a:pt x="34" y="121"/>
                        <a:pt x="33" y="119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62"/>
                        <a:pt x="0" y="60"/>
                        <a:pt x="1" y="59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2"/>
                        <a:pt x="36" y="0"/>
                        <a:pt x="3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80" y="0"/>
                        <a:pt x="82" y="2"/>
                        <a:pt x="83" y="3"/>
                      </a:cubicBezTo>
                      <a:cubicBezTo>
                        <a:pt x="84" y="5"/>
                        <a:pt x="84" y="7"/>
                        <a:pt x="83" y="9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83" y="114"/>
                        <a:pt x="83" y="114"/>
                        <a:pt x="83" y="114"/>
                      </a:cubicBezTo>
                      <a:cubicBezTo>
                        <a:pt x="84" y="116"/>
                        <a:pt x="84" y="118"/>
                        <a:pt x="83" y="119"/>
                      </a:cubicBezTo>
                      <a:cubicBezTo>
                        <a:pt x="82" y="121"/>
                        <a:pt x="80" y="122"/>
                        <a:pt x="78" y="122"/>
                      </a:cubicBezTo>
                      <a:close/>
                      <a:moveTo>
                        <a:pt x="41" y="111"/>
                      </a:move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0" y="62"/>
                        <a:pt x="40" y="60"/>
                        <a:pt x="41" y="59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30" name="TextBox 29"/>
            <p:cNvSpPr txBox="1"/>
            <p:nvPr/>
          </p:nvSpPr>
          <p:spPr>
            <a:xfrm>
              <a:off x="926620" y="1596234"/>
              <a:ext cx="34761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2"/>
                  </a:solidFill>
                </a:rPr>
                <a:t>Redirecionamento - possibilidade de prova emprestada e produzida em outra </a:t>
              </a:r>
              <a:r>
                <a:rPr lang="pt-BR" sz="1400" dirty="0" err="1">
                  <a:solidFill>
                    <a:schemeClr val="tx2"/>
                  </a:solidFill>
                </a:rPr>
                <a:t>EF</a:t>
              </a:r>
              <a:r>
                <a:rPr lang="pt-BR" sz="1400" dirty="0">
                  <a:solidFill>
                    <a:schemeClr val="tx2"/>
                  </a:solidFill>
                </a:rPr>
                <a:t> / dispensa de instauração do IDPJ.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14715" y="1995686"/>
            <a:ext cx="4051176" cy="824380"/>
            <a:chOff x="351576" y="1510518"/>
            <a:chExt cx="4051176" cy="824380"/>
          </a:xfrm>
        </p:grpSpPr>
        <p:grpSp>
          <p:nvGrpSpPr>
            <p:cNvPr id="41" name="Group 40"/>
            <p:cNvGrpSpPr/>
            <p:nvPr/>
          </p:nvGrpSpPr>
          <p:grpSpPr>
            <a:xfrm>
              <a:off x="351576" y="1510518"/>
              <a:ext cx="563822" cy="572053"/>
              <a:chOff x="534853" y="1455435"/>
              <a:chExt cx="670444" cy="680232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534853" y="1455435"/>
                <a:ext cx="670444" cy="680232"/>
                <a:chOff x="1678758" y="3033497"/>
                <a:chExt cx="2024537" cy="2054091"/>
              </a:xfrm>
            </p:grpSpPr>
            <p:sp>
              <p:nvSpPr>
                <p:cNvPr id="50" name="Oval 49"/>
                <p:cNvSpPr/>
                <p:nvPr/>
              </p:nvSpPr>
              <p:spPr bwMode="auto">
                <a:xfrm>
                  <a:off x="1806816" y="3163423"/>
                  <a:ext cx="1786714" cy="1812796"/>
                </a:xfrm>
                <a:prstGeom prst="ellipse">
                  <a:avLst/>
                </a:prstGeom>
                <a:solidFill>
                  <a:schemeClr val="accent4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 bwMode="auto">
                <a:xfrm>
                  <a:off x="1678758" y="3033497"/>
                  <a:ext cx="2024537" cy="2054091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44" name="Group 43"/>
              <p:cNvGrpSpPr>
                <a:grpSpLocks noChangeAspect="1"/>
              </p:cNvGrpSpPr>
              <p:nvPr/>
            </p:nvGrpSpPr>
            <p:grpSpPr>
              <a:xfrm flipH="1">
                <a:off x="641475" y="1566951"/>
                <a:ext cx="457200" cy="457200"/>
                <a:chOff x="1655763" y="4163216"/>
                <a:chExt cx="292098" cy="292100"/>
              </a:xfrm>
              <a:solidFill>
                <a:schemeClr val="bg1"/>
              </a:solidFill>
            </p:grpSpPr>
            <p:sp>
              <p:nvSpPr>
                <p:cNvPr id="45" name="Freeform 391"/>
                <p:cNvSpPr>
                  <a:spLocks/>
                </p:cNvSpPr>
                <p:nvPr/>
              </p:nvSpPr>
              <p:spPr bwMode="auto">
                <a:xfrm>
                  <a:off x="1890712" y="421401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10 h 12"/>
                    <a:gd name="T6" fmla="*/ 3 w 13"/>
                    <a:gd name="T7" fmla="*/ 2 h 12"/>
                    <a:gd name="T8" fmla="*/ 10 w 13"/>
                    <a:gd name="T9" fmla="*/ 3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4" y="12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0" y="8"/>
                        <a:pt x="0" y="4"/>
                        <a:pt x="3" y="2"/>
                      </a:cubicBezTo>
                      <a:cubicBezTo>
                        <a:pt x="5" y="0"/>
                        <a:pt x="8" y="0"/>
                        <a:pt x="10" y="3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9" y="12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6" name="Freeform 392"/>
                <p:cNvSpPr>
                  <a:spLocks noEditPoints="1"/>
                </p:cNvSpPr>
                <p:nvPr/>
              </p:nvSpPr>
              <p:spPr bwMode="auto">
                <a:xfrm>
                  <a:off x="1911348" y="4239419"/>
                  <a:ext cx="36513" cy="149225"/>
                </a:xfrm>
                <a:custGeom>
                  <a:avLst/>
                  <a:gdLst>
                    <a:gd name="T0" fmla="*/ 6 w 24"/>
                    <a:gd name="T1" fmla="*/ 100 h 100"/>
                    <a:gd name="T2" fmla="*/ 3 w 24"/>
                    <a:gd name="T3" fmla="*/ 99 h 100"/>
                    <a:gd name="T4" fmla="*/ 1 w 24"/>
                    <a:gd name="T5" fmla="*/ 91 h 100"/>
                    <a:gd name="T6" fmla="*/ 9 w 24"/>
                    <a:gd name="T7" fmla="*/ 89 h 100"/>
                    <a:gd name="T8" fmla="*/ 11 w 24"/>
                    <a:gd name="T9" fmla="*/ 97 h 100"/>
                    <a:gd name="T10" fmla="*/ 11 w 24"/>
                    <a:gd name="T11" fmla="*/ 97 h 100"/>
                    <a:gd name="T12" fmla="*/ 6 w 24"/>
                    <a:gd name="T13" fmla="*/ 100 h 100"/>
                    <a:gd name="T14" fmla="*/ 15 w 24"/>
                    <a:gd name="T15" fmla="*/ 79 h 100"/>
                    <a:gd name="T16" fmla="*/ 14 w 24"/>
                    <a:gd name="T17" fmla="*/ 79 h 100"/>
                    <a:gd name="T18" fmla="*/ 10 w 24"/>
                    <a:gd name="T19" fmla="*/ 72 h 100"/>
                    <a:gd name="T20" fmla="*/ 10 w 24"/>
                    <a:gd name="T21" fmla="*/ 71 h 100"/>
                    <a:gd name="T22" fmla="*/ 17 w 24"/>
                    <a:gd name="T23" fmla="*/ 67 h 100"/>
                    <a:gd name="T24" fmla="*/ 20 w 24"/>
                    <a:gd name="T25" fmla="*/ 74 h 100"/>
                    <a:gd name="T26" fmla="*/ 20 w 24"/>
                    <a:gd name="T27" fmla="*/ 74 h 100"/>
                    <a:gd name="T28" fmla="*/ 15 w 24"/>
                    <a:gd name="T29" fmla="*/ 79 h 100"/>
                    <a:gd name="T30" fmla="*/ 18 w 24"/>
                    <a:gd name="T31" fmla="*/ 56 h 100"/>
                    <a:gd name="T32" fmla="*/ 12 w 24"/>
                    <a:gd name="T33" fmla="*/ 51 h 100"/>
                    <a:gd name="T34" fmla="*/ 12 w 24"/>
                    <a:gd name="T35" fmla="*/ 50 h 100"/>
                    <a:gd name="T36" fmla="*/ 18 w 24"/>
                    <a:gd name="T37" fmla="*/ 45 h 100"/>
                    <a:gd name="T38" fmla="*/ 24 w 24"/>
                    <a:gd name="T39" fmla="*/ 50 h 100"/>
                    <a:gd name="T40" fmla="*/ 24 w 24"/>
                    <a:gd name="T41" fmla="*/ 50 h 100"/>
                    <a:gd name="T42" fmla="*/ 18 w 24"/>
                    <a:gd name="T43" fmla="*/ 56 h 100"/>
                    <a:gd name="T44" fmla="*/ 15 w 24"/>
                    <a:gd name="T45" fmla="*/ 33 h 100"/>
                    <a:gd name="T46" fmla="*/ 10 w 24"/>
                    <a:gd name="T47" fmla="*/ 29 h 100"/>
                    <a:gd name="T48" fmla="*/ 14 w 24"/>
                    <a:gd name="T49" fmla="*/ 22 h 100"/>
                    <a:gd name="T50" fmla="*/ 20 w 24"/>
                    <a:gd name="T51" fmla="*/ 26 h 100"/>
                    <a:gd name="T52" fmla="*/ 20 w 24"/>
                    <a:gd name="T53" fmla="*/ 26 h 100"/>
                    <a:gd name="T54" fmla="*/ 16 w 24"/>
                    <a:gd name="T55" fmla="*/ 33 h 100"/>
                    <a:gd name="T56" fmla="*/ 15 w 24"/>
                    <a:gd name="T57" fmla="*/ 33 h 100"/>
                    <a:gd name="T58" fmla="*/ 6 w 24"/>
                    <a:gd name="T59" fmla="*/ 12 h 100"/>
                    <a:gd name="T60" fmla="*/ 2 w 24"/>
                    <a:gd name="T61" fmla="*/ 10 h 100"/>
                    <a:gd name="T62" fmla="*/ 1 w 24"/>
                    <a:gd name="T63" fmla="*/ 9 h 100"/>
                    <a:gd name="T64" fmla="*/ 3 w 24"/>
                    <a:gd name="T65" fmla="*/ 2 h 100"/>
                    <a:gd name="T66" fmla="*/ 11 w 24"/>
                    <a:gd name="T67" fmla="*/ 4 h 100"/>
                    <a:gd name="T68" fmla="*/ 11 w 24"/>
                    <a:gd name="T69" fmla="*/ 4 h 100"/>
                    <a:gd name="T70" fmla="*/ 9 w 24"/>
                    <a:gd name="T71" fmla="*/ 11 h 100"/>
                    <a:gd name="T72" fmla="*/ 6 w 24"/>
                    <a:gd name="T73" fmla="*/ 1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100">
                      <a:moveTo>
                        <a:pt x="6" y="100"/>
                      </a:moveTo>
                      <a:cubicBezTo>
                        <a:pt x="5" y="100"/>
                        <a:pt x="4" y="100"/>
                        <a:pt x="3" y="99"/>
                      </a:cubicBezTo>
                      <a:cubicBezTo>
                        <a:pt x="1" y="98"/>
                        <a:pt x="0" y="94"/>
                        <a:pt x="1" y="91"/>
                      </a:cubicBezTo>
                      <a:cubicBezTo>
                        <a:pt x="3" y="89"/>
                        <a:pt x="6" y="88"/>
                        <a:pt x="9" y="89"/>
                      </a:cubicBezTo>
                      <a:cubicBezTo>
                        <a:pt x="12" y="91"/>
                        <a:pt x="13" y="94"/>
                        <a:pt x="11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0" y="99"/>
                        <a:pt x="8" y="100"/>
                        <a:pt x="6" y="100"/>
                      </a:cubicBezTo>
                      <a:close/>
                      <a:moveTo>
                        <a:pt x="15" y="79"/>
                      </a:moveTo>
                      <a:cubicBezTo>
                        <a:pt x="15" y="79"/>
                        <a:pt x="14" y="79"/>
                        <a:pt x="14" y="79"/>
                      </a:cubicBezTo>
                      <a:cubicBezTo>
                        <a:pt x="11" y="78"/>
                        <a:pt x="9" y="75"/>
                        <a:pt x="10" y="7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68"/>
                        <a:pt x="14" y="67"/>
                        <a:pt x="17" y="67"/>
                      </a:cubicBezTo>
                      <a:cubicBezTo>
                        <a:pt x="20" y="68"/>
                        <a:pt x="21" y="71"/>
                        <a:pt x="20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7"/>
                        <a:pt x="18" y="79"/>
                        <a:pt x="15" y="79"/>
                      </a:cubicBezTo>
                      <a:close/>
                      <a:moveTo>
                        <a:pt x="18" y="56"/>
                      </a:moveTo>
                      <a:cubicBezTo>
                        <a:pt x="15" y="56"/>
                        <a:pt x="12" y="54"/>
                        <a:pt x="12" y="51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47"/>
                        <a:pt x="15" y="45"/>
                        <a:pt x="18" y="45"/>
                      </a:cubicBezTo>
                      <a:cubicBezTo>
                        <a:pt x="21" y="45"/>
                        <a:pt x="24" y="47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3"/>
                        <a:pt x="21" y="56"/>
                        <a:pt x="18" y="56"/>
                      </a:cubicBezTo>
                      <a:close/>
                      <a:moveTo>
                        <a:pt x="15" y="33"/>
                      </a:moveTo>
                      <a:cubicBezTo>
                        <a:pt x="13" y="33"/>
                        <a:pt x="10" y="32"/>
                        <a:pt x="10" y="29"/>
                      </a:cubicBezTo>
                      <a:cubicBezTo>
                        <a:pt x="9" y="26"/>
                        <a:pt x="11" y="23"/>
                        <a:pt x="14" y="22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9"/>
                        <a:pt x="19" y="32"/>
                        <a:pt x="16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0" y="1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6"/>
                        <a:pt x="12" y="10"/>
                        <a:pt x="9" y="11"/>
                      </a:cubicBezTo>
                      <a:cubicBezTo>
                        <a:pt x="8" y="12"/>
                        <a:pt x="7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7" name="Freeform 393"/>
                <p:cNvSpPr>
                  <a:spLocks/>
                </p:cNvSpPr>
                <p:nvPr/>
              </p:nvSpPr>
              <p:spPr bwMode="auto">
                <a:xfrm>
                  <a:off x="1890714" y="439816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2 h 12"/>
                    <a:gd name="T6" fmla="*/ 10 w 13"/>
                    <a:gd name="T7" fmla="*/ 2 h 12"/>
                    <a:gd name="T8" fmla="*/ 10 w 13"/>
                    <a:gd name="T9" fmla="*/ 10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3" y="11"/>
                        <a:pt x="2" y="10"/>
                      </a:cubicBezTo>
                      <a:cubicBezTo>
                        <a:pt x="0" y="8"/>
                        <a:pt x="0" y="5"/>
                        <a:pt x="2" y="2"/>
                      </a:cubicBezTo>
                      <a:cubicBezTo>
                        <a:pt x="5" y="0"/>
                        <a:pt x="8" y="0"/>
                        <a:pt x="10" y="2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1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8" name="Freeform 394"/>
                <p:cNvSpPr>
                  <a:spLocks/>
                </p:cNvSpPr>
                <p:nvPr/>
              </p:nvSpPr>
              <p:spPr bwMode="auto">
                <a:xfrm>
                  <a:off x="1655763" y="4163216"/>
                  <a:ext cx="254000" cy="292100"/>
                </a:xfrm>
                <a:custGeom>
                  <a:avLst/>
                  <a:gdLst>
                    <a:gd name="T0" fmla="*/ 102 w 171"/>
                    <a:gd name="T1" fmla="*/ 196 h 196"/>
                    <a:gd name="T2" fmla="*/ 36 w 171"/>
                    <a:gd name="T3" fmla="*/ 168 h 196"/>
                    <a:gd name="T4" fmla="*/ 36 w 171"/>
                    <a:gd name="T5" fmla="*/ 36 h 196"/>
                    <a:gd name="T6" fmla="*/ 168 w 171"/>
                    <a:gd name="T7" fmla="*/ 36 h 196"/>
                    <a:gd name="T8" fmla="*/ 168 w 171"/>
                    <a:gd name="T9" fmla="*/ 44 h 196"/>
                    <a:gd name="T10" fmla="*/ 160 w 171"/>
                    <a:gd name="T11" fmla="*/ 44 h 196"/>
                    <a:gd name="T12" fmla="*/ 44 w 171"/>
                    <a:gd name="T13" fmla="*/ 44 h 196"/>
                    <a:gd name="T14" fmla="*/ 44 w 171"/>
                    <a:gd name="T15" fmla="*/ 160 h 196"/>
                    <a:gd name="T16" fmla="*/ 160 w 171"/>
                    <a:gd name="T17" fmla="*/ 160 h 196"/>
                    <a:gd name="T18" fmla="*/ 168 w 171"/>
                    <a:gd name="T19" fmla="*/ 160 h 196"/>
                    <a:gd name="T20" fmla="*/ 168 w 171"/>
                    <a:gd name="T21" fmla="*/ 168 h 196"/>
                    <a:gd name="T22" fmla="*/ 102 w 171"/>
                    <a:gd name="T23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96">
                      <a:moveTo>
                        <a:pt x="102" y="196"/>
                      </a:moveTo>
                      <a:cubicBezTo>
                        <a:pt x="78" y="196"/>
                        <a:pt x="55" y="186"/>
                        <a:pt x="36" y="168"/>
                      </a:cubicBezTo>
                      <a:cubicBezTo>
                        <a:pt x="0" y="132"/>
                        <a:pt x="0" y="73"/>
                        <a:pt x="36" y="36"/>
                      </a:cubicBezTo>
                      <a:cubicBezTo>
                        <a:pt x="73" y="0"/>
                        <a:pt x="132" y="0"/>
                        <a:pt x="168" y="36"/>
                      </a:cubicBezTo>
                      <a:cubicBezTo>
                        <a:pt x="171" y="39"/>
                        <a:pt x="171" y="42"/>
                        <a:pt x="168" y="44"/>
                      </a:cubicBezTo>
                      <a:cubicBezTo>
                        <a:pt x="166" y="47"/>
                        <a:pt x="163" y="47"/>
                        <a:pt x="160" y="44"/>
                      </a:cubicBezTo>
                      <a:cubicBezTo>
                        <a:pt x="128" y="12"/>
                        <a:pt x="76" y="12"/>
                        <a:pt x="44" y="44"/>
                      </a:cubicBezTo>
                      <a:cubicBezTo>
                        <a:pt x="12" y="76"/>
                        <a:pt x="12" y="128"/>
                        <a:pt x="44" y="160"/>
                      </a:cubicBezTo>
                      <a:cubicBezTo>
                        <a:pt x="76" y="192"/>
                        <a:pt x="128" y="192"/>
                        <a:pt x="160" y="160"/>
                      </a:cubicBezTo>
                      <a:cubicBezTo>
                        <a:pt x="163" y="158"/>
                        <a:pt x="166" y="158"/>
                        <a:pt x="168" y="160"/>
                      </a:cubicBezTo>
                      <a:cubicBezTo>
                        <a:pt x="171" y="163"/>
                        <a:pt x="171" y="166"/>
                        <a:pt x="168" y="168"/>
                      </a:cubicBezTo>
                      <a:cubicBezTo>
                        <a:pt x="150" y="186"/>
                        <a:pt x="126" y="196"/>
                        <a:pt x="102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9" name="Freeform 395"/>
                <p:cNvSpPr>
                  <a:spLocks noEditPoints="1"/>
                </p:cNvSpPr>
                <p:nvPr/>
              </p:nvSpPr>
              <p:spPr bwMode="auto">
                <a:xfrm>
                  <a:off x="1735138" y="4223544"/>
                  <a:ext cx="123825" cy="182563"/>
                </a:xfrm>
                <a:custGeom>
                  <a:avLst/>
                  <a:gdLst>
                    <a:gd name="T0" fmla="*/ 78 w 84"/>
                    <a:gd name="T1" fmla="*/ 122 h 122"/>
                    <a:gd name="T2" fmla="*/ 38 w 84"/>
                    <a:gd name="T3" fmla="*/ 122 h 122"/>
                    <a:gd name="T4" fmla="*/ 33 w 84"/>
                    <a:gd name="T5" fmla="*/ 119 h 122"/>
                    <a:gd name="T6" fmla="*/ 1 w 84"/>
                    <a:gd name="T7" fmla="*/ 64 h 122"/>
                    <a:gd name="T8" fmla="*/ 1 w 84"/>
                    <a:gd name="T9" fmla="*/ 59 h 122"/>
                    <a:gd name="T10" fmla="*/ 33 w 84"/>
                    <a:gd name="T11" fmla="*/ 3 h 122"/>
                    <a:gd name="T12" fmla="*/ 38 w 84"/>
                    <a:gd name="T13" fmla="*/ 0 h 122"/>
                    <a:gd name="T14" fmla="*/ 78 w 84"/>
                    <a:gd name="T15" fmla="*/ 0 h 122"/>
                    <a:gd name="T16" fmla="*/ 83 w 84"/>
                    <a:gd name="T17" fmla="*/ 3 h 122"/>
                    <a:gd name="T18" fmla="*/ 83 w 84"/>
                    <a:gd name="T19" fmla="*/ 9 h 122"/>
                    <a:gd name="T20" fmla="*/ 53 w 84"/>
                    <a:gd name="T21" fmla="*/ 61 h 122"/>
                    <a:gd name="T22" fmla="*/ 83 w 84"/>
                    <a:gd name="T23" fmla="*/ 114 h 122"/>
                    <a:gd name="T24" fmla="*/ 83 w 84"/>
                    <a:gd name="T25" fmla="*/ 119 h 122"/>
                    <a:gd name="T26" fmla="*/ 78 w 84"/>
                    <a:gd name="T27" fmla="*/ 122 h 122"/>
                    <a:gd name="T28" fmla="*/ 41 w 84"/>
                    <a:gd name="T29" fmla="*/ 111 h 122"/>
                    <a:gd name="T30" fmla="*/ 68 w 84"/>
                    <a:gd name="T31" fmla="*/ 111 h 122"/>
                    <a:gd name="T32" fmla="*/ 41 w 84"/>
                    <a:gd name="T33" fmla="*/ 64 h 122"/>
                    <a:gd name="T34" fmla="*/ 41 w 84"/>
                    <a:gd name="T35" fmla="*/ 59 h 122"/>
                    <a:gd name="T36" fmla="*/ 68 w 84"/>
                    <a:gd name="T37" fmla="*/ 12 h 122"/>
                    <a:gd name="T38" fmla="*/ 41 w 84"/>
                    <a:gd name="T39" fmla="*/ 12 h 122"/>
                    <a:gd name="T40" fmla="*/ 13 w 84"/>
                    <a:gd name="T41" fmla="*/ 61 h 122"/>
                    <a:gd name="T42" fmla="*/ 41 w 84"/>
                    <a:gd name="T43" fmla="*/ 1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122">
                      <a:moveTo>
                        <a:pt x="78" y="122"/>
                      </a:move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2"/>
                        <a:pt x="34" y="121"/>
                        <a:pt x="33" y="119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62"/>
                        <a:pt x="0" y="60"/>
                        <a:pt x="1" y="59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2"/>
                        <a:pt x="36" y="0"/>
                        <a:pt x="3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80" y="0"/>
                        <a:pt x="82" y="2"/>
                        <a:pt x="83" y="3"/>
                      </a:cubicBezTo>
                      <a:cubicBezTo>
                        <a:pt x="84" y="5"/>
                        <a:pt x="84" y="7"/>
                        <a:pt x="83" y="9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83" y="114"/>
                        <a:pt x="83" y="114"/>
                        <a:pt x="83" y="114"/>
                      </a:cubicBezTo>
                      <a:cubicBezTo>
                        <a:pt x="84" y="116"/>
                        <a:pt x="84" y="118"/>
                        <a:pt x="83" y="119"/>
                      </a:cubicBezTo>
                      <a:cubicBezTo>
                        <a:pt x="82" y="121"/>
                        <a:pt x="80" y="122"/>
                        <a:pt x="78" y="122"/>
                      </a:cubicBezTo>
                      <a:close/>
                      <a:moveTo>
                        <a:pt x="41" y="111"/>
                      </a:move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0" y="62"/>
                        <a:pt x="40" y="60"/>
                        <a:pt x="41" y="59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>
              <a:off x="926620" y="1596234"/>
              <a:ext cx="34761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2"/>
                  </a:solidFill>
                </a:rPr>
                <a:t>Ato normativo das Fazendas Públicas disciplinará as condições de aceitação de fiança e seguro.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04800" y="3075806"/>
            <a:ext cx="4051176" cy="1901598"/>
            <a:chOff x="351576" y="1510518"/>
            <a:chExt cx="4051176" cy="1901598"/>
          </a:xfrm>
        </p:grpSpPr>
        <p:grpSp>
          <p:nvGrpSpPr>
            <p:cNvPr id="53" name="Group 52"/>
            <p:cNvGrpSpPr/>
            <p:nvPr/>
          </p:nvGrpSpPr>
          <p:grpSpPr>
            <a:xfrm>
              <a:off x="351576" y="1510518"/>
              <a:ext cx="563822" cy="572053"/>
              <a:chOff x="534853" y="1455435"/>
              <a:chExt cx="670444" cy="680232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534853" y="1455435"/>
                <a:ext cx="670444" cy="680232"/>
                <a:chOff x="1678758" y="3033497"/>
                <a:chExt cx="2024537" cy="2054091"/>
              </a:xfrm>
            </p:grpSpPr>
            <p:sp>
              <p:nvSpPr>
                <p:cNvPr id="62" name="Oval 61"/>
                <p:cNvSpPr/>
                <p:nvPr/>
              </p:nvSpPr>
              <p:spPr bwMode="auto">
                <a:xfrm>
                  <a:off x="1806816" y="3163423"/>
                  <a:ext cx="1786714" cy="1812796"/>
                </a:xfrm>
                <a:prstGeom prst="ellipse">
                  <a:avLst/>
                </a:prstGeom>
                <a:solidFill>
                  <a:schemeClr val="accent4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 bwMode="auto">
                <a:xfrm>
                  <a:off x="1678758" y="3033497"/>
                  <a:ext cx="2024537" cy="2054091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56" name="Group 55"/>
              <p:cNvGrpSpPr>
                <a:grpSpLocks noChangeAspect="1"/>
              </p:cNvGrpSpPr>
              <p:nvPr/>
            </p:nvGrpSpPr>
            <p:grpSpPr>
              <a:xfrm flipH="1">
                <a:off x="641475" y="1566951"/>
                <a:ext cx="457200" cy="457200"/>
                <a:chOff x="1655763" y="4163216"/>
                <a:chExt cx="292098" cy="292100"/>
              </a:xfrm>
              <a:solidFill>
                <a:schemeClr val="bg1"/>
              </a:solidFill>
            </p:grpSpPr>
            <p:sp>
              <p:nvSpPr>
                <p:cNvPr id="57" name="Freeform 391"/>
                <p:cNvSpPr>
                  <a:spLocks/>
                </p:cNvSpPr>
                <p:nvPr/>
              </p:nvSpPr>
              <p:spPr bwMode="auto">
                <a:xfrm>
                  <a:off x="1890712" y="421401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10 h 12"/>
                    <a:gd name="T6" fmla="*/ 3 w 13"/>
                    <a:gd name="T7" fmla="*/ 2 h 12"/>
                    <a:gd name="T8" fmla="*/ 10 w 13"/>
                    <a:gd name="T9" fmla="*/ 3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4" y="12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0" y="8"/>
                        <a:pt x="0" y="4"/>
                        <a:pt x="3" y="2"/>
                      </a:cubicBezTo>
                      <a:cubicBezTo>
                        <a:pt x="5" y="0"/>
                        <a:pt x="8" y="0"/>
                        <a:pt x="10" y="3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9" y="12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8" name="Freeform 392"/>
                <p:cNvSpPr>
                  <a:spLocks noEditPoints="1"/>
                </p:cNvSpPr>
                <p:nvPr/>
              </p:nvSpPr>
              <p:spPr bwMode="auto">
                <a:xfrm>
                  <a:off x="1911348" y="4239419"/>
                  <a:ext cx="36513" cy="149225"/>
                </a:xfrm>
                <a:custGeom>
                  <a:avLst/>
                  <a:gdLst>
                    <a:gd name="T0" fmla="*/ 6 w 24"/>
                    <a:gd name="T1" fmla="*/ 100 h 100"/>
                    <a:gd name="T2" fmla="*/ 3 w 24"/>
                    <a:gd name="T3" fmla="*/ 99 h 100"/>
                    <a:gd name="T4" fmla="*/ 1 w 24"/>
                    <a:gd name="T5" fmla="*/ 91 h 100"/>
                    <a:gd name="T6" fmla="*/ 9 w 24"/>
                    <a:gd name="T7" fmla="*/ 89 h 100"/>
                    <a:gd name="T8" fmla="*/ 11 w 24"/>
                    <a:gd name="T9" fmla="*/ 97 h 100"/>
                    <a:gd name="T10" fmla="*/ 11 w 24"/>
                    <a:gd name="T11" fmla="*/ 97 h 100"/>
                    <a:gd name="T12" fmla="*/ 6 w 24"/>
                    <a:gd name="T13" fmla="*/ 100 h 100"/>
                    <a:gd name="T14" fmla="*/ 15 w 24"/>
                    <a:gd name="T15" fmla="*/ 79 h 100"/>
                    <a:gd name="T16" fmla="*/ 14 w 24"/>
                    <a:gd name="T17" fmla="*/ 79 h 100"/>
                    <a:gd name="T18" fmla="*/ 10 w 24"/>
                    <a:gd name="T19" fmla="*/ 72 h 100"/>
                    <a:gd name="T20" fmla="*/ 10 w 24"/>
                    <a:gd name="T21" fmla="*/ 71 h 100"/>
                    <a:gd name="T22" fmla="*/ 17 w 24"/>
                    <a:gd name="T23" fmla="*/ 67 h 100"/>
                    <a:gd name="T24" fmla="*/ 20 w 24"/>
                    <a:gd name="T25" fmla="*/ 74 h 100"/>
                    <a:gd name="T26" fmla="*/ 20 w 24"/>
                    <a:gd name="T27" fmla="*/ 74 h 100"/>
                    <a:gd name="T28" fmla="*/ 15 w 24"/>
                    <a:gd name="T29" fmla="*/ 79 h 100"/>
                    <a:gd name="T30" fmla="*/ 18 w 24"/>
                    <a:gd name="T31" fmla="*/ 56 h 100"/>
                    <a:gd name="T32" fmla="*/ 12 w 24"/>
                    <a:gd name="T33" fmla="*/ 51 h 100"/>
                    <a:gd name="T34" fmla="*/ 12 w 24"/>
                    <a:gd name="T35" fmla="*/ 50 h 100"/>
                    <a:gd name="T36" fmla="*/ 18 w 24"/>
                    <a:gd name="T37" fmla="*/ 45 h 100"/>
                    <a:gd name="T38" fmla="*/ 24 w 24"/>
                    <a:gd name="T39" fmla="*/ 50 h 100"/>
                    <a:gd name="T40" fmla="*/ 24 w 24"/>
                    <a:gd name="T41" fmla="*/ 50 h 100"/>
                    <a:gd name="T42" fmla="*/ 18 w 24"/>
                    <a:gd name="T43" fmla="*/ 56 h 100"/>
                    <a:gd name="T44" fmla="*/ 15 w 24"/>
                    <a:gd name="T45" fmla="*/ 33 h 100"/>
                    <a:gd name="T46" fmla="*/ 10 w 24"/>
                    <a:gd name="T47" fmla="*/ 29 h 100"/>
                    <a:gd name="T48" fmla="*/ 14 w 24"/>
                    <a:gd name="T49" fmla="*/ 22 h 100"/>
                    <a:gd name="T50" fmla="*/ 20 w 24"/>
                    <a:gd name="T51" fmla="*/ 26 h 100"/>
                    <a:gd name="T52" fmla="*/ 20 w 24"/>
                    <a:gd name="T53" fmla="*/ 26 h 100"/>
                    <a:gd name="T54" fmla="*/ 16 w 24"/>
                    <a:gd name="T55" fmla="*/ 33 h 100"/>
                    <a:gd name="T56" fmla="*/ 15 w 24"/>
                    <a:gd name="T57" fmla="*/ 33 h 100"/>
                    <a:gd name="T58" fmla="*/ 6 w 24"/>
                    <a:gd name="T59" fmla="*/ 12 h 100"/>
                    <a:gd name="T60" fmla="*/ 2 w 24"/>
                    <a:gd name="T61" fmla="*/ 10 h 100"/>
                    <a:gd name="T62" fmla="*/ 1 w 24"/>
                    <a:gd name="T63" fmla="*/ 9 h 100"/>
                    <a:gd name="T64" fmla="*/ 3 w 24"/>
                    <a:gd name="T65" fmla="*/ 2 h 100"/>
                    <a:gd name="T66" fmla="*/ 11 w 24"/>
                    <a:gd name="T67" fmla="*/ 4 h 100"/>
                    <a:gd name="T68" fmla="*/ 11 w 24"/>
                    <a:gd name="T69" fmla="*/ 4 h 100"/>
                    <a:gd name="T70" fmla="*/ 9 w 24"/>
                    <a:gd name="T71" fmla="*/ 11 h 100"/>
                    <a:gd name="T72" fmla="*/ 6 w 24"/>
                    <a:gd name="T73" fmla="*/ 1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100">
                      <a:moveTo>
                        <a:pt x="6" y="100"/>
                      </a:moveTo>
                      <a:cubicBezTo>
                        <a:pt x="5" y="100"/>
                        <a:pt x="4" y="100"/>
                        <a:pt x="3" y="99"/>
                      </a:cubicBezTo>
                      <a:cubicBezTo>
                        <a:pt x="1" y="98"/>
                        <a:pt x="0" y="94"/>
                        <a:pt x="1" y="91"/>
                      </a:cubicBezTo>
                      <a:cubicBezTo>
                        <a:pt x="3" y="89"/>
                        <a:pt x="6" y="88"/>
                        <a:pt x="9" y="89"/>
                      </a:cubicBezTo>
                      <a:cubicBezTo>
                        <a:pt x="12" y="91"/>
                        <a:pt x="13" y="94"/>
                        <a:pt x="11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0" y="99"/>
                        <a:pt x="8" y="100"/>
                        <a:pt x="6" y="100"/>
                      </a:cubicBezTo>
                      <a:close/>
                      <a:moveTo>
                        <a:pt x="15" y="79"/>
                      </a:moveTo>
                      <a:cubicBezTo>
                        <a:pt x="15" y="79"/>
                        <a:pt x="14" y="79"/>
                        <a:pt x="14" y="79"/>
                      </a:cubicBezTo>
                      <a:cubicBezTo>
                        <a:pt x="11" y="78"/>
                        <a:pt x="9" y="75"/>
                        <a:pt x="10" y="7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68"/>
                        <a:pt x="14" y="67"/>
                        <a:pt x="17" y="67"/>
                      </a:cubicBezTo>
                      <a:cubicBezTo>
                        <a:pt x="20" y="68"/>
                        <a:pt x="21" y="71"/>
                        <a:pt x="20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7"/>
                        <a:pt x="18" y="79"/>
                        <a:pt x="15" y="79"/>
                      </a:cubicBezTo>
                      <a:close/>
                      <a:moveTo>
                        <a:pt x="18" y="56"/>
                      </a:moveTo>
                      <a:cubicBezTo>
                        <a:pt x="15" y="56"/>
                        <a:pt x="12" y="54"/>
                        <a:pt x="12" y="51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47"/>
                        <a:pt x="15" y="45"/>
                        <a:pt x="18" y="45"/>
                      </a:cubicBezTo>
                      <a:cubicBezTo>
                        <a:pt x="21" y="45"/>
                        <a:pt x="24" y="47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3"/>
                        <a:pt x="21" y="56"/>
                        <a:pt x="18" y="56"/>
                      </a:cubicBezTo>
                      <a:close/>
                      <a:moveTo>
                        <a:pt x="15" y="33"/>
                      </a:moveTo>
                      <a:cubicBezTo>
                        <a:pt x="13" y="33"/>
                        <a:pt x="10" y="32"/>
                        <a:pt x="10" y="29"/>
                      </a:cubicBezTo>
                      <a:cubicBezTo>
                        <a:pt x="9" y="26"/>
                        <a:pt x="11" y="23"/>
                        <a:pt x="14" y="22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9"/>
                        <a:pt x="19" y="32"/>
                        <a:pt x="16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0" y="1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6"/>
                        <a:pt x="12" y="10"/>
                        <a:pt x="9" y="11"/>
                      </a:cubicBezTo>
                      <a:cubicBezTo>
                        <a:pt x="8" y="12"/>
                        <a:pt x="7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9" name="Freeform 393"/>
                <p:cNvSpPr>
                  <a:spLocks/>
                </p:cNvSpPr>
                <p:nvPr/>
              </p:nvSpPr>
              <p:spPr bwMode="auto">
                <a:xfrm>
                  <a:off x="1890714" y="4398169"/>
                  <a:ext cx="19050" cy="17463"/>
                </a:xfrm>
                <a:custGeom>
                  <a:avLst/>
                  <a:gdLst>
                    <a:gd name="T0" fmla="*/ 6 w 13"/>
                    <a:gd name="T1" fmla="*/ 12 h 12"/>
                    <a:gd name="T2" fmla="*/ 2 w 13"/>
                    <a:gd name="T3" fmla="*/ 10 h 12"/>
                    <a:gd name="T4" fmla="*/ 2 w 13"/>
                    <a:gd name="T5" fmla="*/ 2 h 12"/>
                    <a:gd name="T6" fmla="*/ 10 w 13"/>
                    <a:gd name="T7" fmla="*/ 2 h 12"/>
                    <a:gd name="T8" fmla="*/ 10 w 13"/>
                    <a:gd name="T9" fmla="*/ 10 h 12"/>
                    <a:gd name="T10" fmla="*/ 10 w 13"/>
                    <a:gd name="T11" fmla="*/ 10 h 12"/>
                    <a:gd name="T12" fmla="*/ 6 w 1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6" y="12"/>
                      </a:moveTo>
                      <a:cubicBezTo>
                        <a:pt x="5" y="12"/>
                        <a:pt x="3" y="11"/>
                        <a:pt x="2" y="10"/>
                      </a:cubicBezTo>
                      <a:cubicBezTo>
                        <a:pt x="0" y="8"/>
                        <a:pt x="0" y="5"/>
                        <a:pt x="2" y="2"/>
                      </a:cubicBezTo>
                      <a:cubicBezTo>
                        <a:pt x="5" y="0"/>
                        <a:pt x="8" y="0"/>
                        <a:pt x="10" y="2"/>
                      </a:cubicBezTo>
                      <a:cubicBezTo>
                        <a:pt x="13" y="5"/>
                        <a:pt x="13" y="8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1"/>
                        <a:pt x="8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0" name="Freeform 394"/>
                <p:cNvSpPr>
                  <a:spLocks/>
                </p:cNvSpPr>
                <p:nvPr/>
              </p:nvSpPr>
              <p:spPr bwMode="auto">
                <a:xfrm>
                  <a:off x="1655763" y="4163216"/>
                  <a:ext cx="254000" cy="292100"/>
                </a:xfrm>
                <a:custGeom>
                  <a:avLst/>
                  <a:gdLst>
                    <a:gd name="T0" fmla="*/ 102 w 171"/>
                    <a:gd name="T1" fmla="*/ 196 h 196"/>
                    <a:gd name="T2" fmla="*/ 36 w 171"/>
                    <a:gd name="T3" fmla="*/ 168 h 196"/>
                    <a:gd name="T4" fmla="*/ 36 w 171"/>
                    <a:gd name="T5" fmla="*/ 36 h 196"/>
                    <a:gd name="T6" fmla="*/ 168 w 171"/>
                    <a:gd name="T7" fmla="*/ 36 h 196"/>
                    <a:gd name="T8" fmla="*/ 168 w 171"/>
                    <a:gd name="T9" fmla="*/ 44 h 196"/>
                    <a:gd name="T10" fmla="*/ 160 w 171"/>
                    <a:gd name="T11" fmla="*/ 44 h 196"/>
                    <a:gd name="T12" fmla="*/ 44 w 171"/>
                    <a:gd name="T13" fmla="*/ 44 h 196"/>
                    <a:gd name="T14" fmla="*/ 44 w 171"/>
                    <a:gd name="T15" fmla="*/ 160 h 196"/>
                    <a:gd name="T16" fmla="*/ 160 w 171"/>
                    <a:gd name="T17" fmla="*/ 160 h 196"/>
                    <a:gd name="T18" fmla="*/ 168 w 171"/>
                    <a:gd name="T19" fmla="*/ 160 h 196"/>
                    <a:gd name="T20" fmla="*/ 168 w 171"/>
                    <a:gd name="T21" fmla="*/ 168 h 196"/>
                    <a:gd name="T22" fmla="*/ 102 w 171"/>
                    <a:gd name="T23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96">
                      <a:moveTo>
                        <a:pt x="102" y="196"/>
                      </a:moveTo>
                      <a:cubicBezTo>
                        <a:pt x="78" y="196"/>
                        <a:pt x="55" y="186"/>
                        <a:pt x="36" y="168"/>
                      </a:cubicBezTo>
                      <a:cubicBezTo>
                        <a:pt x="0" y="132"/>
                        <a:pt x="0" y="73"/>
                        <a:pt x="36" y="36"/>
                      </a:cubicBezTo>
                      <a:cubicBezTo>
                        <a:pt x="73" y="0"/>
                        <a:pt x="132" y="0"/>
                        <a:pt x="168" y="36"/>
                      </a:cubicBezTo>
                      <a:cubicBezTo>
                        <a:pt x="171" y="39"/>
                        <a:pt x="171" y="42"/>
                        <a:pt x="168" y="44"/>
                      </a:cubicBezTo>
                      <a:cubicBezTo>
                        <a:pt x="166" y="47"/>
                        <a:pt x="163" y="47"/>
                        <a:pt x="160" y="44"/>
                      </a:cubicBezTo>
                      <a:cubicBezTo>
                        <a:pt x="128" y="12"/>
                        <a:pt x="76" y="12"/>
                        <a:pt x="44" y="44"/>
                      </a:cubicBezTo>
                      <a:cubicBezTo>
                        <a:pt x="12" y="76"/>
                        <a:pt x="12" y="128"/>
                        <a:pt x="44" y="160"/>
                      </a:cubicBezTo>
                      <a:cubicBezTo>
                        <a:pt x="76" y="192"/>
                        <a:pt x="128" y="192"/>
                        <a:pt x="160" y="160"/>
                      </a:cubicBezTo>
                      <a:cubicBezTo>
                        <a:pt x="163" y="158"/>
                        <a:pt x="166" y="158"/>
                        <a:pt x="168" y="160"/>
                      </a:cubicBezTo>
                      <a:cubicBezTo>
                        <a:pt x="171" y="163"/>
                        <a:pt x="171" y="166"/>
                        <a:pt x="168" y="168"/>
                      </a:cubicBezTo>
                      <a:cubicBezTo>
                        <a:pt x="150" y="186"/>
                        <a:pt x="126" y="196"/>
                        <a:pt x="102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1" name="Freeform 395"/>
                <p:cNvSpPr>
                  <a:spLocks noEditPoints="1"/>
                </p:cNvSpPr>
                <p:nvPr/>
              </p:nvSpPr>
              <p:spPr bwMode="auto">
                <a:xfrm>
                  <a:off x="1735138" y="4223544"/>
                  <a:ext cx="123825" cy="182563"/>
                </a:xfrm>
                <a:custGeom>
                  <a:avLst/>
                  <a:gdLst>
                    <a:gd name="T0" fmla="*/ 78 w 84"/>
                    <a:gd name="T1" fmla="*/ 122 h 122"/>
                    <a:gd name="T2" fmla="*/ 38 w 84"/>
                    <a:gd name="T3" fmla="*/ 122 h 122"/>
                    <a:gd name="T4" fmla="*/ 33 w 84"/>
                    <a:gd name="T5" fmla="*/ 119 h 122"/>
                    <a:gd name="T6" fmla="*/ 1 w 84"/>
                    <a:gd name="T7" fmla="*/ 64 h 122"/>
                    <a:gd name="T8" fmla="*/ 1 w 84"/>
                    <a:gd name="T9" fmla="*/ 59 h 122"/>
                    <a:gd name="T10" fmla="*/ 33 w 84"/>
                    <a:gd name="T11" fmla="*/ 3 h 122"/>
                    <a:gd name="T12" fmla="*/ 38 w 84"/>
                    <a:gd name="T13" fmla="*/ 0 h 122"/>
                    <a:gd name="T14" fmla="*/ 78 w 84"/>
                    <a:gd name="T15" fmla="*/ 0 h 122"/>
                    <a:gd name="T16" fmla="*/ 83 w 84"/>
                    <a:gd name="T17" fmla="*/ 3 h 122"/>
                    <a:gd name="T18" fmla="*/ 83 w 84"/>
                    <a:gd name="T19" fmla="*/ 9 h 122"/>
                    <a:gd name="T20" fmla="*/ 53 w 84"/>
                    <a:gd name="T21" fmla="*/ 61 h 122"/>
                    <a:gd name="T22" fmla="*/ 83 w 84"/>
                    <a:gd name="T23" fmla="*/ 114 h 122"/>
                    <a:gd name="T24" fmla="*/ 83 w 84"/>
                    <a:gd name="T25" fmla="*/ 119 h 122"/>
                    <a:gd name="T26" fmla="*/ 78 w 84"/>
                    <a:gd name="T27" fmla="*/ 122 h 122"/>
                    <a:gd name="T28" fmla="*/ 41 w 84"/>
                    <a:gd name="T29" fmla="*/ 111 h 122"/>
                    <a:gd name="T30" fmla="*/ 68 w 84"/>
                    <a:gd name="T31" fmla="*/ 111 h 122"/>
                    <a:gd name="T32" fmla="*/ 41 w 84"/>
                    <a:gd name="T33" fmla="*/ 64 h 122"/>
                    <a:gd name="T34" fmla="*/ 41 w 84"/>
                    <a:gd name="T35" fmla="*/ 59 h 122"/>
                    <a:gd name="T36" fmla="*/ 68 w 84"/>
                    <a:gd name="T37" fmla="*/ 12 h 122"/>
                    <a:gd name="T38" fmla="*/ 41 w 84"/>
                    <a:gd name="T39" fmla="*/ 12 h 122"/>
                    <a:gd name="T40" fmla="*/ 13 w 84"/>
                    <a:gd name="T41" fmla="*/ 61 h 122"/>
                    <a:gd name="T42" fmla="*/ 41 w 84"/>
                    <a:gd name="T43" fmla="*/ 11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122">
                      <a:moveTo>
                        <a:pt x="78" y="122"/>
                      </a:move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2"/>
                        <a:pt x="34" y="121"/>
                        <a:pt x="33" y="119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62"/>
                        <a:pt x="0" y="60"/>
                        <a:pt x="1" y="59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2"/>
                        <a:pt x="36" y="0"/>
                        <a:pt x="3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80" y="0"/>
                        <a:pt x="82" y="2"/>
                        <a:pt x="83" y="3"/>
                      </a:cubicBezTo>
                      <a:cubicBezTo>
                        <a:pt x="84" y="5"/>
                        <a:pt x="84" y="7"/>
                        <a:pt x="83" y="9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83" y="114"/>
                        <a:pt x="83" y="114"/>
                        <a:pt x="83" y="114"/>
                      </a:cubicBezTo>
                      <a:cubicBezTo>
                        <a:pt x="84" y="116"/>
                        <a:pt x="84" y="118"/>
                        <a:pt x="83" y="119"/>
                      </a:cubicBezTo>
                      <a:cubicBezTo>
                        <a:pt x="82" y="121"/>
                        <a:pt x="80" y="122"/>
                        <a:pt x="78" y="122"/>
                      </a:cubicBezTo>
                      <a:close/>
                      <a:moveTo>
                        <a:pt x="41" y="111"/>
                      </a:move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0" y="62"/>
                        <a:pt x="40" y="60"/>
                        <a:pt x="41" y="59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926620" y="1596234"/>
              <a:ext cx="347613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2"/>
                  </a:solidFill>
                </a:rPr>
                <a:t>Discussão de compensação em EEF – art. 47, par. 5º e 6º - embora compensação não possa ser discutida, norma estabelece que o executado pode alegar a validade de compensação prévia, regularmente declarada perante a autoridade administrativa e não homologada.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88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0266" y="1619250"/>
            <a:ext cx="3933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Maria Rita Ferragut</a:t>
            </a:r>
          </a:p>
          <a:p>
            <a:endParaRPr lang="en-GB" b="1" dirty="0"/>
          </a:p>
          <a:p>
            <a:r>
              <a:rPr lang="en-GB" dirty="0">
                <a:hlinkClick r:id="rId2"/>
              </a:rPr>
              <a:t>mariarita.ferragut@trenchrossi.com</a:t>
            </a:r>
            <a:endParaRPr lang="en-GB" dirty="0"/>
          </a:p>
          <a:p>
            <a:endParaRPr lang="en-GB" dirty="0"/>
          </a:p>
          <a:p>
            <a:r>
              <a:rPr lang="en-GB" dirty="0"/>
              <a:t>         Maria Rita Ferragut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3795886"/>
            <a:ext cx="9144000" cy="1347614"/>
            <a:chOff x="0" y="3795886"/>
            <a:chExt cx="9144000" cy="1347614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800"/>
            <a:stretch/>
          </p:blipFill>
          <p:spPr>
            <a:xfrm>
              <a:off x="0" y="3795886"/>
              <a:ext cx="9144000" cy="13476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0" y="3795886"/>
              <a:ext cx="9144000" cy="1347613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baseline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2887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6532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">
  <a:themeElements>
    <a:clrScheme name="B&amp;M">
      <a:dk1>
        <a:srgbClr val="000000"/>
      </a:dk1>
      <a:lt1>
        <a:srgbClr val="FFFFFF"/>
      </a:lt1>
      <a:dk2>
        <a:srgbClr val="5F5F5F"/>
      </a:dk2>
      <a:lt2>
        <a:srgbClr val="C2C3C4"/>
      </a:lt2>
      <a:accent1>
        <a:srgbClr val="EE3135"/>
      </a:accent1>
      <a:accent2>
        <a:srgbClr val="AE132A"/>
      </a:accent2>
      <a:accent3>
        <a:srgbClr val="7A0223"/>
      </a:accent3>
      <a:accent4>
        <a:srgbClr val="002856"/>
      </a:accent4>
      <a:accent5>
        <a:srgbClr val="F58220"/>
      </a:accent5>
      <a:accent6>
        <a:srgbClr val="007B66"/>
      </a:accent6>
      <a:hlink>
        <a:srgbClr val="0000FF"/>
      </a:hlink>
      <a:folHlink>
        <a:srgbClr val="800080"/>
      </a:folHlink>
    </a:clrScheme>
    <a:fontScheme name="B&amp;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3135"/>
        </a:solidFill>
        <a:ln w="12700">
          <a:solidFill>
            <a:srgbClr val="EE3135"/>
          </a:solidFill>
        </a:ln>
      </a:spPr>
      <a:bodyPr lIns="72000" tIns="72000" rIns="72000" bIns="72000" rtlCol="0" anchor="ctr"/>
      <a:lstStyle>
        <a:defPPr algn="ctr">
          <a:defRPr baseline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BM Presentation (Widescreen 16_9).potx" id="{F3535694-D8F7-400B-8118-1762408FD687}" vid="{A9695471-57F3-440C-8251-BCD3AACD316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 Presentation (Widescreen 16_9)</Template>
  <TotalTime>0</TotalTime>
  <Words>487</Words>
  <Application>Microsoft Office PowerPoint</Application>
  <PresentationFormat>Apresentação na tela (16:9)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Content</vt:lpstr>
      <vt:lpstr>Tema do Office</vt:lpstr>
      <vt:lpstr> PL 2488/2022 e a execução fiscal </vt:lpstr>
      <vt:lpstr>Relatório da Comissão de Juristas e o PL n. 2.488/22 </vt:lpstr>
      <vt:lpstr>PL n. 2.488/22 - Cobrança da dívida ativa da União, Estados, DF, Municípios e respectivas autarquias e fundações de direito público 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 2488/2022 e a execução fiscal</dc:title>
  <dc:creator>vfreneda freneda</dc:creator>
  <cp:lastModifiedBy>Congresso IBET</cp:lastModifiedBy>
  <cp:revision>1</cp:revision>
  <dcterms:created xsi:type="dcterms:W3CDTF">1900-01-01T06:00:00Z</dcterms:created>
  <dcterms:modified xsi:type="dcterms:W3CDTF">2022-12-07T19:26:37Z</dcterms:modified>
</cp:coreProperties>
</file>