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2" r:id="rId5"/>
    <p:sldId id="260" r:id="rId6"/>
    <p:sldId id="263" r:id="rId7"/>
    <p:sldId id="264" r:id="rId8"/>
    <p:sldId id="259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0C9BF7-91F5-4F83-B268-BE29B6199334}" v="30" dt="2022-12-05T23:09:22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Nereida.horta@cblm.com.br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pt-BR" dirty="0"/>
              <a:t>PIS/COFINS e os créditos no agronegócio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4407"/>
            <a:ext cx="9144000" cy="1655762"/>
          </a:xfrm>
        </p:spPr>
        <p:txBody>
          <a:bodyPr>
            <a:normAutofit/>
          </a:bodyPr>
          <a:lstStyle/>
          <a:p>
            <a:r>
              <a:rPr lang="pt-BR" sz="44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Nereida Horta</a:t>
            </a:r>
          </a:p>
          <a:p>
            <a:r>
              <a:rPr lang="pt-BR" sz="44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Advogada e Professora</a:t>
            </a: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301F6-F204-6620-F377-63D42CBD7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Princípio da Não Cumulatividade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23FFBE-184E-90CE-881A-8F8130444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Artigo 195,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§12:” A lei definirá os setores da atividade econômica para os quais as contribuições incidentes na forma dos incisos I, b; e IV do caput, serão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não-cumulativas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Créditos – artigo 3º das Leis n. 10.637/2002 e 10.833/2003</a:t>
            </a:r>
          </a:p>
          <a:p>
            <a:r>
              <a:rPr lang="pt-BR" dirty="0"/>
              <a:t>Tema n. 756 (RE 841.979): </a:t>
            </a:r>
          </a:p>
          <a:p>
            <a:pPr marL="0" indent="0" algn="just">
              <a:buNone/>
            </a:pPr>
            <a:r>
              <a:rPr lang="pt-BR" dirty="0"/>
              <a:t>“I. O legislador ordinário possui autonomia para disciplinar a não cumulatividade a que se refere o art. 195, § 12, da Constituição, respeitados os demais preceitos constitucionais, como a matriz constitucional das contribuições ao PIS e COFINS e os princípios da </a:t>
            </a:r>
            <a:r>
              <a:rPr lang="pt-BR" b="1" dirty="0"/>
              <a:t>razoabilidade, da isonomia, da livre concorrência e da proteção à confiança</a:t>
            </a:r>
            <a:r>
              <a:rPr lang="pt-BR" dirty="0"/>
              <a:t>;</a:t>
            </a:r>
          </a:p>
          <a:p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2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D4A89-EE75-07E4-817F-C12EE9082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Créditos Controversos do Agronegócio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7EBDD8-682E-4D3E-9A11-82A1AD6EB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627313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dirty="0"/>
              <a:t>FRETE</a:t>
            </a:r>
          </a:p>
          <a:p>
            <a:r>
              <a:rPr lang="pt-BR" dirty="0"/>
              <a:t>Aquisição de matérias-primas, material intermediário, material de reposição e manutenção, dentre outros</a:t>
            </a:r>
          </a:p>
          <a:p>
            <a:r>
              <a:rPr lang="pt-BR" dirty="0"/>
              <a:t>Frete entre estabelecimentos da empresa: i) na transferência de insumos ou durante o processo produtivo; </a:t>
            </a:r>
            <a:r>
              <a:rPr lang="pt-BR" dirty="0" err="1"/>
              <a:t>ii</a:t>
            </a:r>
            <a:r>
              <a:rPr lang="pt-BR" dirty="0"/>
              <a:t>) de pessoal; </a:t>
            </a:r>
            <a:r>
              <a:rPr lang="pt-BR" dirty="0" err="1"/>
              <a:t>iii</a:t>
            </a:r>
            <a:r>
              <a:rPr lang="pt-BR" dirty="0"/>
              <a:t>) na transferência de produtos acabados; e </a:t>
            </a:r>
            <a:r>
              <a:rPr lang="pt-BR" dirty="0" err="1"/>
              <a:t>iv</a:t>
            </a:r>
            <a:r>
              <a:rPr lang="pt-BR" dirty="0"/>
              <a:t>) na ‘formação de lote’</a:t>
            </a:r>
          </a:p>
          <a:p>
            <a:r>
              <a:rPr lang="pt-BR" dirty="0"/>
              <a:t>Frete de produtos sujeito ao crédito presumido ou alíquota zero</a:t>
            </a:r>
          </a:p>
        </p:txBody>
      </p:sp>
      <p:pic>
        <p:nvPicPr>
          <p:cNvPr id="1028" name="Picture 4" descr="Mapa Político do Brasil Modelo 3D - TurboSquid 1301598">
            <a:extLst>
              <a:ext uri="{FF2B5EF4-FFF2-40B4-BE49-F238E27FC236}">
                <a16:creationId xmlns:a16="http://schemas.microsoft.com/office/drawing/2014/main" id="{0AE65F8E-C024-4BA9-E6EC-97181C6604B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997" y="1631852"/>
            <a:ext cx="3728441" cy="227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O Terminal de Grãos Ponta da Montanha (TGPM), em Barcarena, no Pará, bateu  recorde de carregamento de soja em um único navio, com 84,8 mil toneladas,  sendo o maior volume embarcado na">
            <a:extLst>
              <a:ext uri="{FF2B5EF4-FFF2-40B4-BE49-F238E27FC236}">
                <a16:creationId xmlns:a16="http://schemas.microsoft.com/office/drawing/2014/main" id="{A1C60541-9CA8-A4A0-7120-A9737D903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997" y="3927475"/>
            <a:ext cx="3728441" cy="207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66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D4A89-EE75-07E4-817F-C12EE9082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Créditos Controversos do Agronegócio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7EBDD8-682E-4D3E-9A11-82A1AD6EB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9307" y="1825625"/>
            <a:ext cx="7683690" cy="4351338"/>
          </a:xfrm>
        </p:spPr>
        <p:txBody>
          <a:bodyPr>
            <a:normAutofit fontScale="32500" lnSpcReduction="20000"/>
          </a:bodyPr>
          <a:lstStyle/>
          <a:p>
            <a:r>
              <a:rPr lang="pt-BR" sz="8600" dirty="0"/>
              <a:t>Frete para exportação</a:t>
            </a:r>
          </a:p>
          <a:p>
            <a:pPr marL="0" indent="0">
              <a:buNone/>
            </a:pPr>
            <a:endParaRPr lang="pt-BR" sz="8600" dirty="0"/>
          </a:p>
          <a:p>
            <a:pPr marL="0" indent="0">
              <a:buNone/>
            </a:pPr>
            <a:r>
              <a:rPr lang="pt-BR" sz="8600" dirty="0"/>
              <a:t>“Art. 6º A COFINS </a:t>
            </a:r>
            <a:r>
              <a:rPr lang="pt-BR" sz="8600" b="1" dirty="0"/>
              <a:t>não incidirá </a:t>
            </a:r>
            <a:r>
              <a:rPr lang="pt-BR" sz="8600" dirty="0"/>
              <a:t>sobre as receitas decorrentes das operações de:</a:t>
            </a:r>
          </a:p>
          <a:p>
            <a:pPr marL="0" indent="0">
              <a:buNone/>
            </a:pPr>
            <a:r>
              <a:rPr lang="pt-BR" sz="8600" dirty="0"/>
              <a:t>I - exportação de mercadorias para o exterior;</a:t>
            </a:r>
          </a:p>
          <a:p>
            <a:pPr marL="0" indent="0">
              <a:buNone/>
            </a:pPr>
            <a:r>
              <a:rPr lang="pt-BR" sz="8600" dirty="0"/>
              <a:t>II - prestação de serviços para pessoa física ou jurídica residente ou domiciliada no exterior, cujo pagamento represente ingresso de divisas;</a:t>
            </a:r>
          </a:p>
          <a:p>
            <a:pPr marL="0" indent="0">
              <a:buNone/>
            </a:pPr>
            <a:r>
              <a:rPr lang="pt-BR" sz="8600" dirty="0"/>
              <a:t>III - </a:t>
            </a:r>
            <a:r>
              <a:rPr lang="pt-BR" sz="8600" b="1" dirty="0"/>
              <a:t>vendas a empresa comercial exportadora com o fim específico de exportação</a:t>
            </a:r>
            <a:r>
              <a:rPr lang="pt-BR" sz="8600" dirty="0"/>
              <a:t>.” </a:t>
            </a:r>
          </a:p>
          <a:p>
            <a:endParaRPr lang="pt-BR" sz="8600" dirty="0"/>
          </a:p>
          <a:p>
            <a:pPr marL="0" indent="0">
              <a:buNone/>
            </a:pPr>
            <a:endParaRPr lang="pt-BR" sz="8600" dirty="0"/>
          </a:p>
        </p:txBody>
      </p:sp>
      <p:pic>
        <p:nvPicPr>
          <p:cNvPr id="1028" name="Picture 4" descr="Mapa Político do Brasil Modelo 3D - TurboSquid 1301598">
            <a:extLst>
              <a:ext uri="{FF2B5EF4-FFF2-40B4-BE49-F238E27FC236}">
                <a16:creationId xmlns:a16="http://schemas.microsoft.com/office/drawing/2014/main" id="{0AE65F8E-C024-4BA9-E6EC-97181C6604B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997" y="1631852"/>
            <a:ext cx="3728441" cy="227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O Terminal de Grãos Ponta da Montanha (TGPM), em Barcarena, no Pará, bateu  recorde de carregamento de soja em um único navio, com 84,8 mil toneladas,  sendo o maior volume embarcado na">
            <a:extLst>
              <a:ext uri="{FF2B5EF4-FFF2-40B4-BE49-F238E27FC236}">
                <a16:creationId xmlns:a16="http://schemas.microsoft.com/office/drawing/2014/main" id="{A1C60541-9CA8-A4A0-7120-A9737D903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997" y="3927475"/>
            <a:ext cx="3728441" cy="207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03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301F6-F204-6620-F377-63D42CBD7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Créditos controversos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23FFBE-184E-90CE-881A-8F8130444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80761" cy="4351338"/>
          </a:xfrm>
        </p:spPr>
        <p:txBody>
          <a:bodyPr>
            <a:normAutofit/>
          </a:bodyPr>
          <a:lstStyle/>
          <a:p>
            <a:r>
              <a:rPr lang="pt-BR" dirty="0"/>
              <a:t>Arrendamento Rural: possibilidade - Acórdão n. 9303-007.535, 17/10/2018: </a:t>
            </a:r>
          </a:p>
          <a:p>
            <a:pPr lvl="1"/>
            <a:r>
              <a:rPr lang="pt-BR" sz="2800" dirty="0"/>
              <a:t>Despesa com FIAGRO - Fundo de Investimento nas Cadeias Produtivas Agroindustriais Imobiliário (FII)?</a:t>
            </a:r>
          </a:p>
          <a:p>
            <a:r>
              <a:rPr lang="pt-BR" dirty="0"/>
              <a:t>CBIOS – despesa decorrente da aquisição obrigatória pelos distribuidores de combustíveis?</a:t>
            </a:r>
          </a:p>
          <a:p>
            <a:r>
              <a:rPr lang="pt-BR" dirty="0"/>
              <a:t>Operações com finalidade de hedge, especialmente hedge Accounting, deveriam compor a despesa com o produto pois o impacto econômico das operações são contrapostos ao impacto econômico dos produtos.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321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301F6-F204-6620-F377-63D42CBD7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Utilização dos créditos presumidos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23FFBE-184E-90CE-881A-8F8130444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80761" cy="4351338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pt-BR" b="1" i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Ato Declaratório Interpretativo SRF nº 15/2005, ainda vigente</a:t>
            </a:r>
            <a:r>
              <a:rPr lang="pt-BR" b="0" i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:</a:t>
            </a:r>
          </a:p>
          <a:p>
            <a:pPr marL="0" indent="0" algn="l">
              <a:buNone/>
            </a:pPr>
            <a:r>
              <a:rPr lang="pt-BR" b="0" i="1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"Art. 1º O valor do crédito presumido previsto na Lei nº 10.925, de 2004, </a:t>
            </a:r>
            <a:r>
              <a:rPr lang="pt-BR" b="0" i="1" dirty="0" err="1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arts</a:t>
            </a:r>
            <a:r>
              <a:rPr lang="pt-BR" b="0" i="1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. 8º e 15, </a:t>
            </a:r>
            <a:r>
              <a:rPr lang="pt-BR" b="1" i="1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somente pode ser utilizado para deduzir da Contribuição para o PIS/Pasep e da Contribuição para o Financiamento da Seguridade Social (</a:t>
            </a:r>
            <a:r>
              <a:rPr lang="pt-BR" b="1" i="1" dirty="0" err="1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Cofins</a:t>
            </a:r>
            <a:r>
              <a:rPr lang="pt-BR" b="1" i="1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) </a:t>
            </a:r>
            <a:r>
              <a:rPr lang="pt-BR" b="0" i="1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apuradas no regime de incidência não-cumulativa.</a:t>
            </a:r>
            <a:br>
              <a:rPr lang="pt-BR" b="0" i="1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</a:br>
            <a:endParaRPr lang="pt-BR" b="0" i="1" dirty="0">
              <a:solidFill>
                <a:srgbClr val="1A1A1A"/>
              </a:solidFill>
              <a:effectLst/>
              <a:latin typeface="Times" panose="02020603050405020304" pitchFamily="18" charset="0"/>
            </a:endParaRPr>
          </a:p>
          <a:p>
            <a:pPr marL="0" indent="0" algn="l">
              <a:buNone/>
            </a:pPr>
            <a:r>
              <a:rPr lang="pt-BR" b="0" i="1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Art. 2º O valor do crédito presumido referido no art. 1º não pode ser objeto de compensação ou de ressarcimento, de que trata a Lei nº 10.637, de 2002, art. 5º, § 1º, inciso II, e § 2º, a Lei nº 10.833, de 2003, art. 6º, § 1º, inciso II, e § 2º, e a Lei nº 11.116, de 2005, art. 16."</a:t>
            </a:r>
            <a:endParaRPr lang="pt-BR" b="0" i="0" dirty="0">
              <a:solidFill>
                <a:srgbClr val="1A1A1A"/>
              </a:solidFill>
              <a:effectLst/>
              <a:latin typeface="Times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- Alteração pela Lei n 12.431/2011 que introduziu </a:t>
            </a:r>
            <a:r>
              <a:rPr lang="pt-BR"/>
              <a:t>a suspensão para aves e suínos, e cadeia da soja.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786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301F6-F204-6620-F377-63D42CBD7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Utilização dos créditos presumidos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23FFBE-184E-90CE-881A-8F8130444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46" y="1825624"/>
            <a:ext cx="11532357" cy="4670709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pt-BR" b="1" i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STJ, </a:t>
            </a:r>
            <a:r>
              <a:rPr lang="pt-BR" b="1" i="0" dirty="0" err="1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AgInt</a:t>
            </a:r>
            <a:r>
              <a:rPr lang="pt-BR" b="1" i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 nos </a:t>
            </a:r>
            <a:r>
              <a:rPr lang="pt-BR" b="1" i="0" dirty="0" err="1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EDcl</a:t>
            </a:r>
            <a:r>
              <a:rPr lang="pt-BR" b="1" i="0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 no RECURSO ESPECIAL Nº 1.693.878 – RS, j. 12/06/2020.</a:t>
            </a:r>
            <a:endParaRPr lang="pt-BR" dirty="0"/>
          </a:p>
          <a:p>
            <a:pPr marL="0" indent="0">
              <a:buNone/>
            </a:pPr>
            <a:r>
              <a:rPr lang="pt-BR" b="0" i="1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TRIBUTÁRIO. PIS. COFINS. CRÉDITO PRESUMIDO.</a:t>
            </a:r>
            <a:br>
              <a:rPr lang="pt-BR" b="0" i="1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</a:br>
            <a:r>
              <a:rPr lang="pt-BR" b="0" i="1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RESSARCIMENTO. COMPENSAÇÃO. PRAZO PRESCRICIONAL QUINQUENAL. DECRETO N. 20.910/1932. ART. 56-A DA LEI N. 12.350/2010. PUBLICAÇÃO DA MEDIDA PROVISÓRIA N. 517/2010. TERMO INICIAL. (...).</a:t>
            </a:r>
            <a:br>
              <a:rPr lang="pt-BR" b="0" i="1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</a:br>
            <a:r>
              <a:rPr lang="pt-BR" b="0" i="1" dirty="0">
                <a:solidFill>
                  <a:srgbClr val="1A1A1A"/>
                </a:solidFill>
                <a:effectLst/>
                <a:latin typeface="Times" panose="02020603050405020304" pitchFamily="18" charset="0"/>
              </a:rPr>
              <a:t>2. Segundo o art. 56-A da Lei n. 12.350/2010, com a redação da Medida Provisória n. 517/2010, convertida na Lei nº 12.431/2011, o saldo de créditos presumidos da Contribuição ao PIS e da COFINS, apurado a partir do ano-calendário de 2006, em conformidade com o § 3º do art. 8º da Lei n. 10.925/2004, que disciplina a desoneração da cadeia produtiva da agroindústria, poderá ser ressarcido ou compensado relativamente a outros créditos apurados nos anos-calendário de 2006 a 2008, a partir de 1º/01/2011, e, do ano-calendário de 2009 até a publicação da lei, a partir de 1º/01/2012.”</a:t>
            </a:r>
          </a:p>
          <a:p>
            <a:pPr marL="0" indent="0">
              <a:buNone/>
            </a:pPr>
            <a:endParaRPr lang="pt-BR" b="0" i="1" dirty="0">
              <a:solidFill>
                <a:srgbClr val="1A1A1A"/>
              </a:solidFill>
              <a:effectLst/>
              <a:latin typeface="Times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rgbClr val="1A1A1A"/>
                </a:solidFill>
                <a:latin typeface="Times" panose="02020603050405020304" pitchFamily="18" charset="0"/>
              </a:rPr>
              <a:t>- </a:t>
            </a:r>
            <a:r>
              <a:rPr lang="pt-BR" sz="3100" dirty="0">
                <a:solidFill>
                  <a:srgbClr val="0B233F"/>
                </a:solidFill>
                <a:latin typeface="+mj-lt"/>
                <a:ea typeface="+mj-ea"/>
                <a:cs typeface="+mj-cs"/>
              </a:rPr>
              <a:t>Houve Embargos de Declaração – sem efeitos modificativos.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50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ACD6F25-850B-3066-4779-CC4F9B1B2585}"/>
              </a:ext>
            </a:extLst>
          </p:cNvPr>
          <p:cNvSpPr txBox="1"/>
          <p:nvPr/>
        </p:nvSpPr>
        <p:spPr>
          <a:xfrm>
            <a:off x="2591915" y="1751630"/>
            <a:ext cx="640871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i="1" dirty="0">
                <a:solidFill>
                  <a:schemeClr val="accent1">
                    <a:lumMod val="50000"/>
                  </a:schemeClr>
                </a:solidFill>
                <a:effectLst>
                  <a:glow rad="1079500">
                    <a:schemeClr val="accent1">
                      <a:lumMod val="60000"/>
                      <a:lumOff val="40000"/>
                      <a:alpha val="40000"/>
                    </a:schemeClr>
                  </a:glow>
                  <a:reflection stA="60000" dist="50800" dir="5400000" sy="-100000" algn="bl" rotWithShape="0"/>
                </a:effectLst>
                <a:latin typeface="Mont-ExtraLight"/>
              </a:rPr>
              <a:t>Muito obrigada</a:t>
            </a:r>
            <a:r>
              <a:rPr lang="pt-BR" sz="4000" b="1" i="1" dirty="0">
                <a:solidFill>
                  <a:schemeClr val="accent1">
                    <a:lumMod val="50000"/>
                  </a:schemeClr>
                </a:solidFill>
                <a:effectLst>
                  <a:glow rad="1079500">
                    <a:schemeClr val="accent1">
                      <a:lumMod val="60000"/>
                      <a:lumOff val="40000"/>
                      <a:alpha val="40000"/>
                    </a:schemeClr>
                  </a:glow>
                  <a:reflection stA="60000" dist="50800" dir="5400000" sy="-100000" algn="bl" rotWithShape="0"/>
                </a:effectLst>
                <a:latin typeface="Mont-ExtraLight"/>
              </a:rPr>
              <a:t>!</a:t>
            </a:r>
          </a:p>
          <a:p>
            <a:endParaRPr lang="pt-BR" sz="4000" i="1" dirty="0">
              <a:solidFill>
                <a:schemeClr val="accent1">
                  <a:lumMod val="50000"/>
                </a:schemeClr>
              </a:solidFill>
              <a:latin typeface="Mont-ExtraLight"/>
            </a:endParaRPr>
          </a:p>
          <a:p>
            <a:r>
              <a:rPr lang="pt-BR" sz="4400" b="1" i="1" dirty="0">
                <a:solidFill>
                  <a:schemeClr val="accent1">
                    <a:lumMod val="50000"/>
                  </a:schemeClr>
                </a:solidFill>
                <a:latin typeface="Mont-ExtraLight"/>
              </a:rPr>
              <a:t>Nereida Horta</a:t>
            </a:r>
          </a:p>
          <a:p>
            <a:endParaRPr lang="pt-BR" sz="4000" i="1" dirty="0">
              <a:solidFill>
                <a:schemeClr val="accent1">
                  <a:lumMod val="50000"/>
                </a:schemeClr>
              </a:solidFill>
              <a:latin typeface="Mont-ExtraLight"/>
            </a:endParaRPr>
          </a:p>
          <a:p>
            <a:r>
              <a:rPr lang="pt-BR" sz="4000" i="1" dirty="0">
                <a:solidFill>
                  <a:schemeClr val="accent1">
                    <a:lumMod val="50000"/>
                  </a:schemeClr>
                </a:solidFill>
                <a:latin typeface="Mont-ExtraLigh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Nereida.horta@cblm.com.br</a:t>
            </a:r>
            <a:endParaRPr lang="pt-BR" sz="4000" i="1" dirty="0">
              <a:solidFill>
                <a:schemeClr val="accent1">
                  <a:lumMod val="50000"/>
                </a:schemeClr>
              </a:solidFill>
              <a:latin typeface="Mont-ExtraLight"/>
            </a:endParaRPr>
          </a:p>
          <a:p>
            <a:pPr algn="r"/>
            <a:r>
              <a:rPr lang="pt-BR" sz="4000" i="1" dirty="0">
                <a:solidFill>
                  <a:schemeClr val="accent1">
                    <a:lumMod val="50000"/>
                  </a:schemeClr>
                </a:solidFill>
                <a:latin typeface="Mont-ExtraLight"/>
              </a:rPr>
              <a:t>11-98142-3442</a:t>
            </a:r>
          </a:p>
        </p:txBody>
      </p:sp>
    </p:spTree>
    <p:extLst>
      <p:ext uri="{BB962C8B-B14F-4D97-AF65-F5344CB8AC3E}">
        <p14:creationId xmlns:p14="http://schemas.microsoft.com/office/powerpoint/2010/main" val="847356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729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Mont-ExtraLight</vt:lpstr>
      <vt:lpstr>Times</vt:lpstr>
      <vt:lpstr>Tema do Office</vt:lpstr>
      <vt:lpstr>PIS/COFINS e os créditos no agronegócio</vt:lpstr>
      <vt:lpstr>Princípio da Não Cumulatividade</vt:lpstr>
      <vt:lpstr>Créditos Controversos do Agronegócio</vt:lpstr>
      <vt:lpstr>Créditos Controversos do Agronegócio</vt:lpstr>
      <vt:lpstr>Créditos controversos</vt:lpstr>
      <vt:lpstr>Utilização dos créditos presumidos</vt:lpstr>
      <vt:lpstr>Utilização dos créditos presumidos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11</cp:revision>
  <dcterms:created xsi:type="dcterms:W3CDTF">2022-11-18T18:20:41Z</dcterms:created>
  <dcterms:modified xsi:type="dcterms:W3CDTF">2022-12-06T18:24:28Z</dcterms:modified>
</cp:coreProperties>
</file>