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8" r:id="rId4"/>
    <p:sldId id="262" r:id="rId5"/>
    <p:sldId id="260" r:id="rId6"/>
    <p:sldId id="263" r:id="rId7"/>
    <p:sldId id="264" r:id="rId8"/>
    <p:sldId id="259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2342"/>
    <a:srgbClr val="0B233F"/>
    <a:srgbClr val="D0A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B0C9BF7-91F5-4F83-B268-BE29B6199334}" v="30" dt="2022-12-05T23:09:22.4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CB5E9E-5012-0EE1-2798-4673F9DFB3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solidFill>
            <a:schemeClr val="bg1">
              <a:alpha val="47000"/>
            </a:schemeClr>
          </a:solidFill>
        </p:spPr>
        <p:txBody>
          <a:bodyPr anchor="b"/>
          <a:lstStyle>
            <a:lvl1pPr algn="ctr">
              <a:defRPr sz="6000">
                <a:solidFill>
                  <a:srgbClr val="0C2342"/>
                </a:solidFill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1633A5C-2ED7-F24E-B940-CDE0C455A4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solidFill>
            <a:schemeClr val="bg1">
              <a:alpha val="49000"/>
            </a:schemeClr>
          </a:solidFill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1CA8E0A-BBBE-ED7D-2ABA-D3E5EF124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06/12/2022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892F5CA-113D-7460-F203-A165BB282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AD67A33-DD1A-7DFD-A633-733E634A9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7386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EAAA2B-5609-DC53-3642-B0E14B058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FB11D44-EF41-D28E-3F68-F0F062CF10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4AB3CD6-B193-ACC4-17DD-1A836E977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06/12/2022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6E77051-19EF-ED79-A8AE-607566949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B7F2141-BDED-10B7-640B-022DDE8D4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9449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E3A0E7A-4631-D669-596D-C05B419AC9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6C8EE6E0-92FB-E524-2C7D-10DAB64A54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CC3E123-2EC7-60C3-4A73-A24549BB1F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06/12/2022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FC4B891-71B0-29EA-8FEA-D3EE7FE88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472E7FC-E601-9455-8A09-9325FF285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325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8699C6-6167-B96D-F3D1-E2D9F5DC8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</p:spPr>
        <p:txBody>
          <a:bodyPr/>
          <a:lstStyle>
            <a:lvl1pPr>
              <a:defRPr>
                <a:solidFill>
                  <a:srgbClr val="0B233F"/>
                </a:solidFill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F551148-3B9E-2584-F9B3-135A7F3D5FF7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bg1">
              <a:alpha val="7000"/>
            </a:schemeClr>
          </a:solidFill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F95C0E7-FF09-72EB-4332-D1E0696D1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06/12/2022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A2A6B57-AA43-4631-95E9-FB032EF43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5F32F89-74CA-CE09-5F5E-6CB29B300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202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C8F116-B2BC-A486-0906-778006F790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0C2342"/>
                </a:solidFill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A2DE913-D2E5-F52F-845B-95FC8513B6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solidFill>
            <a:schemeClr val="bg1">
              <a:alpha val="18000"/>
            </a:schemeClr>
          </a:solidFill>
        </p:spPr>
        <p:txBody>
          <a:bodyPr/>
          <a:lstStyle>
            <a:lvl1pPr marL="0" indent="0">
              <a:buNone/>
              <a:defRPr sz="2400">
                <a:solidFill>
                  <a:srgbClr val="0C234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C284E4B-2476-CE2C-5D5B-52770AB75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06/12/2022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FE8FECE-A252-D22F-B9AB-2CE7F0454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8C55A3C-28BE-F91F-5D4F-9EF769A45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8430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98283A-799D-3223-274E-990E93374A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</p:spPr>
        <p:txBody>
          <a:bodyPr/>
          <a:lstStyle>
            <a:lvl1pPr>
              <a:defRPr>
                <a:solidFill>
                  <a:srgbClr val="0C2342"/>
                </a:solidFill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EFEF5CC-E4D5-A79A-3435-837AEE2B38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E1B75CC1-321C-46F2-D1B8-2F31DD1EF6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88104CB-EEFA-FB6F-1D8F-63FF2F93D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06/12/2022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F150189-76E6-804A-A58D-17C3A5F4E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242C353-D14E-B424-AD59-919347BD5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2948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8E56F9-70ED-764B-A60E-7CD502AF5E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7088" y="661377"/>
            <a:ext cx="10515600" cy="1325563"/>
          </a:xfrm>
        </p:spPr>
        <p:txBody>
          <a:bodyPr/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7001727-529D-7DD8-EF63-1CBF92949A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E869AC5-8F8A-5BE4-459E-CD26B47A28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AD0BBFE8-D50B-F5E5-380F-26FA4FEC83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C30F9F57-9CB9-3ED1-75ED-05B2327C48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C8E6E5DF-B7CA-BB69-409D-3F9962E79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06/12/2022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C0AE13A9-0CBA-EB1C-C4D3-BD14ECD31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F5FE3474-0686-8F78-335B-E66B54532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3002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118340-868C-2C34-0C49-BF0993DDE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D9CFE7F4-8F6C-7C93-EA5D-65700B57F0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06/12/2022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FF3D936A-693B-5491-0B53-45ACE1DF9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83A97424-DA7A-57F0-439E-D66424AD5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3716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3D399CD9-0248-BD48-19E3-DBFD5B923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06/12/2022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6D5284F-E431-EC75-38EA-6E90314A5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1D9E294A-FF84-7728-64A4-82287D146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3241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5F9F54-0B1E-07C2-42C6-0A796A202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9FD64FB-F5EF-7FBF-2DD0-AEBEB8D61E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7D8ED09-AA1E-267C-629B-5653A44887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8D459DF-CF82-39F2-9F2C-10B19463CF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06/12/2022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0C91952-D97B-6D3C-6F0D-CE7DB9B37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F90E08B-F15B-8D83-1BA8-D0AB35A7D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9005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CE4DD7-F45D-0CCC-9C1A-2B5BB6C5B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9246B81C-79D7-92D4-8BFD-91811F9D76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524B409-3477-CDFF-0D71-CC6CD74817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21D01DA-BCB4-0F14-8F03-9CECA7EC41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06/12/2022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50989F1-9D25-73D7-28CC-34B35F9AF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A3EF11E-E18C-0021-4BFD-5C66863D6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4793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945E10AE-DE31-7BFB-3D98-6E0E01A10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69F0DD0-A071-F5B8-70EA-4D5B0039F3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solidFill>
            <a:schemeClr val="bg1">
              <a:alpha val="54000"/>
            </a:schemeClr>
          </a:solidFill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60B94AE-054E-E6E3-B08D-3C524D9E7B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43086A-F014-46A4-8149-43AF3A34B26F}" type="datetimeFigureOut">
              <a:rPr lang="pt-BR" smtClean="0"/>
              <a:t>06/12/2022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D42742E-872B-CD29-F097-B8FB9626B3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742C15F-A720-A04D-F684-267B334B6F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0709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C234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Nereida.horta@cblm.com.br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AFEBC8-E457-4652-7443-F902D934C1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/>
          <a:lstStyle/>
          <a:p>
            <a:r>
              <a:rPr lang="pt-BR" dirty="0"/>
              <a:t>PIS/COFINS e os créditos no agronegócio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32CE946-027A-C608-966E-4102197DA2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94407"/>
            <a:ext cx="9144000" cy="1655762"/>
          </a:xfrm>
        </p:spPr>
        <p:txBody>
          <a:bodyPr>
            <a:normAutofit/>
          </a:bodyPr>
          <a:lstStyle/>
          <a:p>
            <a:r>
              <a:rPr lang="pt-BR" sz="4400" b="1" i="1" dirty="0">
                <a:solidFill>
                  <a:srgbClr val="0C2342"/>
                </a:solidFill>
                <a:latin typeface="+mj-lt"/>
                <a:ea typeface="+mj-ea"/>
                <a:cs typeface="+mj-cs"/>
              </a:rPr>
              <a:t>Nereida Horta</a:t>
            </a:r>
          </a:p>
          <a:p>
            <a:r>
              <a:rPr lang="pt-BR" sz="4400" b="1" i="1" dirty="0">
                <a:solidFill>
                  <a:srgbClr val="0C2342"/>
                </a:solidFill>
                <a:latin typeface="+mj-lt"/>
                <a:ea typeface="+mj-ea"/>
                <a:cs typeface="+mj-cs"/>
              </a:rPr>
              <a:t>Advogada e Professora</a:t>
            </a:r>
          </a:p>
        </p:txBody>
      </p:sp>
    </p:spTree>
    <p:extLst>
      <p:ext uri="{BB962C8B-B14F-4D97-AF65-F5344CB8AC3E}">
        <p14:creationId xmlns:p14="http://schemas.microsoft.com/office/powerpoint/2010/main" val="262904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C301F6-F204-6620-F377-63D42CBD72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Princípio da Não Cumulatividade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223FFBE-184E-90CE-881A-8F8130444E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Artigo 195, </a:t>
            </a: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§12:” A lei definirá os setores da atividade econômica para os quais as contribuições incidentes na forma dos incisos I, b; e IV do caput, serão </a:t>
            </a:r>
            <a:r>
              <a:rPr lang="pt-BR" b="1" dirty="0">
                <a:latin typeface="Calibri" panose="020F0502020204030204" pitchFamily="34" charset="0"/>
                <a:cs typeface="Calibri" panose="020F0502020204030204" pitchFamily="34" charset="0"/>
              </a:rPr>
              <a:t>não-cumulativas</a:t>
            </a: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.”</a:t>
            </a:r>
          </a:p>
          <a:p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Créditos – artigo 3º das Leis n. 10.637/2002 e 10.833/2003</a:t>
            </a:r>
          </a:p>
          <a:p>
            <a:r>
              <a:rPr lang="pt-BR" dirty="0"/>
              <a:t>Tema n. 756 (RE 841.979): </a:t>
            </a:r>
          </a:p>
          <a:p>
            <a:pPr marL="0" indent="0" algn="just">
              <a:buNone/>
            </a:pPr>
            <a:r>
              <a:rPr lang="pt-BR" dirty="0"/>
              <a:t>“I. O legislador ordinário possui autonomia para disciplinar a não cumulatividade a que se refere o art. 195, § 12, da Constituição, respeitados os demais preceitos constitucionais, como a matriz constitucional das contribuições ao PIS e COFINS e os princípios da </a:t>
            </a:r>
            <a:r>
              <a:rPr lang="pt-BR" b="1" dirty="0"/>
              <a:t>razoabilidade, da isonomia, da livre concorrência e da proteção à confiança</a:t>
            </a:r>
            <a:r>
              <a:rPr lang="pt-BR" dirty="0"/>
              <a:t>;</a:t>
            </a:r>
          </a:p>
          <a:p>
            <a:endParaRPr lang="pt-B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3228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4D4A89-EE75-07E4-817F-C12EE9082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Créditos Controversos do Agronegócio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87EBDD8-682E-4D3E-9A11-82A1AD6EBB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6627313" cy="435133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t-BR" dirty="0"/>
              <a:t>FRETE</a:t>
            </a:r>
          </a:p>
          <a:p>
            <a:r>
              <a:rPr lang="pt-BR" dirty="0"/>
              <a:t>Aquisição de matérias-primas, material intermediário, material de reposição e manutenção, dentre outros</a:t>
            </a:r>
          </a:p>
          <a:p>
            <a:r>
              <a:rPr lang="pt-BR" dirty="0"/>
              <a:t>Frete entre estabelecimentos da empresa: i) na transferência de insumos ou durante o processo produtivo; </a:t>
            </a:r>
            <a:r>
              <a:rPr lang="pt-BR" dirty="0" err="1"/>
              <a:t>ii</a:t>
            </a:r>
            <a:r>
              <a:rPr lang="pt-BR" dirty="0"/>
              <a:t>) de pessoal; </a:t>
            </a:r>
            <a:r>
              <a:rPr lang="pt-BR" dirty="0" err="1"/>
              <a:t>iii</a:t>
            </a:r>
            <a:r>
              <a:rPr lang="pt-BR" dirty="0"/>
              <a:t>) na transferência de produtos acabados; e </a:t>
            </a:r>
            <a:r>
              <a:rPr lang="pt-BR" dirty="0" err="1"/>
              <a:t>iv</a:t>
            </a:r>
            <a:r>
              <a:rPr lang="pt-BR" dirty="0"/>
              <a:t>) na ‘formação de lote’</a:t>
            </a:r>
          </a:p>
          <a:p>
            <a:r>
              <a:rPr lang="pt-BR" dirty="0"/>
              <a:t>Frete de produtos sujeito ao crédito presumido ou alíquota zero</a:t>
            </a:r>
          </a:p>
        </p:txBody>
      </p:sp>
      <p:pic>
        <p:nvPicPr>
          <p:cNvPr id="1028" name="Picture 4" descr="Mapa Político do Brasil Modelo 3D - TurboSquid 1301598">
            <a:extLst>
              <a:ext uri="{FF2B5EF4-FFF2-40B4-BE49-F238E27FC236}">
                <a16:creationId xmlns:a16="http://schemas.microsoft.com/office/drawing/2014/main" id="{0AE65F8E-C024-4BA9-E6EC-97181C6604BD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2997" y="1631852"/>
            <a:ext cx="3728441" cy="22757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6" descr="O Terminal de Grãos Ponta da Montanha (TGPM), em Barcarena, no Pará, bateu  recorde de carregamento de soja em um único navio, com 84,8 mil toneladas,  sendo o maior volume embarcado na">
            <a:extLst>
              <a:ext uri="{FF2B5EF4-FFF2-40B4-BE49-F238E27FC236}">
                <a16:creationId xmlns:a16="http://schemas.microsoft.com/office/drawing/2014/main" id="{A1C60541-9CA8-A4A0-7120-A9737D9034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2997" y="3927475"/>
            <a:ext cx="3728441" cy="2079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2662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4D4A89-EE75-07E4-817F-C12EE9082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Créditos Controversos do Agronegócio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87EBDD8-682E-4D3E-9A11-82A1AD6EBB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9307" y="1825625"/>
            <a:ext cx="7683690" cy="4351338"/>
          </a:xfrm>
        </p:spPr>
        <p:txBody>
          <a:bodyPr>
            <a:normAutofit fontScale="32500" lnSpcReduction="20000"/>
          </a:bodyPr>
          <a:lstStyle/>
          <a:p>
            <a:r>
              <a:rPr lang="pt-BR" sz="8600" dirty="0"/>
              <a:t>Frete para exportação</a:t>
            </a:r>
          </a:p>
          <a:p>
            <a:pPr marL="0" indent="0">
              <a:buNone/>
            </a:pPr>
            <a:endParaRPr lang="pt-BR" sz="8600" dirty="0"/>
          </a:p>
          <a:p>
            <a:pPr marL="0" indent="0">
              <a:buNone/>
            </a:pPr>
            <a:r>
              <a:rPr lang="pt-BR" sz="8600" dirty="0"/>
              <a:t>“Art. 6º A COFINS </a:t>
            </a:r>
            <a:r>
              <a:rPr lang="pt-BR" sz="8600" b="1" dirty="0"/>
              <a:t>não incidirá </a:t>
            </a:r>
            <a:r>
              <a:rPr lang="pt-BR" sz="8600" dirty="0"/>
              <a:t>sobre as receitas decorrentes das operações de:</a:t>
            </a:r>
          </a:p>
          <a:p>
            <a:pPr marL="0" indent="0">
              <a:buNone/>
            </a:pPr>
            <a:r>
              <a:rPr lang="pt-BR" sz="8600" dirty="0"/>
              <a:t>I - exportação de mercadorias para o exterior;</a:t>
            </a:r>
          </a:p>
          <a:p>
            <a:pPr marL="0" indent="0">
              <a:buNone/>
            </a:pPr>
            <a:r>
              <a:rPr lang="pt-BR" sz="8600" dirty="0"/>
              <a:t>II - prestação de serviços para pessoa física ou jurídica residente ou domiciliada no exterior, cujo pagamento represente ingresso de divisas;</a:t>
            </a:r>
          </a:p>
          <a:p>
            <a:pPr marL="0" indent="0">
              <a:buNone/>
            </a:pPr>
            <a:r>
              <a:rPr lang="pt-BR" sz="8600" dirty="0"/>
              <a:t>III - </a:t>
            </a:r>
            <a:r>
              <a:rPr lang="pt-BR" sz="8600" b="1" dirty="0"/>
              <a:t>vendas a empresa comercial exportadora com o fim específico de exportação</a:t>
            </a:r>
            <a:r>
              <a:rPr lang="pt-BR" sz="8600" dirty="0"/>
              <a:t>.” </a:t>
            </a:r>
          </a:p>
          <a:p>
            <a:endParaRPr lang="pt-BR" sz="8600" dirty="0"/>
          </a:p>
          <a:p>
            <a:pPr marL="0" indent="0">
              <a:buNone/>
            </a:pPr>
            <a:endParaRPr lang="pt-BR" sz="8600" dirty="0"/>
          </a:p>
        </p:txBody>
      </p:sp>
      <p:pic>
        <p:nvPicPr>
          <p:cNvPr id="1028" name="Picture 4" descr="Mapa Político do Brasil Modelo 3D - TurboSquid 1301598">
            <a:extLst>
              <a:ext uri="{FF2B5EF4-FFF2-40B4-BE49-F238E27FC236}">
                <a16:creationId xmlns:a16="http://schemas.microsoft.com/office/drawing/2014/main" id="{0AE65F8E-C024-4BA9-E6EC-97181C6604BD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2997" y="1631852"/>
            <a:ext cx="3728441" cy="22757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6" descr="O Terminal de Grãos Ponta da Montanha (TGPM), em Barcarena, no Pará, bateu  recorde de carregamento de soja em um único navio, com 84,8 mil toneladas,  sendo o maior volume embarcado na">
            <a:extLst>
              <a:ext uri="{FF2B5EF4-FFF2-40B4-BE49-F238E27FC236}">
                <a16:creationId xmlns:a16="http://schemas.microsoft.com/office/drawing/2014/main" id="{A1C60541-9CA8-A4A0-7120-A9737D9034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2997" y="3927475"/>
            <a:ext cx="3728441" cy="2079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90390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C301F6-F204-6620-F377-63D42CBD72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Créditos controversos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223FFBE-184E-90CE-881A-8F8130444E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980761" cy="4351338"/>
          </a:xfrm>
        </p:spPr>
        <p:txBody>
          <a:bodyPr>
            <a:normAutofit/>
          </a:bodyPr>
          <a:lstStyle/>
          <a:p>
            <a:r>
              <a:rPr lang="pt-BR" dirty="0"/>
              <a:t>Arrendamento Rural: possibilidade - Acórdão n. 9303-007.535, 17/10/2018: </a:t>
            </a:r>
          </a:p>
          <a:p>
            <a:pPr lvl="1"/>
            <a:r>
              <a:rPr lang="pt-BR" sz="2800" dirty="0"/>
              <a:t>Despesa com FIAGRO - Fundo de Investimento nas Cadeias Produtivas Agroindustriais Imobiliário (FII)?</a:t>
            </a:r>
          </a:p>
          <a:p>
            <a:r>
              <a:rPr lang="pt-BR" dirty="0"/>
              <a:t>CBIOS – despesa decorrente da aquisição obrigatória pelos distribuidores de combustíveis?</a:t>
            </a:r>
          </a:p>
          <a:p>
            <a:r>
              <a:rPr lang="pt-BR" dirty="0"/>
              <a:t>Operações com finalidade de hedge, especialmente hedge Accounting, deveriam compor a despesa com o produto pois o impacto econômico das operações são contrapostos ao impacto econômico dos produtos.</a:t>
            </a:r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32134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C301F6-F204-6620-F377-63D42CBD72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Utilização dos créditos presumidos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223FFBE-184E-90CE-881A-8F8130444E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980761" cy="4351338"/>
          </a:xfrm>
        </p:spPr>
        <p:txBody>
          <a:bodyPr>
            <a:normAutofit fontScale="85000" lnSpcReduction="20000"/>
          </a:bodyPr>
          <a:lstStyle/>
          <a:p>
            <a:pPr marL="0" indent="0" algn="l">
              <a:buNone/>
            </a:pPr>
            <a:r>
              <a:rPr lang="pt-BR" b="1" i="0" dirty="0">
                <a:solidFill>
                  <a:srgbClr val="1A1A1A"/>
                </a:solidFill>
                <a:effectLst/>
                <a:latin typeface="Times" panose="02020603050405020304" pitchFamily="18" charset="0"/>
              </a:rPr>
              <a:t>Ato Declaratório Interpretativo SRF nº 15/2005, ainda vigente</a:t>
            </a:r>
            <a:r>
              <a:rPr lang="pt-BR" b="0" i="0" dirty="0">
                <a:solidFill>
                  <a:srgbClr val="1A1A1A"/>
                </a:solidFill>
                <a:effectLst/>
                <a:latin typeface="Times" panose="02020603050405020304" pitchFamily="18" charset="0"/>
              </a:rPr>
              <a:t>:</a:t>
            </a:r>
          </a:p>
          <a:p>
            <a:pPr marL="0" indent="0" algn="l">
              <a:buNone/>
            </a:pPr>
            <a:r>
              <a:rPr lang="pt-BR" b="0" i="1" dirty="0">
                <a:solidFill>
                  <a:srgbClr val="1A1A1A"/>
                </a:solidFill>
                <a:effectLst/>
                <a:latin typeface="Times" panose="02020603050405020304" pitchFamily="18" charset="0"/>
              </a:rPr>
              <a:t>"Art. 1º O valor do crédito presumido previsto na Lei nº 10.925, de 2004, </a:t>
            </a:r>
            <a:r>
              <a:rPr lang="pt-BR" b="0" i="1" dirty="0" err="1">
                <a:solidFill>
                  <a:srgbClr val="1A1A1A"/>
                </a:solidFill>
                <a:effectLst/>
                <a:latin typeface="Times" panose="02020603050405020304" pitchFamily="18" charset="0"/>
              </a:rPr>
              <a:t>arts</a:t>
            </a:r>
            <a:r>
              <a:rPr lang="pt-BR" b="0" i="1" dirty="0">
                <a:solidFill>
                  <a:srgbClr val="1A1A1A"/>
                </a:solidFill>
                <a:effectLst/>
                <a:latin typeface="Times" panose="02020603050405020304" pitchFamily="18" charset="0"/>
              </a:rPr>
              <a:t>. 8º e 15, </a:t>
            </a:r>
            <a:r>
              <a:rPr lang="pt-BR" b="1" i="1" dirty="0">
                <a:solidFill>
                  <a:srgbClr val="1A1A1A"/>
                </a:solidFill>
                <a:effectLst/>
                <a:latin typeface="Times" panose="02020603050405020304" pitchFamily="18" charset="0"/>
              </a:rPr>
              <a:t>somente pode ser utilizado para deduzir da Contribuição para o PIS/Pasep e da Contribuição para o Financiamento da Seguridade Social (</a:t>
            </a:r>
            <a:r>
              <a:rPr lang="pt-BR" b="1" i="1" dirty="0" err="1">
                <a:solidFill>
                  <a:srgbClr val="1A1A1A"/>
                </a:solidFill>
                <a:effectLst/>
                <a:latin typeface="Times" panose="02020603050405020304" pitchFamily="18" charset="0"/>
              </a:rPr>
              <a:t>Cofins</a:t>
            </a:r>
            <a:r>
              <a:rPr lang="pt-BR" b="1" i="1" dirty="0">
                <a:solidFill>
                  <a:srgbClr val="1A1A1A"/>
                </a:solidFill>
                <a:effectLst/>
                <a:latin typeface="Times" panose="02020603050405020304" pitchFamily="18" charset="0"/>
              </a:rPr>
              <a:t>) </a:t>
            </a:r>
            <a:r>
              <a:rPr lang="pt-BR" b="0" i="1" dirty="0">
                <a:solidFill>
                  <a:srgbClr val="1A1A1A"/>
                </a:solidFill>
                <a:effectLst/>
                <a:latin typeface="Times" panose="02020603050405020304" pitchFamily="18" charset="0"/>
              </a:rPr>
              <a:t>apuradas no regime de incidência não-cumulativa.</a:t>
            </a:r>
            <a:br>
              <a:rPr lang="pt-BR" b="0" i="1" dirty="0">
                <a:solidFill>
                  <a:srgbClr val="1A1A1A"/>
                </a:solidFill>
                <a:effectLst/>
                <a:latin typeface="Times" panose="02020603050405020304" pitchFamily="18" charset="0"/>
              </a:rPr>
            </a:br>
            <a:endParaRPr lang="pt-BR" b="0" i="1" dirty="0">
              <a:solidFill>
                <a:srgbClr val="1A1A1A"/>
              </a:solidFill>
              <a:effectLst/>
              <a:latin typeface="Times" panose="02020603050405020304" pitchFamily="18" charset="0"/>
            </a:endParaRPr>
          </a:p>
          <a:p>
            <a:pPr marL="0" indent="0" algn="l">
              <a:buNone/>
            </a:pPr>
            <a:r>
              <a:rPr lang="pt-BR" b="0" i="1" dirty="0">
                <a:solidFill>
                  <a:srgbClr val="1A1A1A"/>
                </a:solidFill>
                <a:effectLst/>
                <a:latin typeface="Times" panose="02020603050405020304" pitchFamily="18" charset="0"/>
              </a:rPr>
              <a:t>Art. 2º O valor do crédito presumido referido no art. 1º não pode ser objeto de compensação ou de ressarcimento, de que trata a Lei nº 10.637, de 2002, art. 5º, § 1º, inciso II, e § 2º, a Lei nº 10.833, de 2003, art. 6º, § 1º, inciso II, e § 2º, e a Lei nº 11.116, de 2005, art. 16."</a:t>
            </a:r>
            <a:endParaRPr lang="pt-BR" b="0" i="0" dirty="0">
              <a:solidFill>
                <a:srgbClr val="1A1A1A"/>
              </a:solidFill>
              <a:effectLst/>
              <a:latin typeface="Times" panose="02020603050405020304" pitchFamily="18" charset="0"/>
            </a:endParaRP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- Alteração pela Lei n 12.431/2011 que introduziu </a:t>
            </a:r>
            <a:r>
              <a:rPr lang="pt-BR"/>
              <a:t>a suspensão para aves e suínos, e cadeia da soja. 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578676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C301F6-F204-6620-F377-63D42CBD72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Utilização dos créditos presumidos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223FFBE-184E-90CE-881A-8F8130444E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7546" y="1825624"/>
            <a:ext cx="11532357" cy="4670709"/>
          </a:xfrm>
        </p:spPr>
        <p:txBody>
          <a:bodyPr>
            <a:normAutofit fontScale="92500" lnSpcReduction="20000"/>
          </a:bodyPr>
          <a:lstStyle/>
          <a:p>
            <a:pPr marL="0" indent="0" algn="l">
              <a:buNone/>
            </a:pPr>
            <a:r>
              <a:rPr lang="pt-BR" b="1" i="0" dirty="0">
                <a:solidFill>
                  <a:srgbClr val="1A1A1A"/>
                </a:solidFill>
                <a:effectLst/>
                <a:latin typeface="Times" panose="02020603050405020304" pitchFamily="18" charset="0"/>
              </a:rPr>
              <a:t>STJ, </a:t>
            </a:r>
            <a:r>
              <a:rPr lang="pt-BR" b="1" i="0" dirty="0" err="1">
                <a:solidFill>
                  <a:srgbClr val="1A1A1A"/>
                </a:solidFill>
                <a:effectLst/>
                <a:latin typeface="Times" panose="02020603050405020304" pitchFamily="18" charset="0"/>
              </a:rPr>
              <a:t>AgInt</a:t>
            </a:r>
            <a:r>
              <a:rPr lang="pt-BR" b="1" i="0" dirty="0">
                <a:solidFill>
                  <a:srgbClr val="1A1A1A"/>
                </a:solidFill>
                <a:effectLst/>
                <a:latin typeface="Times" panose="02020603050405020304" pitchFamily="18" charset="0"/>
              </a:rPr>
              <a:t> nos </a:t>
            </a:r>
            <a:r>
              <a:rPr lang="pt-BR" b="1" i="0" dirty="0" err="1">
                <a:solidFill>
                  <a:srgbClr val="1A1A1A"/>
                </a:solidFill>
                <a:effectLst/>
                <a:latin typeface="Times" panose="02020603050405020304" pitchFamily="18" charset="0"/>
              </a:rPr>
              <a:t>EDcl</a:t>
            </a:r>
            <a:r>
              <a:rPr lang="pt-BR" b="1" i="0" dirty="0">
                <a:solidFill>
                  <a:srgbClr val="1A1A1A"/>
                </a:solidFill>
                <a:effectLst/>
                <a:latin typeface="Times" panose="02020603050405020304" pitchFamily="18" charset="0"/>
              </a:rPr>
              <a:t> no RECURSO ESPECIAL Nº 1.693.878 – RS, j. 12/06/2020.</a:t>
            </a:r>
            <a:endParaRPr lang="pt-BR" dirty="0"/>
          </a:p>
          <a:p>
            <a:pPr marL="0" indent="0">
              <a:buNone/>
            </a:pPr>
            <a:r>
              <a:rPr lang="pt-BR" b="0" i="1" dirty="0">
                <a:solidFill>
                  <a:srgbClr val="1A1A1A"/>
                </a:solidFill>
                <a:effectLst/>
                <a:latin typeface="Times" panose="02020603050405020304" pitchFamily="18" charset="0"/>
              </a:rPr>
              <a:t>TRIBUTÁRIO. PIS. COFINS. CRÉDITO PRESUMIDO.</a:t>
            </a:r>
            <a:br>
              <a:rPr lang="pt-BR" b="0" i="1" dirty="0">
                <a:solidFill>
                  <a:srgbClr val="1A1A1A"/>
                </a:solidFill>
                <a:effectLst/>
                <a:latin typeface="Times" panose="02020603050405020304" pitchFamily="18" charset="0"/>
              </a:rPr>
            </a:br>
            <a:r>
              <a:rPr lang="pt-BR" b="0" i="1" dirty="0">
                <a:solidFill>
                  <a:srgbClr val="1A1A1A"/>
                </a:solidFill>
                <a:effectLst/>
                <a:latin typeface="Times" panose="02020603050405020304" pitchFamily="18" charset="0"/>
              </a:rPr>
              <a:t>RESSARCIMENTO. COMPENSAÇÃO. PRAZO PRESCRICIONAL QUINQUENAL. DECRETO N. 20.910/1932. ART. 56-A DA LEI N. 12.350/2010. PUBLICAÇÃO DA MEDIDA PROVISÓRIA N. 517/2010. TERMO INICIAL. (...).</a:t>
            </a:r>
            <a:br>
              <a:rPr lang="pt-BR" b="0" i="1" dirty="0">
                <a:solidFill>
                  <a:srgbClr val="1A1A1A"/>
                </a:solidFill>
                <a:effectLst/>
                <a:latin typeface="Times" panose="02020603050405020304" pitchFamily="18" charset="0"/>
              </a:rPr>
            </a:br>
            <a:r>
              <a:rPr lang="pt-BR" b="0" i="1" dirty="0">
                <a:solidFill>
                  <a:srgbClr val="1A1A1A"/>
                </a:solidFill>
                <a:effectLst/>
                <a:latin typeface="Times" panose="02020603050405020304" pitchFamily="18" charset="0"/>
              </a:rPr>
              <a:t>2. Segundo o art. 56-A da Lei n. 12.350/2010, com a redação da Medida Provisória n. 517/2010, convertida na Lei nº 12.431/2011, o saldo de créditos presumidos da Contribuição ao PIS e da COFINS, apurado a partir do ano-calendário de 2006, em conformidade com o § 3º do art. 8º da Lei n. 10.925/2004, que disciplina a desoneração da cadeia produtiva da agroindústria, poderá ser ressarcido ou compensado relativamente a outros créditos apurados nos anos-calendário de 2006 a 2008, a partir de 1º/01/2011, e, do ano-calendário de 2009 até a publicação da lei, a partir de 1º/01/2012.”</a:t>
            </a:r>
          </a:p>
          <a:p>
            <a:pPr marL="0" indent="0">
              <a:buNone/>
            </a:pPr>
            <a:endParaRPr lang="pt-BR" b="0" i="1" dirty="0">
              <a:solidFill>
                <a:srgbClr val="1A1A1A"/>
              </a:solidFill>
              <a:effectLst/>
              <a:latin typeface="Times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solidFill>
                  <a:srgbClr val="1A1A1A"/>
                </a:solidFill>
                <a:latin typeface="Times" panose="02020603050405020304" pitchFamily="18" charset="0"/>
              </a:rPr>
              <a:t>- </a:t>
            </a:r>
            <a:r>
              <a:rPr lang="pt-BR" sz="3100" dirty="0">
                <a:solidFill>
                  <a:srgbClr val="0B233F"/>
                </a:solidFill>
                <a:latin typeface="+mj-lt"/>
                <a:ea typeface="+mj-ea"/>
                <a:cs typeface="+mj-cs"/>
              </a:rPr>
              <a:t>Houve Embargos de Declaração – sem efeitos modificativos. 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35066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DACD6F25-850B-3066-4779-CC4F9B1B2585}"/>
              </a:ext>
            </a:extLst>
          </p:cNvPr>
          <p:cNvSpPr txBox="1"/>
          <p:nvPr/>
        </p:nvSpPr>
        <p:spPr>
          <a:xfrm>
            <a:off x="2591915" y="1751630"/>
            <a:ext cx="6408712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400" b="1" i="1" dirty="0">
                <a:solidFill>
                  <a:schemeClr val="accent1">
                    <a:lumMod val="50000"/>
                  </a:schemeClr>
                </a:solidFill>
                <a:effectLst>
                  <a:glow rad="1079500">
                    <a:schemeClr val="accent1">
                      <a:lumMod val="60000"/>
                      <a:lumOff val="40000"/>
                      <a:alpha val="40000"/>
                    </a:schemeClr>
                  </a:glow>
                  <a:reflection stA="60000" dist="50800" dir="5400000" sy="-100000" algn="bl" rotWithShape="0"/>
                </a:effectLst>
                <a:latin typeface="Mont-ExtraLight"/>
              </a:rPr>
              <a:t>Muito obrigada</a:t>
            </a:r>
            <a:r>
              <a:rPr lang="pt-BR" sz="4000" b="1" i="1" dirty="0">
                <a:solidFill>
                  <a:schemeClr val="accent1">
                    <a:lumMod val="50000"/>
                  </a:schemeClr>
                </a:solidFill>
                <a:effectLst>
                  <a:glow rad="1079500">
                    <a:schemeClr val="accent1">
                      <a:lumMod val="60000"/>
                      <a:lumOff val="40000"/>
                      <a:alpha val="40000"/>
                    </a:schemeClr>
                  </a:glow>
                  <a:reflection stA="60000" dist="50800" dir="5400000" sy="-100000" algn="bl" rotWithShape="0"/>
                </a:effectLst>
                <a:latin typeface="Mont-ExtraLight"/>
              </a:rPr>
              <a:t>!</a:t>
            </a:r>
          </a:p>
          <a:p>
            <a:endParaRPr lang="pt-BR" sz="4000" i="1" dirty="0">
              <a:solidFill>
                <a:schemeClr val="accent1">
                  <a:lumMod val="50000"/>
                </a:schemeClr>
              </a:solidFill>
              <a:latin typeface="Mont-ExtraLight"/>
            </a:endParaRPr>
          </a:p>
          <a:p>
            <a:r>
              <a:rPr lang="pt-BR" sz="4400" b="1" i="1" dirty="0">
                <a:solidFill>
                  <a:schemeClr val="accent1">
                    <a:lumMod val="50000"/>
                  </a:schemeClr>
                </a:solidFill>
                <a:latin typeface="Mont-ExtraLight"/>
              </a:rPr>
              <a:t>Nereida Horta</a:t>
            </a:r>
          </a:p>
          <a:p>
            <a:endParaRPr lang="pt-BR" sz="4000" i="1" dirty="0">
              <a:solidFill>
                <a:schemeClr val="accent1">
                  <a:lumMod val="50000"/>
                </a:schemeClr>
              </a:solidFill>
              <a:latin typeface="Mont-ExtraLight"/>
            </a:endParaRPr>
          </a:p>
          <a:p>
            <a:r>
              <a:rPr lang="pt-BR" sz="4000" i="1" dirty="0">
                <a:solidFill>
                  <a:schemeClr val="accent1">
                    <a:lumMod val="50000"/>
                  </a:schemeClr>
                </a:solidFill>
                <a:latin typeface="Mont-ExtraLigh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Nereida.horta@cblm.com.br</a:t>
            </a:r>
            <a:endParaRPr lang="pt-BR" sz="4000" i="1" dirty="0">
              <a:solidFill>
                <a:schemeClr val="accent1">
                  <a:lumMod val="50000"/>
                </a:schemeClr>
              </a:solidFill>
              <a:latin typeface="Mont-ExtraLight"/>
            </a:endParaRPr>
          </a:p>
          <a:p>
            <a:pPr algn="r"/>
            <a:r>
              <a:rPr lang="pt-BR" sz="4000" i="1" dirty="0">
                <a:solidFill>
                  <a:schemeClr val="accent1">
                    <a:lumMod val="50000"/>
                  </a:schemeClr>
                </a:solidFill>
                <a:latin typeface="Mont-ExtraLight"/>
              </a:rPr>
              <a:t>11-98142-3442</a:t>
            </a:r>
          </a:p>
        </p:txBody>
      </p:sp>
    </p:spTree>
    <p:extLst>
      <p:ext uri="{BB962C8B-B14F-4D97-AF65-F5344CB8AC3E}">
        <p14:creationId xmlns:p14="http://schemas.microsoft.com/office/powerpoint/2010/main" val="84735634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</TotalTime>
  <Words>729</Words>
  <Application>Microsoft Office PowerPoint</Application>
  <PresentationFormat>Widescreen</PresentationFormat>
  <Paragraphs>42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Mont-ExtraLight</vt:lpstr>
      <vt:lpstr>Times</vt:lpstr>
      <vt:lpstr>Tema do Office</vt:lpstr>
      <vt:lpstr>PIS/COFINS e os créditos no agronegócio</vt:lpstr>
      <vt:lpstr>Princípio da Não Cumulatividade</vt:lpstr>
      <vt:lpstr>Créditos Controversos do Agronegócio</vt:lpstr>
      <vt:lpstr>Créditos Controversos do Agronegócio</vt:lpstr>
      <vt:lpstr>Créditos controversos</vt:lpstr>
      <vt:lpstr>Utilização dos créditos presumidos</vt:lpstr>
      <vt:lpstr>Utilização dos créditos presumidos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Caca de Oliveira</dc:creator>
  <cp:lastModifiedBy>Congresso IBET</cp:lastModifiedBy>
  <cp:revision>11</cp:revision>
  <dcterms:created xsi:type="dcterms:W3CDTF">2022-11-18T18:20:41Z</dcterms:created>
  <dcterms:modified xsi:type="dcterms:W3CDTF">2022-12-06T18:24:28Z</dcterms:modified>
</cp:coreProperties>
</file>