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7" r:id="rId5"/>
    <p:sldId id="268" r:id="rId6"/>
    <p:sldId id="260" r:id="rId7"/>
    <p:sldId id="264" r:id="rId8"/>
    <p:sldId id="270" r:id="rId9"/>
    <p:sldId id="271" r:id="rId10"/>
    <p:sldId id="265" r:id="rId11"/>
    <p:sldId id="272" r:id="rId12"/>
    <p:sldId id="266" r:id="rId13"/>
  </p:sldIdLst>
  <p:sldSz cx="12192000" cy="6858000"/>
  <p:notesSz cx="10018713" cy="68881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96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7499554-10F6-D8CC-5D53-042E2FF68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424C50-45CD-4DE6-E52B-3EB20BAE49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15DCEB5-A0F7-4191-8B88-51FEE46CDC98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AC4683-8402-F142-23A9-53FA6646D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C22FD6-A102-7DB5-EC27-62636A4517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C77CD39-8ACA-488C-91D7-6CC67E1C5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11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F793F58-2119-405E-B77B-1CFF878B24F9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0BE4C9B-ADC5-47A8-BD0B-E9EE8DD5B1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38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E4C9B-ADC5-47A8-BD0B-E9EE8DD5B1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30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B3EF-2F16-4F1B-B83A-C71510A8EAC7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2B7D-8C58-494C-B540-0D8CF7DAAF45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F24E-6158-422B-B03F-156E0B6C16CF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CBB2-9F4B-4557-9C8D-C7F50B052C7B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114B-995C-4E42-B8DF-CCA872F355C5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A9ED-92E0-49B0-B35F-4700FD45AB08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AA14-F55C-4651-AF10-1D3E9E7244F9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ED6-9314-4DFA-B5C3-DFFCFD5202DF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70F3-ED58-40C8-8AA2-AED8C21B951A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7F78-80FA-4FA3-9F93-A5DF8A2FBF1D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9C0-D176-4A5D-A9EB-3522B4FA5BB4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DFE9-1197-4D6E-9C7F-D96ABBA07890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13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 LC nº 192/2022, competência tributária e federalismo no</a:t>
            </a:r>
            <a:br>
              <a:rPr lang="pt-BR" b="1" dirty="0"/>
            </a:br>
            <a:r>
              <a:rPr lang="pt-BR" b="1" dirty="0"/>
              <a:t>ICMS-Combustíveis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pt-BR" sz="4400" b="1" i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Osvaldo Santos de Carvalho</a:t>
            </a:r>
          </a:p>
          <a:p>
            <a:r>
              <a:rPr lang="pt-BR" sz="4400" b="1" i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Mestre e Doutor em Direito Tributário, Advogado, Professor do IBET.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FC4AFB-B3D8-6F14-4432-461204AD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759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53" y="977150"/>
            <a:ext cx="10524565" cy="5459506"/>
          </a:xfrm>
        </p:spPr>
        <p:txBody>
          <a:bodyPr>
            <a:noAutofit/>
          </a:bodyPr>
          <a:lstStyle/>
          <a:p>
            <a:r>
              <a:rPr lang="pt-BR" sz="1800" b="1" u="sng" dirty="0">
                <a:highlight>
                  <a:srgbClr val="808000"/>
                </a:highlight>
              </a:rPr>
              <a:t>ADPF 984 (Proposta pela AGU – Rel. Min. Gilmar Medes)...continuação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u="sng" dirty="0"/>
              <a:t>Resumo dos principais pontos após a reunião da Comissão em 02/12/2022</a:t>
            </a:r>
            <a:r>
              <a:rPr lang="pt-BR" sz="1800" dirty="0"/>
              <a:t>: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Não houve negociação em torno da compensação das perdas dos Estados e DF</a:t>
            </a:r>
            <a:r>
              <a:rPr lang="pt-BR" sz="1800" dirty="0"/>
              <a:t> (o que levou à </a:t>
            </a:r>
            <a:r>
              <a:rPr lang="pt-BR" sz="1800" b="1" u="sng" dirty="0"/>
              <a:t>criação de novo grupo de trabalho</a:t>
            </a:r>
            <a:r>
              <a:rPr lang="pt-BR" sz="1800" u="sng" dirty="0"/>
              <a:t> com essa </a:t>
            </a:r>
            <a:r>
              <a:rPr lang="pt-BR" sz="1800" b="1" u="sng" dirty="0"/>
              <a:t>finalidade específica</a:t>
            </a:r>
            <a:r>
              <a:rPr lang="pt-BR" sz="1800" dirty="0"/>
              <a:t>);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Houve </a:t>
            </a:r>
            <a:r>
              <a:rPr lang="pt-BR" sz="1800" b="1" u="sng" dirty="0"/>
              <a:t>consenso</a:t>
            </a:r>
            <a:r>
              <a:rPr lang="pt-BR" sz="1800" dirty="0"/>
              <a:t> de que deverão estabelecer </a:t>
            </a:r>
            <a:r>
              <a:rPr lang="pt-BR" sz="1800" b="1" u="sng" dirty="0"/>
              <a:t>incidência monofásica</a:t>
            </a:r>
            <a:r>
              <a:rPr lang="pt-BR" sz="1800" b="1" dirty="0"/>
              <a:t> para os combustíveis, </a:t>
            </a:r>
            <a:r>
              <a:rPr lang="pt-BR" sz="1800" b="1" u="sng" dirty="0"/>
              <a:t>menos gasolina</a:t>
            </a:r>
            <a:r>
              <a:rPr lang="pt-BR" sz="1800" dirty="0"/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dirty="0"/>
              <a:t>Convergência de que o CONFAZ deve ter a competência</a:t>
            </a:r>
            <a:r>
              <a:rPr lang="pt-BR" sz="1800" dirty="0"/>
              <a:t> para a deliberação </a:t>
            </a:r>
            <a:r>
              <a:rPr lang="pt-BR" sz="1800" u="sng" dirty="0"/>
              <a:t>sobre a </a:t>
            </a:r>
            <a:r>
              <a:rPr lang="pt-BR" sz="1800" b="1" u="sng" dirty="0"/>
              <a:t>atribuição das alíquotas pelos critérios </a:t>
            </a:r>
            <a:r>
              <a:rPr lang="pt-BR" sz="1800" b="1" i="1" u="sng" dirty="0"/>
              <a:t>ad rem </a:t>
            </a:r>
            <a:r>
              <a:rPr lang="pt-BR" sz="1800" b="1" u="sng" dirty="0"/>
              <a:t>ou </a:t>
            </a:r>
            <a:r>
              <a:rPr lang="pt-BR" sz="1800" b="1" i="1" u="sng" dirty="0"/>
              <a:t>ad valorem</a:t>
            </a:r>
            <a:r>
              <a:rPr lang="pt-BR" sz="1800" i="1" dirty="0"/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Reconhecimento de possibilidade pela União de que haja a compensação de perda de arrecadação dos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Estados e DF</a:t>
            </a:r>
            <a:r>
              <a:rPr lang="pt-BR" sz="1800" dirty="0"/>
              <a:t>, </a:t>
            </a:r>
            <a:r>
              <a:rPr lang="pt-BR" sz="1800" b="1" dirty="0"/>
              <a:t>caso o </a:t>
            </a:r>
            <a:r>
              <a:rPr lang="pt-BR" sz="1800" b="1" u="sng" dirty="0"/>
              <a:t>acordo homologado no STF reconheça a presença de requisitos necessários para a abertura de crédito extraordinário na lei orçamentária</a:t>
            </a:r>
            <a:r>
              <a:rPr lang="pt-BR" sz="1800" dirty="0"/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Após eventual sinalização favorável das partes (governadores e presidente)</a:t>
            </a:r>
            <a:r>
              <a:rPr lang="pt-BR" sz="1800" dirty="0"/>
              <a:t>, eventual </a:t>
            </a:r>
            <a:r>
              <a:rPr lang="pt-BR" sz="1800" b="1" dirty="0"/>
              <a:t>acordo será </a:t>
            </a:r>
            <a:r>
              <a:rPr lang="pt-BR" sz="1800" b="1" u="sng" dirty="0"/>
              <a:t>submetido ao Plenário do STF para avaliação de homologação de composição</a:t>
            </a:r>
            <a:r>
              <a:rPr lang="pt-BR" sz="1800" dirty="0"/>
              <a:t>, a qual, em caso positivo, será </a:t>
            </a:r>
            <a:r>
              <a:rPr lang="pt-BR" sz="1800" b="1" u="sng" dirty="0"/>
              <a:t>enviada ao Congresso Nacional em forma de Projeto de LC</a:t>
            </a:r>
            <a:r>
              <a:rPr lang="pt-BR" sz="1800" b="1" dirty="0"/>
              <a:t> para </a:t>
            </a:r>
            <a:r>
              <a:rPr lang="pt-BR" sz="1800" b="1" u="sng" dirty="0"/>
              <a:t>aperfeiçoamento das LCs 192 e 194</a:t>
            </a:r>
            <a:r>
              <a:rPr lang="pt-BR" sz="1800" dirty="0"/>
              <a:t>.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914575-5F8B-047C-1646-74E9A499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2FA6-7D66-4F81-890E-F9A3E16ED2C6}" type="datetime1">
              <a:rPr lang="pt-BR" smtClean="0"/>
              <a:t>07/12/2022</a:t>
            </a:fld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071A79C-CB29-612A-A070-E4D65848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085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235" y="959223"/>
            <a:ext cx="9681883" cy="5576048"/>
          </a:xfrm>
        </p:spPr>
        <p:txBody>
          <a:bodyPr>
            <a:normAutofit/>
          </a:bodyPr>
          <a:lstStyle/>
          <a:p>
            <a:r>
              <a:rPr lang="pt-BR" sz="1800" b="1" u="sng" dirty="0">
                <a:highlight>
                  <a:srgbClr val="808000"/>
                </a:highlight>
              </a:rPr>
              <a:t>CONSIDERAÇÕES FINAIS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As </a:t>
            </a:r>
            <a:r>
              <a:rPr lang="pt-BR" sz="1800" b="1" u="sng" dirty="0"/>
              <a:t>normas jurídicas aqui tratadas, e os questionamentos jurídicos dela decorrentes</a:t>
            </a:r>
            <a:r>
              <a:rPr lang="pt-BR" sz="1800" dirty="0"/>
              <a:t>, colocam a questão do </a:t>
            </a:r>
            <a:r>
              <a:rPr lang="pt-BR" sz="1800" b="1" u="sng" dirty="0"/>
              <a:t>ICMS-Combustíveis como um dos cenários mais complexos</a:t>
            </a:r>
            <a:r>
              <a:rPr lang="pt-BR" sz="1800" dirty="0"/>
              <a:t> já evidenciados na </a:t>
            </a:r>
            <a:r>
              <a:rPr lang="pt-BR" sz="1800" b="1" u="sng" dirty="0"/>
              <a:t>história mais recente desse imposto</a:t>
            </a:r>
            <a:r>
              <a:rPr lang="pt-BR" sz="1800" dirty="0"/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Uma </a:t>
            </a:r>
            <a:r>
              <a:rPr lang="pt-BR" sz="1800" b="1" u="sng" dirty="0"/>
              <a:t>solução estruturada para o problema reclama a necessidade de processamento das complexidades a desafiar o STF</a:t>
            </a:r>
            <a:r>
              <a:rPr lang="pt-BR" sz="1800" u="sng" dirty="0"/>
              <a:t>, </a:t>
            </a:r>
            <a:r>
              <a:rPr lang="pt-BR" sz="1800" b="1" u="sng" dirty="0"/>
              <a:t>num concerto com as partes e os demais Poderes</a:t>
            </a:r>
            <a:r>
              <a:rPr lang="pt-BR" sz="1800" b="1" dirty="0"/>
              <a:t> </a:t>
            </a:r>
            <a:r>
              <a:rPr lang="pt-BR" sz="1800" dirty="0"/>
              <a:t>da República;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Grandes </a:t>
            </a:r>
            <a:r>
              <a:rPr lang="pt-BR" sz="1800" b="1" u="sng" dirty="0"/>
              <a:t>vetores em xeque, dentre eles o Pacto Federativo, aqui colocado em risco</a:t>
            </a:r>
            <a:r>
              <a:rPr lang="pt-BR" sz="1800" dirty="0"/>
              <a:t> e que, de outro lado, </a:t>
            </a:r>
            <a:r>
              <a:rPr lang="pt-BR" sz="1800" b="1" u="sng" dirty="0"/>
              <a:t>precisa se impor como vetor informativo para o alcance de uma melhor consistência para a sistemática da tributação dos combustíveis pelo ICMS</a:t>
            </a:r>
            <a:r>
              <a:rPr lang="pt-BR" sz="1800" dirty="0"/>
              <a:t> (</a:t>
            </a:r>
            <a:r>
              <a:rPr lang="pt-BR" sz="1800" b="1" dirty="0"/>
              <a:t>moderna, inteligente, menos complexa e inibidora de práticas ilícitas</a:t>
            </a:r>
            <a:r>
              <a:rPr lang="pt-BR" sz="1800" dirty="0"/>
              <a:t>);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A </a:t>
            </a:r>
            <a:r>
              <a:rPr lang="pt-BR" sz="1800" b="1" u="sng" dirty="0"/>
              <a:t>incidência monofásica</a:t>
            </a:r>
            <a:r>
              <a:rPr lang="pt-BR" sz="1800" dirty="0"/>
              <a:t>, nesse sentido, </a:t>
            </a:r>
            <a:r>
              <a:rPr lang="pt-BR" sz="1800" b="1" u="sng" dirty="0"/>
              <a:t>revela grande potencial de gerar perspectivas concretas de ambiente de negócios mais propícios ao crescimento econômico.</a:t>
            </a:r>
            <a:endParaRPr lang="pt-BR" sz="180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5577745-D644-3A62-68E0-A1ADF27E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94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235" y="959223"/>
            <a:ext cx="9681883" cy="557604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6600" b="1" dirty="0"/>
              <a:t>O B R I G A D O!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0DAABE2-D47C-3FFC-8A9A-9E036CC8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272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584" y="829559"/>
            <a:ext cx="10158676" cy="55443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/>
              <a:t>SUMÁRIO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A </a:t>
            </a:r>
            <a:r>
              <a:rPr lang="pt-BR" sz="2000" b="1" dirty="0"/>
              <a:t>incidência monofásica do ICMS</a:t>
            </a:r>
            <a:r>
              <a:rPr lang="pt-BR" sz="2000" dirty="0"/>
              <a:t> na tributação de operações de circulação de combustíveis;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/>
              <a:t>Competência tributária do ICMS</a:t>
            </a:r>
            <a:r>
              <a:rPr lang="pt-BR" sz="2000" dirty="0"/>
              <a:t> e o </a:t>
            </a:r>
            <a:r>
              <a:rPr lang="pt-BR" sz="2000" b="1" dirty="0"/>
              <a:t>princípio federativo</a:t>
            </a:r>
            <a:r>
              <a:rPr lang="pt-BR" sz="2000" dirty="0"/>
              <a:t>.</a:t>
            </a: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EC nº 33/2001;</a:t>
            </a: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LC nº 192/2022;</a:t>
            </a: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Convênio ICMS nº 16/2022;</a:t>
            </a: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ADIs 7164, 7191 e ADPF 984/2022;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Contexto atual;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Perspectivas.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90167E-C3B9-6573-8DD8-E1D224DF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71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19" y="631597"/>
            <a:ext cx="10533900" cy="59036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b="1" dirty="0"/>
              <a:t>CONSIDERAÇÕES INICIAIS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/>
              <a:t>O </a:t>
            </a:r>
            <a:r>
              <a:rPr lang="pt-BR" sz="1800" b="1" dirty="0"/>
              <a:t>ICMS</a:t>
            </a:r>
            <a:r>
              <a:rPr lang="pt-BR" sz="1800" dirty="0"/>
              <a:t> é um tributo de </a:t>
            </a:r>
            <a:r>
              <a:rPr lang="pt-BR" sz="1800" b="1" dirty="0"/>
              <a:t>projeção nacional</a:t>
            </a:r>
            <a:r>
              <a:rPr lang="pt-BR" sz="1800" dirty="0"/>
              <a:t> e de grande </a:t>
            </a:r>
            <a:r>
              <a:rPr lang="pt-BR" sz="1800" b="1" dirty="0"/>
              <a:t>impacto econômico</a:t>
            </a:r>
            <a:r>
              <a:rPr lang="pt-BR" sz="1800" dirty="0"/>
              <a:t> </a:t>
            </a:r>
            <a:r>
              <a:rPr lang="pt-BR" sz="1800" b="1" dirty="0"/>
              <a:t>desde a produção até o consumo</a:t>
            </a:r>
            <a:r>
              <a:rPr lang="pt-BR" sz="1800" dirty="0"/>
              <a:t>, </a:t>
            </a:r>
            <a:r>
              <a:rPr lang="pt-BR" sz="1800" dirty="0">
                <a:solidFill>
                  <a:srgbClr val="FF0000"/>
                </a:solidFill>
              </a:rPr>
              <a:t>especialmente no caso dos </a:t>
            </a:r>
            <a:r>
              <a:rPr lang="pt-BR" sz="1800" b="1" dirty="0">
                <a:solidFill>
                  <a:srgbClr val="FF0000"/>
                </a:solidFill>
              </a:rPr>
              <a:t>Combustíveis</a:t>
            </a:r>
            <a:r>
              <a:rPr lang="pt-BR" sz="1800" dirty="0">
                <a:solidFill>
                  <a:srgbClr val="FF0000"/>
                </a:solidFill>
              </a:rPr>
              <a:t>, por ser um </a:t>
            </a:r>
            <a:r>
              <a:rPr lang="pt-BR" sz="1800" b="1" dirty="0">
                <a:solidFill>
                  <a:srgbClr val="FF0000"/>
                </a:solidFill>
              </a:rPr>
              <a:t>insumo que grava toda cadeia econômica</a:t>
            </a:r>
            <a:r>
              <a:rPr lang="pt-BR" sz="18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b="1" dirty="0"/>
              <a:t>É </a:t>
            </a:r>
            <a:r>
              <a:rPr lang="pt-BR" sz="1800" b="1" u="sng" dirty="0"/>
              <a:t>Fenômeno intersistêmico</a:t>
            </a:r>
            <a:r>
              <a:rPr lang="pt-BR" sz="1800" dirty="0"/>
              <a:t> (econômico, jurídico e político);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b="1" u="sng" dirty="0"/>
              <a:t>Competência legislativa complexa</a:t>
            </a:r>
            <a:r>
              <a:rPr lang="pt-BR" sz="1800" b="1" dirty="0"/>
              <a:t> </a:t>
            </a:r>
            <a:r>
              <a:rPr lang="pt-BR" sz="1800" dirty="0"/>
              <a:t>(</a:t>
            </a:r>
            <a:r>
              <a:rPr lang="pt-BR" sz="1800" dirty="0">
                <a:solidFill>
                  <a:srgbClr val="FF0000"/>
                </a:solidFill>
              </a:rPr>
              <a:t>e que atina fortemente para o </a:t>
            </a:r>
            <a:r>
              <a:rPr lang="pt-BR" sz="1800" b="1" u="sng" dirty="0">
                <a:solidFill>
                  <a:srgbClr val="FF0000"/>
                </a:solidFill>
              </a:rPr>
              <a:t>pacto federativo</a:t>
            </a:r>
            <a:r>
              <a:rPr lang="pt-BR" sz="1800" dirty="0"/>
              <a:t>):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u="sng" dirty="0"/>
              <a:t>CF</a:t>
            </a:r>
            <a:r>
              <a:rPr lang="pt-BR" dirty="0"/>
              <a:t>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u="sng" dirty="0"/>
              <a:t>LC</a:t>
            </a:r>
            <a:r>
              <a:rPr lang="pt-BR" b="1" dirty="0"/>
              <a:t>: </a:t>
            </a:r>
            <a:r>
              <a:rPr lang="pt-BR" dirty="0"/>
              <a:t>para lhe conferir unidade sistêmica;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u="sng" dirty="0"/>
              <a:t>Resolução do Senado Federal</a:t>
            </a:r>
            <a:r>
              <a:rPr lang="pt-BR" b="1" dirty="0"/>
              <a:t>:</a:t>
            </a:r>
            <a:r>
              <a:rPr lang="pt-BR" dirty="0"/>
              <a:t> para calibragem de alíquotas;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u="sng" dirty="0"/>
              <a:t>Convênio CONFAZ</a:t>
            </a:r>
            <a:r>
              <a:rPr lang="pt-BR" dirty="0"/>
              <a:t> em </a:t>
            </a:r>
            <a:r>
              <a:rPr lang="pt-BR" b="1" dirty="0"/>
              <a:t>questões constitucionalmente qualificadas</a:t>
            </a:r>
            <a:r>
              <a:rPr lang="pt-BR" dirty="0"/>
              <a:t>, em que se exige </a:t>
            </a:r>
            <a:r>
              <a:rPr lang="pt-BR" b="1" dirty="0"/>
              <a:t>deliberação prévia e conjunta</a:t>
            </a:r>
            <a:r>
              <a:rPr lang="pt-BR" dirty="0"/>
              <a:t> de todos os Estados e DF;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E, finalmente, a </a:t>
            </a:r>
            <a:r>
              <a:rPr lang="pt-BR" b="1" u="sng" dirty="0"/>
              <a:t>competência para sua instituição e arrecadação atribuída aos Estados e DF</a:t>
            </a:r>
            <a:r>
              <a:rPr lang="pt-BR" dirty="0"/>
              <a:t>, ainda que parcela de sua arrecadação seja destinada aos Municípios por disposição constitucional (25%);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8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42F9A7E-E533-7853-1DE6-1C11990C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46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341" y="887506"/>
            <a:ext cx="10470778" cy="5585010"/>
          </a:xfrm>
        </p:spPr>
        <p:txBody>
          <a:bodyPr>
            <a:noAutofit/>
          </a:bodyPr>
          <a:lstStyle/>
          <a:p>
            <a:r>
              <a:rPr lang="pt-BR" sz="1800" b="1" u="sng" dirty="0">
                <a:highlight>
                  <a:srgbClr val="808000"/>
                </a:highlight>
              </a:rPr>
              <a:t>A EC nº 33/2001:</a:t>
            </a:r>
          </a:p>
          <a:p>
            <a:r>
              <a:rPr lang="pt-BR" sz="1800" b="1" u="sng" dirty="0"/>
              <a:t>Inseriu no corpo da CF as alíneas “h” e “i” ao inciso XII do §2º; os §§ 3º, e 4º e 5º, todos do Art. 155: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1800" b="1" u="sng" dirty="0">
                <a:solidFill>
                  <a:srgbClr val="FF0000"/>
                </a:solidFill>
              </a:rPr>
              <a:t>XII - cabe à lei complementar</a:t>
            </a:r>
            <a:r>
              <a:rPr lang="pt-BR" sz="1800" dirty="0"/>
              <a:t>: [...]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1800" b="1" u="sng" dirty="0">
                <a:solidFill>
                  <a:srgbClr val="FF0000"/>
                </a:solidFill>
              </a:rPr>
              <a:t>h) definir os combustíveis e lubrificantes </a:t>
            </a:r>
            <a:r>
              <a:rPr lang="pt-BR" sz="1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sobre os quais o imposto incidirá uma única vez, qualquer que seja a sua finalidade</a:t>
            </a:r>
            <a:r>
              <a:rPr lang="pt-BR" sz="1800" b="1" dirty="0"/>
              <a:t>, hipótese em que não se aplicará o disposto no inciso X, b;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1800" b="1" u="sng" dirty="0"/>
              <a:t>i) fixar a base de cálculo</a:t>
            </a:r>
            <a:r>
              <a:rPr lang="pt-BR" sz="1800" dirty="0"/>
              <a:t>, de modo que o montante do imposto a integre, também na importação do exterior de bem, mercadoria ou serviço. [...]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1800" dirty="0"/>
              <a:t>§ 4º Na hipótese do inciso XII, h, observar-se-á o seguinte: [...]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FF0000"/>
                </a:solidFill>
              </a:rPr>
              <a:t>IV - as alíquotas do imposto serão definidas mediante deliberação dos Estados e Distrito Federal</a:t>
            </a:r>
            <a:r>
              <a:rPr lang="pt-BR" sz="1800" b="1" dirty="0"/>
              <a:t>, nos termos do § 2º, XII, g, observando-se o seguinte: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1800" b="1" dirty="0"/>
              <a:t>a) </a:t>
            </a:r>
            <a:r>
              <a:rPr lang="pt-BR" sz="1800" b="1" u="sng" dirty="0">
                <a:solidFill>
                  <a:srgbClr val="FF0000"/>
                </a:solidFill>
              </a:rPr>
              <a:t>serão uniformes em todo o território nacional</a:t>
            </a:r>
            <a:r>
              <a:rPr lang="pt-BR" sz="1800" b="1" dirty="0"/>
              <a:t>, podendo ser diferenciadas por produto</a:t>
            </a:r>
            <a:r>
              <a:rPr lang="pt-BR" sz="1800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1800" dirty="0"/>
              <a:t>b) </a:t>
            </a:r>
            <a:r>
              <a:rPr lang="pt-BR" sz="1800" b="1" dirty="0">
                <a:solidFill>
                  <a:srgbClr val="FF0000"/>
                </a:solidFill>
              </a:rPr>
              <a:t>poderão ser específicas, </a:t>
            </a:r>
            <a:r>
              <a:rPr lang="pt-BR" sz="1800" b="1" u="sng" dirty="0">
                <a:solidFill>
                  <a:srgbClr val="FF0000"/>
                </a:solidFill>
              </a:rPr>
              <a:t>por unidade de medida adotada, ou </a:t>
            </a:r>
            <a:r>
              <a:rPr lang="pt-BR" sz="1800" b="1" i="1" u="sng" dirty="0">
                <a:solidFill>
                  <a:srgbClr val="FF0000"/>
                </a:solidFill>
              </a:rPr>
              <a:t>ad valorem</a:t>
            </a:r>
            <a:r>
              <a:rPr lang="pt-BR" sz="1800" b="1" dirty="0"/>
              <a:t>,</a:t>
            </a:r>
            <a:r>
              <a:rPr lang="pt-BR" sz="1800" dirty="0"/>
              <a:t> incidindo sobre o valor da operação ou sobre o preço que o produto ou seu similar alcançaria em uma venda em condições de livre concorrência; [...]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1800" dirty="0"/>
              <a:t>§ 5º </a:t>
            </a:r>
            <a:r>
              <a:rPr lang="pt-BR" sz="1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As regras necessárias à aplicação do disposto no § 4º</a:t>
            </a:r>
            <a:r>
              <a:rPr lang="pt-BR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, inclusive as relativas à apuração e à destinação do imposto, </a:t>
            </a:r>
            <a:r>
              <a:rPr lang="pt-BR" sz="18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serão estabelecidas mediante deliberação dos Estados e do Distrito Federal</a:t>
            </a:r>
            <a:r>
              <a:rPr lang="pt-BR" sz="1800" dirty="0"/>
              <a:t>, nos termos do § 2º, XII, g.</a:t>
            </a:r>
          </a:p>
          <a:p>
            <a:pPr algn="just"/>
            <a:r>
              <a:rPr lang="pt-BR" sz="1800" dirty="0"/>
              <a:t>* Compreendidos na medida os </a:t>
            </a:r>
            <a:r>
              <a:rPr lang="pt-BR" sz="1800" b="1" dirty="0"/>
              <a:t>combustíveis derivados de petróleo</a:t>
            </a:r>
            <a:r>
              <a:rPr lang="pt-BR" sz="1800" dirty="0"/>
              <a:t>. Os </a:t>
            </a:r>
            <a:r>
              <a:rPr lang="pt-BR" sz="1800" b="1" dirty="0"/>
              <a:t>outros combustíveis</a:t>
            </a:r>
            <a:r>
              <a:rPr lang="pt-BR" sz="1800" dirty="0"/>
              <a:t> como querosene de aviação; etanol hidratado combustível e lubrificantes </a:t>
            </a:r>
            <a:r>
              <a:rPr lang="pt-BR" sz="1800" b="1" dirty="0"/>
              <a:t>permanecem sujeita à “tributação normal”</a:t>
            </a:r>
            <a:r>
              <a:rPr lang="pt-BR" sz="1800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1800" dirty="0"/>
          </a:p>
          <a:p>
            <a:pPr algn="just"/>
            <a:r>
              <a:rPr lang="pt-BR" sz="1800" dirty="0"/>
              <a:t>	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0CC38BB-130B-2038-F4D1-0BD4AA78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32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341" y="860611"/>
            <a:ext cx="10470778" cy="5585010"/>
          </a:xfrm>
        </p:spPr>
        <p:txBody>
          <a:bodyPr>
            <a:noAutofit/>
          </a:bodyPr>
          <a:lstStyle/>
          <a:p>
            <a:r>
              <a:rPr lang="pt-BR" sz="1800" b="1" u="sng" dirty="0">
                <a:highlight>
                  <a:srgbClr val="808000"/>
                </a:highlight>
              </a:rPr>
              <a:t>A LC Nº 192, DE 11/03/2022*: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Votação e aprovação</a:t>
            </a:r>
            <a:r>
              <a:rPr lang="pt-BR" sz="1800" dirty="0"/>
              <a:t> em </a:t>
            </a:r>
            <a:r>
              <a:rPr lang="pt-BR" sz="1800" b="1" dirty="0"/>
              <a:t>dois turnos</a:t>
            </a:r>
            <a:r>
              <a:rPr lang="pt-BR" sz="1800" dirty="0"/>
              <a:t> e </a:t>
            </a:r>
            <a:r>
              <a:rPr lang="pt-BR" sz="1800" b="1" u="sng" dirty="0"/>
              <a:t>sancionada</a:t>
            </a:r>
            <a:r>
              <a:rPr lang="pt-BR" sz="1800" b="1" dirty="0"/>
              <a:t> em </a:t>
            </a:r>
            <a:r>
              <a:rPr lang="pt-BR" sz="1800" b="1" u="sng" dirty="0"/>
              <a:t>menos de três dias</a:t>
            </a:r>
            <a:r>
              <a:rPr lang="pt-BR" sz="1800" dirty="0"/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Convergência de uma série de causas</a:t>
            </a:r>
            <a:r>
              <a:rPr lang="pt-BR" sz="1800" b="1" dirty="0"/>
              <a:t> para a repentina e colapsa “erupção”</a:t>
            </a:r>
            <a:r>
              <a:rPr lang="pt-BR" sz="1800" dirty="0"/>
              <a:t> que culminou na edição da LC nº 192/2022: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Assimetria de alíquotas estaduais</a:t>
            </a:r>
            <a:r>
              <a:rPr lang="pt-BR" sz="1800" dirty="0"/>
              <a:t> – exemplos: </a:t>
            </a:r>
            <a:r>
              <a:rPr lang="pt-BR" sz="1800" b="1" dirty="0"/>
              <a:t>12% até 28%</a:t>
            </a:r>
            <a:r>
              <a:rPr lang="pt-BR" sz="1800" dirty="0"/>
              <a:t>, no caso do Óleo </a:t>
            </a:r>
            <a:r>
              <a:rPr lang="pt-BR" sz="1800" b="1" dirty="0"/>
              <a:t>Diesel</a:t>
            </a:r>
            <a:r>
              <a:rPr lang="pt-BR" sz="1800" dirty="0"/>
              <a:t> (PR e DF, respectivamente); e </a:t>
            </a:r>
            <a:r>
              <a:rPr lang="pt-BR" sz="1800" b="1" dirty="0"/>
              <a:t>25% a 34%</a:t>
            </a:r>
            <a:r>
              <a:rPr lang="pt-BR" sz="1800" dirty="0"/>
              <a:t> no caso da </a:t>
            </a:r>
            <a:r>
              <a:rPr lang="pt-BR" sz="1800" b="1" dirty="0"/>
              <a:t>Gasolina C</a:t>
            </a:r>
            <a:r>
              <a:rPr lang="pt-BR" sz="1800" dirty="0"/>
              <a:t> (SP e RJ, respectivamente);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Julgamento pelo </a:t>
            </a:r>
            <a:r>
              <a:rPr lang="pt-BR" sz="1800" b="1" dirty="0"/>
              <a:t>STF</a:t>
            </a:r>
            <a:r>
              <a:rPr lang="pt-BR" sz="1800" dirty="0"/>
              <a:t> em </a:t>
            </a:r>
            <a:r>
              <a:rPr lang="pt-BR" sz="1800" b="1" dirty="0"/>
              <a:t>15/03/2022 do </a:t>
            </a:r>
            <a:r>
              <a:rPr lang="pt-BR" sz="1800" b="1" u="sng" dirty="0"/>
              <a:t>Tema 745</a:t>
            </a:r>
            <a:r>
              <a:rPr lang="pt-BR" sz="1800" dirty="0"/>
              <a:t> (RE 714.139/SC  e ADIs 7117 e 7123)pelo STF - </a:t>
            </a:r>
            <a:r>
              <a:rPr lang="pt-BR" sz="1800" b="1" u="sng" dirty="0"/>
              <a:t>seletividade – alíquotas de energia elétrica e telecomunicações</a:t>
            </a:r>
            <a:r>
              <a:rPr lang="pt-BR" sz="1800" dirty="0"/>
              <a:t> (</a:t>
            </a:r>
            <a:r>
              <a:rPr lang="pt-BR" sz="1800" b="1" dirty="0"/>
              <a:t>até o dia 28/11/2022</a:t>
            </a:r>
            <a:r>
              <a:rPr lang="pt-BR" sz="1800" dirty="0"/>
              <a:t> o STF havia julgado </a:t>
            </a:r>
            <a:r>
              <a:rPr lang="pt-BR" sz="1800" b="1" dirty="0"/>
              <a:t>no mesmo sentido 18 de 25 ADIs</a:t>
            </a:r>
            <a:r>
              <a:rPr lang="pt-BR" sz="1800" dirty="0"/>
              <a:t> em face de leis dos estados);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Ajuizamento da ADI 7105 pela OAB</a:t>
            </a:r>
            <a:r>
              <a:rPr lang="pt-BR" sz="1800" dirty="0"/>
              <a:t> (e </a:t>
            </a:r>
            <a:r>
              <a:rPr lang="pt-BR" sz="1800" b="1" u="sng" dirty="0"/>
              <a:t>ADI 7173</a:t>
            </a:r>
            <a:r>
              <a:rPr lang="pt-BR" sz="1800" dirty="0"/>
              <a:t> pelo partido PDT) em face do </a:t>
            </a:r>
            <a:r>
              <a:rPr lang="pt-BR" sz="1800" b="1" u="sng" dirty="0"/>
              <a:t>aumento da alíquota da gasolina</a:t>
            </a:r>
            <a:r>
              <a:rPr lang="pt-BR" sz="1800" dirty="0"/>
              <a:t> no estado do </a:t>
            </a:r>
            <a:r>
              <a:rPr lang="pt-BR" sz="1800" b="1" u="sng" dirty="0"/>
              <a:t>Mato Grosso do Sul</a:t>
            </a:r>
            <a:r>
              <a:rPr lang="pt-BR" sz="1800" b="1" dirty="0"/>
              <a:t> para 30% - Rel. Min. André Mendonça</a:t>
            </a:r>
            <a:r>
              <a:rPr lang="pt-BR" sz="1800" dirty="0"/>
              <a:t>;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dirty="0"/>
              <a:t>Questões relacionadas ao </a:t>
            </a:r>
            <a:r>
              <a:rPr lang="pt-BR" sz="1800" b="1" u="sng" dirty="0"/>
              <a:t>aumento de preços dos combustíveis gerou tensão política</a:t>
            </a:r>
            <a:r>
              <a:rPr lang="pt-BR" sz="1800" b="1" dirty="0"/>
              <a:t> de governadores com o presidente</a:t>
            </a:r>
            <a:r>
              <a:rPr lang="pt-BR" sz="1800" dirty="0"/>
              <a:t> (e </a:t>
            </a:r>
            <a:r>
              <a:rPr lang="pt-BR" sz="1800" b="1" u="sng" dirty="0"/>
              <a:t>num ano eleitoral</a:t>
            </a:r>
            <a:r>
              <a:rPr lang="pt-BR" sz="1800" dirty="0"/>
              <a:t>).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8784826-D4A8-A884-F797-D19500A6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796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565" y="869572"/>
            <a:ext cx="10273553" cy="5638801"/>
          </a:xfrm>
        </p:spPr>
        <p:txBody>
          <a:bodyPr>
            <a:normAutofit fontScale="92500"/>
          </a:bodyPr>
          <a:lstStyle/>
          <a:p>
            <a:r>
              <a:rPr lang="pt-BR" sz="1800" b="1" u="sng" dirty="0">
                <a:highlight>
                  <a:srgbClr val="808000"/>
                </a:highlight>
              </a:rPr>
              <a:t>A LC Nº 192, DE 11/03/2022(</a:t>
            </a:r>
            <a:r>
              <a:rPr lang="pt-BR" sz="1800" b="1" u="sng" dirty="0">
                <a:solidFill>
                  <a:srgbClr val="FF0000"/>
                </a:solidFill>
                <a:highlight>
                  <a:srgbClr val="808000"/>
                </a:highlight>
              </a:rPr>
              <a:t>*)</a:t>
            </a:r>
            <a:r>
              <a:rPr lang="pt-BR" sz="1800" b="1" u="sng" dirty="0">
                <a:highlight>
                  <a:srgbClr val="808000"/>
                </a:highlight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u="sng" dirty="0"/>
              <a:t>Principais inconstitucionalidades apontadas pelos Estados(</a:t>
            </a:r>
            <a:r>
              <a:rPr lang="pt-BR" sz="1800" b="1" dirty="0">
                <a:solidFill>
                  <a:srgbClr val="FFFF00"/>
                </a:solidFill>
              </a:rPr>
              <a:t>#)</a:t>
            </a:r>
            <a:r>
              <a:rPr lang="pt-BR" sz="1800" b="1" dirty="0"/>
              <a:t>:</a:t>
            </a:r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romanLcParenR"/>
            </a:pPr>
            <a:r>
              <a:rPr lang="pt-BR" sz="1800" dirty="0"/>
              <a:t>Fixação de alíquotas de ICMS com </a:t>
            </a:r>
            <a:r>
              <a:rPr lang="pt-BR" sz="1800" b="1" u="sng" dirty="0"/>
              <a:t>incidência </a:t>
            </a:r>
            <a:r>
              <a:rPr lang="pt-BR" sz="1800" b="1" i="1" u="sng" dirty="0"/>
              <a:t>ad rem</a:t>
            </a:r>
            <a:r>
              <a:rPr lang="pt-BR" sz="1800" i="1" dirty="0"/>
              <a:t> </a:t>
            </a:r>
            <a:r>
              <a:rPr lang="pt-BR" sz="1800" dirty="0"/>
              <a:t>(por unidade de medida – valor fixo em reais), </a:t>
            </a:r>
            <a:r>
              <a:rPr lang="pt-BR" sz="1800" b="1" u="sng" dirty="0"/>
              <a:t>conquanto a CF estabelece a possibilidade de fixação </a:t>
            </a:r>
            <a:r>
              <a:rPr lang="pt-BR" sz="1800" b="1" i="1" u="sng" dirty="0"/>
              <a:t>ad rem </a:t>
            </a:r>
            <a:r>
              <a:rPr lang="pt-BR" sz="1800" b="1" u="sng" dirty="0"/>
              <a:t>ou </a:t>
            </a:r>
            <a:r>
              <a:rPr lang="pt-BR" sz="1800" b="1" i="1" u="sng" dirty="0"/>
              <a:t>ad valorem </a:t>
            </a:r>
            <a:r>
              <a:rPr lang="pt-BR" sz="1800" b="1" u="sng" dirty="0"/>
              <a:t>e atribui tal competência aos Estados e DF</a:t>
            </a:r>
            <a:r>
              <a:rPr lang="pt-BR" sz="1800" b="1" dirty="0"/>
              <a:t>;</a:t>
            </a:r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romanLcParenR"/>
            </a:pPr>
            <a:r>
              <a:rPr lang="pt-BR" sz="1800" b="1" u="sng" dirty="0"/>
              <a:t>Periodicidade para reajuste das alíquotas de ICMS</a:t>
            </a:r>
            <a:r>
              <a:rPr lang="pt-BR" sz="1800" dirty="0"/>
              <a:t> (12 meses para a primeira fixação e 6 meses para os reajustes subsequentes);</a:t>
            </a:r>
          </a:p>
          <a:p>
            <a:pPr marL="400050" indent="-4000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romanLcParenR"/>
            </a:pPr>
            <a:r>
              <a:rPr lang="pt-BR" sz="1800" dirty="0"/>
              <a:t>Enquanto não disciplinado pelo CONFAZ, </a:t>
            </a:r>
            <a:r>
              <a:rPr lang="pt-BR" sz="1800" u="sng" dirty="0"/>
              <a:t>a base de cálculo da Substituição tributária nas operações com óleo diesel até 31/12/2022 será a média móvel dos preços praticados ao consumidor final (PMPF)  dos 60 meses anteriores</a:t>
            </a:r>
            <a:r>
              <a:rPr lang="pt-BR" sz="1800" dirty="0"/>
              <a:t> (</a:t>
            </a:r>
            <a:r>
              <a:rPr lang="pt-BR" sz="1800" u="sng" dirty="0"/>
              <a:t>renúncia de receita imposta fora do âmbito do CONFAZ</a:t>
            </a:r>
            <a:r>
              <a:rPr lang="pt-BR" sz="1800" dirty="0"/>
              <a:t>, órgão competente para dispor sobre exoneração de ICMS);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dirty="0"/>
              <a:t>(*) </a:t>
            </a:r>
            <a:r>
              <a:rPr lang="pt-BR" sz="1800" b="1" u="sng" dirty="0">
                <a:solidFill>
                  <a:srgbClr val="FF0000"/>
                </a:solidFill>
              </a:rPr>
              <a:t>Provocou a perda de objeto da ADO 68/2021 (Rel. Min. Rosa Weber)</a:t>
            </a:r>
            <a:r>
              <a:rPr lang="pt-BR" sz="1800" b="1" dirty="0">
                <a:solidFill>
                  <a:srgbClr val="FF0000"/>
                </a:solidFill>
              </a:rPr>
              <a:t>, ajuizada pelo Presidente da Republica, que postulava a </a:t>
            </a:r>
            <a:r>
              <a:rPr lang="pt-BR" sz="1800" b="1" u="sng" dirty="0">
                <a:solidFill>
                  <a:srgbClr val="FF0000"/>
                </a:solidFill>
              </a:rPr>
              <a:t>omissão do Congresso Nacional em editar a LC</a:t>
            </a:r>
            <a:r>
              <a:rPr lang="pt-BR" sz="1800" b="1" dirty="0">
                <a:solidFill>
                  <a:srgbClr val="FF0000"/>
                </a:solidFill>
              </a:rPr>
              <a:t> prevista no artigo 155, § 2º, inciso XII, alínea “h”, da CF, </a:t>
            </a:r>
            <a:r>
              <a:rPr lang="pt-BR" sz="1800" b="1" u="sng" dirty="0">
                <a:solidFill>
                  <a:srgbClr val="FF0000"/>
                </a:solidFill>
              </a:rPr>
              <a:t>introduzida pela EC nº 33/2001;</a:t>
            </a:r>
            <a:endParaRPr lang="pt-BR" sz="1800" b="1" u="sng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/>
              <a:t>(#) </a:t>
            </a:r>
            <a:r>
              <a:rPr lang="pt-BR" sz="1800" b="1" u="sng" dirty="0">
                <a:solidFill>
                  <a:srgbClr val="FFFF00"/>
                </a:solidFill>
              </a:rPr>
              <a:t>ADI 7191 (Proposta por 11 Estados ) em que os </a:t>
            </a:r>
            <a:r>
              <a:rPr lang="pt-BR" sz="1800" b="1" dirty="0">
                <a:solidFill>
                  <a:srgbClr val="FFFF00"/>
                </a:solidFill>
              </a:rPr>
              <a:t>E</a:t>
            </a:r>
            <a:r>
              <a:rPr lang="pt-BR" sz="1800" dirty="0">
                <a:solidFill>
                  <a:srgbClr val="FFFF00"/>
                </a:solidFill>
              </a:rPr>
              <a:t>stados de PE, MA, PB, PI, BA, MS, SE, RN, AL, CE e RS questionam dispositivos da LC nº 192/2022.</a:t>
            </a:r>
            <a:endParaRPr lang="pt-BR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1800" b="1" u="sng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3340A45-A32D-4FF0-6A16-1181528F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39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235" y="959223"/>
            <a:ext cx="9681883" cy="55760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u="sng" dirty="0">
                <a:highlight>
                  <a:srgbClr val="808000"/>
                </a:highlight>
              </a:rPr>
              <a:t>CONVÊNIO ICMS Nº 16/2022, DE 24/03/2022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O Convênio </a:t>
            </a:r>
            <a:r>
              <a:rPr lang="pt-BR" sz="1800" u="sng" dirty="0"/>
              <a:t>prevê que os efeitos se daria a partir de 01/07/2022</a:t>
            </a:r>
            <a:r>
              <a:rPr lang="pt-BR" sz="1800" dirty="0"/>
              <a:t> (sabe-se que até 30/06/2022 a BC do ICMS sobre combustíveis (PMPF) estava congelada desde a última revisão pelos Estados, ocorrida em novembro/2021;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u="sng" dirty="0"/>
              <a:t>Nítida reação dos Estados</a:t>
            </a:r>
            <a:r>
              <a:rPr lang="pt-BR" sz="1800" dirty="0"/>
              <a:t> ao conteúdo do art. 7º da LC nº 192/2022, </a:t>
            </a:r>
            <a:r>
              <a:rPr lang="pt-BR" sz="1800" u="sng" dirty="0"/>
              <a:t>que estabeleceu a média dos preços dos últimos 60 meses como BC da ST do ICMS incidente sobre o diesel</a:t>
            </a:r>
            <a:r>
              <a:rPr lang="pt-BR" sz="1800" dirty="0"/>
              <a:t> para as operações até 31/12/2022, enquanto não fosse editada disciplina pelo CONFAZ;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O Governo Federal propôs a </a:t>
            </a:r>
            <a:r>
              <a:rPr lang="pt-BR" sz="1800" b="1" u="sng" dirty="0"/>
              <a:t>ADI 7164 em face das cláusulas quarta e quinta, bem como do Anexo II do Convênio ICMS nº 16/2022 – Rel. Min. Andre Mendonça</a:t>
            </a:r>
            <a:r>
              <a:rPr lang="pt-BR" sz="1800" dirty="0"/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O Min. Relator </a:t>
            </a:r>
            <a:r>
              <a:rPr lang="pt-BR" sz="1800" b="1" u="sng" dirty="0"/>
              <a:t>concedeu liminar, determinando que a média móvel de 60 meses deveria valer até o fim de 2022 para todos os combustíveis, e não apenas para o diesel</a:t>
            </a:r>
            <a:r>
              <a:rPr lang="pt-BR" sz="1800" dirty="0"/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800" b="1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F687F5-F5D8-3C0C-C344-18A9731E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65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9" y="753035"/>
            <a:ext cx="10703859" cy="5719481"/>
          </a:xfrm>
        </p:spPr>
        <p:txBody>
          <a:bodyPr>
            <a:noAutofit/>
          </a:bodyPr>
          <a:lstStyle/>
          <a:p>
            <a:r>
              <a:rPr lang="pt-BR" sz="1800" b="1" u="sng" dirty="0">
                <a:highlight>
                  <a:srgbClr val="808000"/>
                </a:highlight>
              </a:rPr>
              <a:t>ADPF 984 - Proposta em 14/06 pelo Presidente da República – Rel. Min. Gilmar Medes </a:t>
            </a:r>
            <a:r>
              <a:rPr lang="pt-BR" sz="1800" b="1" u="sng" dirty="0">
                <a:solidFill>
                  <a:srgbClr val="FF0000"/>
                </a:solidFill>
                <a:highlight>
                  <a:srgbClr val="808000"/>
                </a:highlight>
              </a:rPr>
              <a:t>(*)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Criação de uma </a:t>
            </a:r>
            <a:r>
              <a:rPr lang="pt-BR" sz="1800" b="1" u="sng" dirty="0"/>
              <a:t>Comissão Especial</a:t>
            </a:r>
            <a:r>
              <a:rPr lang="pt-BR" sz="1800" dirty="0"/>
              <a:t> para tentar uma </a:t>
            </a:r>
            <a:r>
              <a:rPr lang="pt-BR" sz="1800" b="1" u="sng" dirty="0"/>
              <a:t>solução entre União e Estados</a:t>
            </a:r>
            <a:r>
              <a:rPr lang="pt-BR" sz="1800" b="1" dirty="0"/>
              <a:t>, </a:t>
            </a:r>
            <a:r>
              <a:rPr lang="pt-BR" sz="1800" dirty="0"/>
              <a:t>por meio de </a:t>
            </a:r>
            <a:r>
              <a:rPr lang="pt-BR" sz="1800" b="1" dirty="0"/>
              <a:t>oferecimento de proposta</a:t>
            </a:r>
            <a:r>
              <a:rPr lang="pt-BR" sz="1800" dirty="0"/>
              <a:t> conciliadora (Os estados tinham tentado uma </a:t>
            </a:r>
            <a:r>
              <a:rPr lang="pt-BR" sz="1800" b="1" u="sng" dirty="0"/>
              <a:t>conciliação com a AGU, que restou infrutífera</a:t>
            </a:r>
            <a:r>
              <a:rPr lang="pt-BR" sz="1800" b="1" dirty="0"/>
              <a:t>)</a:t>
            </a:r>
            <a:r>
              <a:rPr lang="pt-BR" sz="1800" dirty="0"/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Convite para </a:t>
            </a:r>
            <a:r>
              <a:rPr lang="pt-BR" sz="1800" b="1" dirty="0"/>
              <a:t>participação</a:t>
            </a:r>
            <a:r>
              <a:rPr lang="pt-BR" sz="1800" dirty="0"/>
              <a:t> também da </a:t>
            </a:r>
            <a:r>
              <a:rPr lang="pt-BR" sz="1800" b="1" dirty="0"/>
              <a:t>Câmara, Senado e TCU </a:t>
            </a:r>
            <a:r>
              <a:rPr lang="pt-BR" sz="1800" dirty="0"/>
              <a:t>(mais o </a:t>
            </a:r>
            <a:r>
              <a:rPr lang="pt-BR" sz="1800" b="1" dirty="0"/>
              <a:t>STN</a:t>
            </a:r>
            <a:r>
              <a:rPr lang="pt-BR" sz="1800" dirty="0"/>
              <a:t>);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Gilmar Mendes: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“</a:t>
            </a:r>
            <a:r>
              <a:rPr lang="pt-BR" sz="1800" u="sng" dirty="0"/>
              <a:t>Há uma </a:t>
            </a:r>
            <a:r>
              <a:rPr lang="pt-BR" sz="1800" b="1" u="sng" dirty="0"/>
              <a:t>nítida divergência interpretativa quanto aos números apresentados e à situação real dos entes subnacionais</a:t>
            </a:r>
            <a:r>
              <a:rPr lang="pt-BR" sz="1800" dirty="0"/>
              <a:t>” e, nesses casos, </a:t>
            </a:r>
            <a:r>
              <a:rPr lang="pt-BR" sz="1800" u="sng" dirty="0"/>
              <a:t>deve ser adotado um “</a:t>
            </a:r>
            <a:r>
              <a:rPr lang="pt-BR" sz="1800" b="1" u="sng" dirty="0"/>
              <a:t>modelo judicial aberto e dialógico</a:t>
            </a:r>
            <a:r>
              <a:rPr lang="pt-BR" sz="1800" u="sng" dirty="0"/>
              <a:t>” para o enfrentamento das questões postas</a:t>
            </a:r>
            <a:r>
              <a:rPr lang="pt-BR" sz="1800" dirty="0"/>
              <a:t>; (Ex. Números apresentados pelos Estados não batem com os do Ministério da Economia);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Oito Estados já ajuizaram ação para compensação de perdas</a:t>
            </a:r>
            <a:r>
              <a:rPr lang="pt-BR" sz="1800" b="1" dirty="0"/>
              <a:t> </a:t>
            </a:r>
            <a:r>
              <a:rPr lang="pt-BR" sz="1800" dirty="0"/>
              <a:t>(abarcando também as perdas com a LC nº194/2022), com obtenção de liminares (MG, AC, RN, SP, AL, PE, MA e PI) – </a:t>
            </a:r>
            <a:r>
              <a:rPr lang="pt-BR" sz="1800" b="1" dirty="0"/>
              <a:t>risco de aumento da judicialização</a:t>
            </a:r>
            <a:r>
              <a:rPr lang="pt-BR" sz="1800" dirty="0"/>
              <a:t> em torno do assunto;</a:t>
            </a:r>
          </a:p>
          <a:p>
            <a:pPr algn="just"/>
            <a:r>
              <a:rPr lang="pt-BR" sz="1800" b="1" dirty="0">
                <a:solidFill>
                  <a:srgbClr val="FF0000"/>
                </a:solidFill>
              </a:rPr>
              <a:t>(*)</a:t>
            </a:r>
            <a:r>
              <a:rPr lang="pt-BR" sz="1800" dirty="0"/>
              <a:t> </a:t>
            </a:r>
            <a:r>
              <a:rPr lang="pt-BR" sz="1800" dirty="0">
                <a:highlight>
                  <a:srgbClr val="808000"/>
                </a:highlight>
              </a:rPr>
              <a:t>Foi distribuída em 22/06 por prevenção ao mesmo Min. Gilmar Mendes a </a:t>
            </a:r>
            <a:r>
              <a:rPr lang="pt-BR" sz="1800" b="1" u="sng" dirty="0">
                <a:highlight>
                  <a:srgbClr val="808000"/>
                </a:highlight>
              </a:rPr>
              <a:t>ADI 7191 (Proposta por 11 Estados ) em que os </a:t>
            </a:r>
            <a:r>
              <a:rPr lang="pt-BR" sz="1800" b="1" dirty="0">
                <a:highlight>
                  <a:srgbClr val="808000"/>
                </a:highlight>
              </a:rPr>
              <a:t>E</a:t>
            </a:r>
            <a:r>
              <a:rPr lang="pt-BR" sz="1800" dirty="0">
                <a:highlight>
                  <a:srgbClr val="808000"/>
                </a:highlight>
              </a:rPr>
              <a:t>stados de PE, MA, PB, PI, BA, MS, SE, RN, AL, CE e RS questionam dispositivos da LC nº 192/2022</a:t>
            </a:r>
            <a:r>
              <a:rPr lang="pt-BR" sz="1800" dirty="0"/>
              <a:t>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sz="1800" dirty="0"/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80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800" dirty="0"/>
          </a:p>
          <a:p>
            <a:pPr algn="just"/>
            <a:endParaRPr lang="pt-BR" sz="18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E03806B-B906-F6EC-D660-6F5FAA07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270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A56B8A22-7A04-E262-C943-E7F69CB6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119" y="842682"/>
            <a:ext cx="10668000" cy="5692589"/>
          </a:xfrm>
        </p:spPr>
        <p:txBody>
          <a:bodyPr>
            <a:noAutofit/>
          </a:bodyPr>
          <a:lstStyle/>
          <a:p>
            <a:r>
              <a:rPr lang="pt-BR" sz="1800" b="1" u="sng" dirty="0">
                <a:highlight>
                  <a:srgbClr val="808000"/>
                </a:highlight>
              </a:rPr>
              <a:t>ADPF 984 (Proposta pela AGU – Rel. Min. Gilmar Medes)...continuação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Principais proposta dos Estados e DF, (dentre outras)</a:t>
            </a:r>
            <a:r>
              <a:rPr lang="pt-BR" sz="1800" dirty="0"/>
              <a:t>: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Compensação imediata das perdas a partir de julho/2022 com as parcelas a vencer das dívidas com a União</a:t>
            </a:r>
            <a:r>
              <a:rPr lang="pt-BR" sz="1800" dirty="0"/>
              <a:t> (inclusive as decorrentes da LC nº 194/2022 – seletividade);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Retirar a Gasolina</a:t>
            </a:r>
            <a:r>
              <a:rPr lang="pt-BR" sz="1800" dirty="0"/>
              <a:t> da lista dos combustíveis tidos como essenciais e, </a:t>
            </a:r>
            <a:r>
              <a:rPr lang="pt-BR" sz="1800" b="1" u="sng" dirty="0"/>
              <a:t>em contrapartida, se comprometem a manter a essencialidade para o diesel, gás natural e GLP</a:t>
            </a:r>
            <a:r>
              <a:rPr lang="pt-BR" sz="1800" dirty="0"/>
              <a:t>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Eleição do CONFAZ como órgão legitimado</a:t>
            </a:r>
            <a:r>
              <a:rPr lang="pt-BR" sz="1800" u="sng" dirty="0"/>
              <a:t> para </a:t>
            </a:r>
            <a:r>
              <a:rPr lang="pt-BR" sz="1800" b="1" u="sng" dirty="0"/>
              <a:t>optar pela monofasia do imposto</a:t>
            </a:r>
            <a:r>
              <a:rPr lang="pt-BR" sz="1800" dirty="0"/>
              <a:t>, por meio de </a:t>
            </a:r>
            <a:r>
              <a:rPr lang="pt-BR" sz="1800" b="1" dirty="0"/>
              <a:t>adoção de </a:t>
            </a:r>
            <a:r>
              <a:rPr lang="pt-BR" sz="1800" b="1" u="sng" dirty="0"/>
              <a:t>alíquota </a:t>
            </a:r>
            <a:r>
              <a:rPr lang="pt-BR" sz="1800" b="1" i="1" u="sng" dirty="0"/>
              <a:t>ad rem </a:t>
            </a:r>
            <a:r>
              <a:rPr lang="pt-BR" sz="1800" b="1" u="sng" dirty="0"/>
              <a:t>ou </a:t>
            </a:r>
            <a:r>
              <a:rPr lang="pt-BR" sz="1800" b="1" i="1" u="sng" dirty="0"/>
              <a:t>ad valorem</a:t>
            </a:r>
            <a:r>
              <a:rPr lang="pt-BR" sz="1800" b="1" i="1" dirty="0"/>
              <a:t>;</a:t>
            </a:r>
            <a:endParaRPr lang="pt-BR" sz="1800" b="1" dirty="0"/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u="sng" dirty="0"/>
              <a:t>Manutenção da incidência do ICMS sobre a TUSD</a:t>
            </a:r>
            <a:r>
              <a:rPr lang="pt-BR" sz="1800" b="1" dirty="0"/>
              <a:t> (Tarifa de uso de sistema de distribuição de energia) e </a:t>
            </a:r>
            <a:r>
              <a:rPr lang="pt-BR" sz="1800" b="1" u="sng" dirty="0"/>
              <a:t>TUST</a:t>
            </a:r>
            <a:r>
              <a:rPr lang="pt-BR" sz="1800" b="1" dirty="0"/>
              <a:t> (Tarifa de uso do sistema de transmissão de Energia)</a:t>
            </a:r>
            <a:r>
              <a:rPr lang="pt-BR" sz="1800" dirty="0"/>
              <a:t> e, em </a:t>
            </a:r>
            <a:r>
              <a:rPr lang="pt-BR" sz="1800" b="1" u="sng" dirty="0"/>
              <a:t>contrapartida</a:t>
            </a:r>
            <a:r>
              <a:rPr lang="pt-BR" sz="1800" dirty="0"/>
              <a:t>, </a:t>
            </a:r>
            <a:r>
              <a:rPr lang="pt-BR" sz="1800" b="1" u="sng" dirty="0"/>
              <a:t>abrem mão da alíquota majorada da energia elétrica e telecomunicações já em 2023</a:t>
            </a:r>
            <a:r>
              <a:rPr lang="pt-BR" sz="1800" dirty="0"/>
              <a:t> (o STF modulou a aplicação para a partir de 2024);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O Min. Gilmar Mendes </a:t>
            </a:r>
            <a:r>
              <a:rPr lang="pt-BR" sz="1800" b="1" dirty="0"/>
              <a:t>encerrou a Comissão no último dia 02/12; Foi criado </a:t>
            </a:r>
            <a:r>
              <a:rPr lang="pt-BR" sz="1800" b="1" u="sng" dirty="0"/>
              <a:t>novo grupo de trabalho, com prazo de 120 dias</a:t>
            </a:r>
            <a:r>
              <a:rPr lang="pt-BR" sz="1800" dirty="0"/>
              <a:t>.</a:t>
            </a:r>
          </a:p>
          <a:p>
            <a:pPr algn="just"/>
            <a:endParaRPr lang="pt-BR" sz="18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B96CB77-A1BC-2D78-8309-8694CB0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573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1907</Words>
  <Application>Microsoft Office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A LC nº 192/2022, competência tributária e federalismo no ICMS-Combustíveis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13</cp:revision>
  <cp:lastPrinted>2022-12-05T23:51:06Z</cp:lastPrinted>
  <dcterms:created xsi:type="dcterms:W3CDTF">2022-11-18T18:20:41Z</dcterms:created>
  <dcterms:modified xsi:type="dcterms:W3CDTF">2022-12-07T13:24:44Z</dcterms:modified>
</cp:coreProperties>
</file>