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1" r:id="rId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4AF0B-1306-4880-9073-A7FE043239B2}" v="6" dt="2022-12-05T17:25:31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7413"/>
            <a:ext cx="9144000" cy="2131587"/>
          </a:xfrm>
        </p:spPr>
        <p:txBody>
          <a:bodyPr>
            <a:noAutofit/>
          </a:bodyPr>
          <a:lstStyle/>
          <a:p>
            <a:r>
              <a:rPr lang="pt-BR" sz="5000" dirty="0"/>
              <a:t>As “contribuições” aos “fundos” que oneram o agronegócio (FUNDERSUL, FETHAB e similares)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Pedro Guilherme Gonçalves de Souza</a:t>
            </a:r>
          </a:p>
          <a:p>
            <a:r>
              <a:rPr lang="pt-BR" sz="3000" b="1" i="1" dirty="0"/>
              <a:t>Mestre (USP), advogado e Professor IBET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6AFF617E-D402-40DD-DBB1-AFEC6B2F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9" y="1717830"/>
            <a:ext cx="10515600" cy="4813256"/>
          </a:xfrm>
        </p:spPr>
        <p:txBody>
          <a:bodyPr>
            <a:noAutofit/>
          </a:bodyPr>
          <a:lstStyle/>
          <a:p>
            <a:pPr>
              <a:spcBef>
                <a:spcPts val="1100"/>
              </a:spcBef>
              <a:spcAft>
                <a:spcPts val="1000"/>
              </a:spcAft>
            </a:pPr>
            <a:r>
              <a:rPr lang="pt-BR" sz="3100" b="1" dirty="0"/>
              <a:t>Desequilíbrio fiscal </a:t>
            </a:r>
            <a:r>
              <a:rPr lang="pt-BR" sz="3100" dirty="0"/>
              <a:t>-&gt; fundos p/ investimentos</a:t>
            </a:r>
          </a:p>
          <a:p>
            <a:pPr>
              <a:spcBef>
                <a:spcPts val="1100"/>
              </a:spcBef>
              <a:spcAft>
                <a:spcPts val="1000"/>
              </a:spcAft>
            </a:pPr>
            <a:r>
              <a:rPr lang="pt-BR" sz="3100" b="1" dirty="0"/>
              <a:t>Fontes de custeio</a:t>
            </a:r>
            <a:r>
              <a:rPr lang="pt-BR" sz="3100" dirty="0"/>
              <a:t>: dentre outras, “contribuições” sobre  vendas de produtos agrícolas, pecuários e minerais</a:t>
            </a:r>
          </a:p>
          <a:p>
            <a:pPr>
              <a:spcBef>
                <a:spcPts val="1100"/>
              </a:spcBef>
              <a:spcAft>
                <a:spcPts val="1000"/>
              </a:spcAft>
            </a:pPr>
            <a:r>
              <a:rPr lang="pt-BR" sz="3100" b="1" dirty="0"/>
              <a:t>Inspiração</a:t>
            </a:r>
            <a:r>
              <a:rPr lang="pt-BR" sz="3100" dirty="0"/>
              <a:t>: Fundo de Combate à Pobreza (art. 82 do ADCT) e Condicionamento incentivos fiscais (Convênio Confaz 42/2016)</a:t>
            </a:r>
          </a:p>
          <a:p>
            <a:pPr>
              <a:spcBef>
                <a:spcPts val="1100"/>
              </a:spcBef>
              <a:spcAft>
                <a:spcPts val="1000"/>
              </a:spcAft>
            </a:pPr>
            <a:r>
              <a:rPr lang="pt-BR" sz="3100" b="1" dirty="0"/>
              <a:t>“</a:t>
            </a:r>
            <a:r>
              <a:rPr lang="pt-BR" sz="3100" b="1" dirty="0" err="1"/>
              <a:t>Pseudofacultatividade</a:t>
            </a:r>
            <a:r>
              <a:rPr lang="pt-BR" sz="3100" b="1" dirty="0"/>
              <a:t>”</a:t>
            </a:r>
          </a:p>
          <a:p>
            <a:pPr>
              <a:spcBef>
                <a:spcPts val="1100"/>
              </a:spcBef>
              <a:spcAft>
                <a:spcPts val="1000"/>
              </a:spcAft>
            </a:pPr>
            <a:r>
              <a:rPr lang="pt-BR" sz="3100" b="1" dirty="0"/>
              <a:t>Estrutura Genética (natureza jurídica)</a:t>
            </a:r>
            <a:r>
              <a:rPr lang="pt-BR" sz="3100" dirty="0"/>
              <a:t>: adicional de ICMS </a:t>
            </a:r>
          </a:p>
          <a:p>
            <a:pPr>
              <a:spcBef>
                <a:spcPts val="1100"/>
              </a:spcBef>
              <a:spcAft>
                <a:spcPts val="1000"/>
              </a:spcAft>
            </a:pPr>
            <a:r>
              <a:rPr lang="pt-BR" sz="3100" dirty="0"/>
              <a:t>FUNDERSUL (MS), FETHAB (MT), FET (TO), FUNDEINFRA (GO)</a:t>
            </a:r>
            <a:r>
              <a:rPr lang="pt-BR" sz="3000" dirty="0"/>
              <a:t>  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FFF088-CAB8-450E-A8D3-B7A486AC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Criatividade arrecadatória</a:t>
            </a:r>
          </a:p>
        </p:txBody>
      </p: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D2E6E8D5-B56D-D6C3-ECC5-3F31DFEA7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55" y="1168533"/>
            <a:ext cx="2260467" cy="2260467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933BFB44-9E41-296B-E3A3-5F3D45266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9595" r="18579" b="19845"/>
          <a:stretch/>
        </p:blipFill>
        <p:spPr>
          <a:xfrm>
            <a:off x="10467111" y="6077709"/>
            <a:ext cx="404110" cy="3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1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C7DC0-833C-C2A7-01FA-E5B446B2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amplo rol de violações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BBDA1B-E213-E18B-0790-53369CA0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0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t-BR" sz="3000" dirty="0"/>
              <a:t>Extrapolação de competência estadual s/ contribuições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Burla à lei de responsabilidade fiscal e a mecanismos de repasse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Burla à vedação da destinação do produto da arrecadação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Burla à autorização constitucional s/ adicionais de alíquota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Burla aos mecanismos financeiros de gestão de fundos públicos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Violação ao princípio da não cumulatividade do ICMS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Violação à imunidade das exportações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Violação à estrita legalidade (alíquotas por decretos e portarias)</a:t>
            </a:r>
          </a:p>
          <a:p>
            <a:pPr>
              <a:spcBef>
                <a:spcPts val="1200"/>
              </a:spcBef>
            </a:pPr>
            <a:r>
              <a:rPr lang="pt-BR" sz="3000" dirty="0"/>
              <a:t>Segurança jurídica em xeque </a:t>
            </a:r>
          </a:p>
        </p:txBody>
      </p:sp>
    </p:spTree>
    <p:extLst>
      <p:ext uri="{BB962C8B-B14F-4D97-AF65-F5344CB8AC3E}">
        <p14:creationId xmlns:p14="http://schemas.microsoft.com/office/powerpoint/2010/main" val="150474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DA715-87B4-9EC9-E300-D55E9DD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Montantes arrecadados (contribuições)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4F6882-DD5D-D2DA-DB66-CE34727B397E}"/>
              </a:ext>
            </a:extLst>
          </p:cNvPr>
          <p:cNvSpPr txBox="1"/>
          <p:nvPr/>
        </p:nvSpPr>
        <p:spPr>
          <a:xfrm>
            <a:off x="1107556" y="5992297"/>
            <a:ext cx="54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Portal da Transparência SEFAZ/MT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FC91DCE-1B45-42ED-1176-2DC6CFFD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15" y="2006599"/>
            <a:ext cx="4851502" cy="39046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A3714C4-87E6-6AA2-80B8-A36156D79745}"/>
              </a:ext>
            </a:extLst>
          </p:cNvPr>
          <p:cNvSpPr txBox="1"/>
          <p:nvPr/>
        </p:nvSpPr>
        <p:spPr>
          <a:xfrm>
            <a:off x="6522315" y="5992297"/>
            <a:ext cx="54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Portal da Transparência SEFAZ/MS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FD20796-7AB0-ABBE-E4F8-BD25F8DF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56" y="2026867"/>
            <a:ext cx="4872383" cy="38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4DC4F-1C5C-6835-28D2-3B2BD7B4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Jurisprudência (FUNDERSUL e FETHAB)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20997-3B98-4A36-B20E-FB543D0C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/>
              <a:t>ADI 2056/MS (2007): </a:t>
            </a:r>
            <a:r>
              <a:rPr lang="pt-BR" b="1" i="1" dirty="0" err="1"/>
              <a:t>leading</a:t>
            </a:r>
            <a:r>
              <a:rPr lang="pt-BR" b="1" i="1" dirty="0"/>
              <a:t> case</a:t>
            </a:r>
          </a:p>
          <a:p>
            <a:pPr marL="18097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/>
              <a:t>“</a:t>
            </a:r>
            <a:r>
              <a:rPr lang="pt-BR" i="1" dirty="0"/>
              <a:t>Não há natureza jurídica tributária </a:t>
            </a:r>
            <a:r>
              <a:rPr lang="pt-BR" dirty="0"/>
              <a:t>[...] </a:t>
            </a:r>
            <a:r>
              <a:rPr lang="pt-BR" i="1" dirty="0"/>
              <a:t>pagamento destituído do elemento essencial de compulsoriedade.</a:t>
            </a:r>
            <a:r>
              <a:rPr lang="pt-BR" dirty="0"/>
              <a:t>” (Gilmar Mendes)</a:t>
            </a:r>
          </a:p>
          <a:p>
            <a:pPr marL="18097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dirty="0"/>
              <a:t>“A facultatividade é aparente. O não recolhimento acarretará graves consequências ao contribuinte no que concerne ao ICMS.” (Marco Aurélio)</a:t>
            </a:r>
          </a:p>
          <a:p>
            <a:pPr>
              <a:spcAft>
                <a:spcPts val="1200"/>
              </a:spcAft>
            </a:pPr>
            <a:r>
              <a:rPr lang="pt-BR" b="1" dirty="0"/>
              <a:t>Aplicação do </a:t>
            </a:r>
            <a:r>
              <a:rPr lang="pt-BR" b="1" i="1" dirty="0" err="1"/>
              <a:t>leading</a:t>
            </a:r>
            <a:r>
              <a:rPr lang="pt-BR" b="1" i="1" dirty="0"/>
              <a:t> case</a:t>
            </a:r>
            <a:r>
              <a:rPr lang="pt-BR" b="1" dirty="0"/>
              <a:t>: </a:t>
            </a:r>
            <a:r>
              <a:rPr lang="pt-BR" dirty="0"/>
              <a:t>ARE 859321, RE 602492, RE 606218, RE 613468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/>
              <a:t>ADI 6314/MT (SRB – 2020): </a:t>
            </a:r>
            <a:r>
              <a:rPr lang="pt-BR" dirty="0"/>
              <a:t>ilegitimidade ativa</a:t>
            </a:r>
            <a:endParaRPr lang="pt-BR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b="1" dirty="0"/>
              <a:t>ADI 6420/MT (ABIEC – 2020): </a:t>
            </a:r>
            <a:r>
              <a:rPr lang="pt-BR" dirty="0"/>
              <a:t>recorte temático (exportação de carnes)</a:t>
            </a:r>
          </a:p>
        </p:txBody>
      </p:sp>
    </p:spTree>
    <p:extLst>
      <p:ext uri="{BB962C8B-B14F-4D97-AF65-F5344CB8AC3E}">
        <p14:creationId xmlns:p14="http://schemas.microsoft.com/office/powerpoint/2010/main" val="164369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84EEBB-A7C6-710E-3450-75CC10CA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8" y="3261021"/>
            <a:ext cx="10515600" cy="1279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Obrigado, nobre audiência!</a:t>
            </a:r>
          </a:p>
          <a:p>
            <a:pPr marL="0" indent="0" algn="ctr">
              <a:buNone/>
            </a:pPr>
            <a:r>
              <a:rPr lang="pt-BR" dirty="0"/>
              <a:t>pedro@sabz.com.br</a:t>
            </a:r>
          </a:p>
        </p:txBody>
      </p:sp>
    </p:spTree>
    <p:extLst>
      <p:ext uri="{BB962C8B-B14F-4D97-AF65-F5344CB8AC3E}">
        <p14:creationId xmlns:p14="http://schemas.microsoft.com/office/powerpoint/2010/main" val="3187920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323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As “contribuições” aos “fundos” que oneram o agronegócio (FUNDERSUL, FETHAB e similares)</vt:lpstr>
      <vt:lpstr>Criatividade arrecadatória</vt:lpstr>
      <vt:lpstr>O amplo rol de violações</vt:lpstr>
      <vt:lpstr>Montantes arrecadados (contribuições)</vt:lpstr>
      <vt:lpstr>Jurisprudência (FUNDERSUL e FETHAB)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Pedro Souza</cp:lastModifiedBy>
  <cp:revision>11</cp:revision>
  <cp:lastPrinted>2022-12-05T17:25:32Z</cp:lastPrinted>
  <dcterms:created xsi:type="dcterms:W3CDTF">2022-11-18T18:20:41Z</dcterms:created>
  <dcterms:modified xsi:type="dcterms:W3CDTF">2022-12-05T17:25:50Z</dcterms:modified>
</cp:coreProperties>
</file>