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28" r:id="rId3"/>
    <p:sldId id="333" r:id="rId4"/>
    <p:sldId id="329" r:id="rId5"/>
    <p:sldId id="330" r:id="rId6"/>
    <p:sldId id="256" r:id="rId7"/>
    <p:sldId id="331" r:id="rId8"/>
    <p:sldId id="332" r:id="rId9"/>
    <p:sldId id="261" r:id="rId10"/>
    <p:sldId id="32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6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6F32-91D5-6842-9670-D6B1319DC4FA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18F9-D8A0-8745-9A6B-66956B256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900430" algn="ctr">
              <a:lnSpc>
                <a:spcPct val="150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Seção VI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 Revelia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900430" algn="ctr">
              <a:lnSpc>
                <a:spcPct val="150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900430" algn="just">
              <a:lnSpc>
                <a:spcPct val="150000"/>
              </a:lnSpc>
              <a:spcAft>
                <a:spcPts val="10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22. Não sendo cumprida nem impugnada a exigência, a autoridade preparadora declarará a revelia, permanecendo o processo no órgão preparador, pelo prazo de quarenta e cinco dias úteis, para cobrança amigável.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900430" algn="just">
              <a:lnSpc>
                <a:spcPct val="150000"/>
              </a:lnSpc>
              <a:spcAft>
                <a:spcPts val="1000"/>
              </a:spcAft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1º No caso de impugnação parcial, não cumprida a exigência relativa à parte não litigiosa do crédito, o órgão preparador, antes da remessa dos autos a julgamento, providenciará a formação de autos apartados para a imediata cobrança da parte não contestada, consignando essa circunstância no processo original.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900430" algn="just">
              <a:lnSpc>
                <a:spcPct val="150000"/>
              </a:lnSpc>
              <a:spcAft>
                <a:spcPts val="1000"/>
              </a:spcAft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2º Esgotado o prazo de cobrança amigável sem que tenha sido pago ou parcelado o crédito tributário, o órgão preparador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dentro de trinta dias,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encaminhará 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os débitos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 Procuradoria-Geral da Fazenda Nacional (PGFN), para fins de controle de legalidade e inscrição em dívida ativa da União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900430" algn="just">
              <a:lnSpc>
                <a:spcPct val="150000"/>
              </a:lnSpc>
              <a:spcAft>
                <a:spcPts val="1000"/>
              </a:spcAft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3º Os órgãos da administração tributária poderão adotar meios consensuais de solução de litígios destinados à extinção do crédito tributário previstos em legislação própria.</a:t>
            </a:r>
            <a:r>
              <a:rPr lang="pt-PT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0E0B-7DD6-46CA-A48B-3056DC1B6A2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864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9" name="Google Shape;109;p5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090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3" y="1459727"/>
            <a:ext cx="10715625" cy="2387600"/>
          </a:xfrm>
        </p:spPr>
        <p:txBody>
          <a:bodyPr>
            <a:noAutofit/>
          </a:bodyPr>
          <a:lstStyle/>
          <a:p>
            <a:pPr marL="899160" indent="449580"/>
            <a:br>
              <a:rPr lang="pt-B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br>
              <a:rPr lang="pt-B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br>
              <a:rPr lang="pt-B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br>
              <a:rPr lang="pt-B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br>
              <a:rPr lang="pt-B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pt-BR" sz="4400" b="1" i="0" dirty="0">
                <a:solidFill>
                  <a:srgbClr val="0070C0"/>
                </a:solidFill>
                <a:effectLst/>
                <a:sym typeface="Rockwell"/>
              </a:rPr>
              <a:t>Reforma do Processo </a:t>
            </a:r>
            <a:r>
              <a:rPr lang="pt-BR" sz="4400" b="1" dirty="0">
                <a:solidFill>
                  <a:srgbClr val="0070C0"/>
                </a:solidFill>
                <a:sym typeface="Rockwell"/>
              </a:rPr>
              <a:t>Administrativo Tributário Federal:</a:t>
            </a:r>
            <a:br>
              <a:rPr lang="pt-BR" sz="4400" b="1" dirty="0">
                <a:solidFill>
                  <a:srgbClr val="0070C0"/>
                </a:solidFill>
                <a:sym typeface="Rockwell"/>
              </a:rPr>
            </a:br>
            <a:r>
              <a:rPr lang="pt-BR" sz="4400" b="1" dirty="0">
                <a:solidFill>
                  <a:srgbClr val="0070C0"/>
                </a:solidFill>
                <a:sym typeface="Rockwell"/>
              </a:rPr>
              <a:t>PAT Federal – PL </a:t>
            </a:r>
            <a:r>
              <a:rPr lang="pt-BR" sz="4400" b="1" dirty="0" err="1">
                <a:solidFill>
                  <a:srgbClr val="0070C0"/>
                </a:solidFill>
                <a:sym typeface="Rockwell"/>
              </a:rPr>
              <a:t>n</a:t>
            </a:r>
            <a:r>
              <a:rPr lang="pt-BR" sz="4400" b="1" dirty="0">
                <a:solidFill>
                  <a:srgbClr val="0070C0"/>
                </a:solidFill>
                <a:sym typeface="Rockwell"/>
              </a:rPr>
              <a:t>. 2483 de 2022</a:t>
            </a:r>
            <a:endParaRPr lang="pt-BR" sz="4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674" y="4323007"/>
            <a:ext cx="10715625" cy="1655762"/>
          </a:xfrm>
        </p:spPr>
        <p:txBody>
          <a:bodyPr>
            <a:normAutofit fontScale="92500"/>
          </a:bodyPr>
          <a:lstStyle/>
          <a:p>
            <a:pPr marL="899160" indent="449580" algn="l"/>
            <a:endParaRPr lang="pt-BR" sz="3500" b="1" i="1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marL="899160" indent="449580" algn="l"/>
            <a:r>
              <a:rPr lang="pt-BR" sz="3500" b="1" i="1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                        </a:t>
            </a:r>
            <a:r>
              <a:rPr lang="pt-BR" sz="2800" b="1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Talita Pimenta Félix</a:t>
            </a:r>
            <a:br>
              <a:rPr lang="pt-BR" sz="9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pt-BR" sz="2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Mestre e doutora PUC/SP, Advogada, Professora e Coordenadora IBET Goiânia</a:t>
            </a:r>
            <a:endParaRPr lang="pt-BR" sz="2600" b="1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259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10">
            <a:extLst>
              <a:ext uri="{FF2B5EF4-FFF2-40B4-BE49-F238E27FC236}">
                <a16:creationId xmlns:a16="http://schemas.microsoft.com/office/drawing/2014/main" id="{6B68355C-3261-834E-B848-6AEC09433785}"/>
              </a:ext>
            </a:extLst>
          </p:cNvPr>
          <p:cNvSpPr txBox="1"/>
          <p:nvPr/>
        </p:nvSpPr>
        <p:spPr>
          <a:xfrm>
            <a:off x="4150138" y="3044687"/>
            <a:ext cx="6017427" cy="1918277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endParaRPr lang="pt-BR" sz="4000" dirty="0">
              <a:latin typeface="Calibri" panose="020F0502020204030204" pitchFamily="34" charset="0"/>
              <a:ea typeface="Rockwell"/>
              <a:cs typeface="Calibri" panose="020F0502020204030204" pitchFamily="34" charset="0"/>
              <a:sym typeface="Rockwell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5400" dirty="0">
                <a:latin typeface="Calibri" panose="020F0502020204030204" pitchFamily="34" charset="0"/>
                <a:ea typeface="Rockwell"/>
                <a:cs typeface="Calibri" panose="020F0502020204030204" pitchFamily="34" charset="0"/>
                <a:sym typeface="Rockwell"/>
              </a:rPr>
              <a:t>Obrigada!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endParaRPr lang="pt-BR" sz="4000" dirty="0">
              <a:latin typeface="Calibri" panose="020F0502020204030204" pitchFamily="34" charset="0"/>
              <a:ea typeface="Rockwell"/>
              <a:cs typeface="Calibri" panose="020F0502020204030204" pitchFamily="34" charset="0"/>
              <a:sym typeface="Rockwell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endParaRPr lang="pt-BR" sz="40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Rockwell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40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talita@pimentafelix.com.br</a:t>
            </a:r>
            <a:endParaRPr lang="pt-BR" sz="40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algn="r">
              <a:lnSpc>
                <a:spcPct val="90000"/>
              </a:lnSpc>
              <a:buClr>
                <a:schemeClr val="dk1"/>
              </a:buClr>
              <a:buSzPts val="2800"/>
            </a:pPr>
            <a:endParaRPr sz="40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922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10">
            <a:extLst>
              <a:ext uri="{FF2B5EF4-FFF2-40B4-BE49-F238E27FC236}">
                <a16:creationId xmlns:a16="http://schemas.microsoft.com/office/drawing/2014/main" id="{C85CAC26-4F20-CE4B-9EAA-A35C877CC8EF}"/>
              </a:ext>
            </a:extLst>
          </p:cNvPr>
          <p:cNvSpPr txBox="1"/>
          <p:nvPr/>
        </p:nvSpPr>
        <p:spPr>
          <a:xfrm>
            <a:off x="1043202" y="844589"/>
            <a:ext cx="10105595" cy="1467000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3600" dirty="0">
                <a:solidFill>
                  <a:srgbClr val="0070C0"/>
                </a:solidFill>
                <a:latin typeface="+mj-lt"/>
                <a:ea typeface="Rockwell"/>
                <a:cs typeface="Rockwell"/>
                <a:sym typeface="Rockwell"/>
              </a:rPr>
              <a:t>Contextualização</a:t>
            </a:r>
            <a:endParaRPr sz="3600" dirty="0">
              <a:solidFill>
                <a:srgbClr val="0070C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FAD26714-7215-1F41-8BA4-806C44C3CCE9}"/>
              </a:ext>
            </a:extLst>
          </p:cNvPr>
          <p:cNvGrpSpPr/>
          <p:nvPr/>
        </p:nvGrpSpPr>
        <p:grpSpPr>
          <a:xfrm>
            <a:off x="808522" y="2830363"/>
            <a:ext cx="11672234" cy="2453633"/>
            <a:chOff x="295168" y="3065287"/>
            <a:chExt cx="11672234" cy="2453633"/>
          </a:xfrm>
        </p:grpSpPr>
        <p:grpSp>
          <p:nvGrpSpPr>
            <p:cNvPr id="11" name="Google Shape;113;p57">
              <a:extLst>
                <a:ext uri="{FF2B5EF4-FFF2-40B4-BE49-F238E27FC236}">
                  <a16:creationId xmlns:a16="http://schemas.microsoft.com/office/drawing/2014/main" id="{67AC0AFD-4C57-C34E-8C0F-8E4FEED58B93}"/>
                </a:ext>
              </a:extLst>
            </p:cNvPr>
            <p:cNvGrpSpPr/>
            <p:nvPr/>
          </p:nvGrpSpPr>
          <p:grpSpPr>
            <a:xfrm>
              <a:off x="295168" y="3065287"/>
              <a:ext cx="11672234" cy="2049654"/>
              <a:chOff x="-1060081" y="2117231"/>
              <a:chExt cx="13703695" cy="2098891"/>
            </a:xfrm>
          </p:grpSpPr>
          <p:sp>
            <p:nvSpPr>
              <p:cNvPr id="12" name="Google Shape;114;p57">
                <a:extLst>
                  <a:ext uri="{FF2B5EF4-FFF2-40B4-BE49-F238E27FC236}">
                    <a16:creationId xmlns:a16="http://schemas.microsoft.com/office/drawing/2014/main" id="{D49A8BB4-6F98-0B4D-98D9-2BEA763FFF9E}"/>
                  </a:ext>
                </a:extLst>
              </p:cNvPr>
              <p:cNvSpPr/>
              <p:nvPr/>
            </p:nvSpPr>
            <p:spPr>
              <a:xfrm>
                <a:off x="423615" y="3055608"/>
                <a:ext cx="82855" cy="749167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7F7F7F"/>
              </a:solidFill>
              <a:ln>
                <a:noFill/>
              </a:ln>
            </p:spPr>
            <p:txBody>
              <a:bodyPr spcFirstLastPara="1" wrap="square" lIns="68569" tIns="34275" rIns="68569" bIns="34275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 sz="135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" name="Google Shape;117;p57">
                <a:extLst>
                  <a:ext uri="{FF2B5EF4-FFF2-40B4-BE49-F238E27FC236}">
                    <a16:creationId xmlns:a16="http://schemas.microsoft.com/office/drawing/2014/main" id="{B83712C7-7655-134C-AEE2-9FD73B5CB729}"/>
                  </a:ext>
                </a:extLst>
              </p:cNvPr>
              <p:cNvGrpSpPr/>
              <p:nvPr/>
            </p:nvGrpSpPr>
            <p:grpSpPr>
              <a:xfrm>
                <a:off x="-1060081" y="2117231"/>
                <a:ext cx="13703695" cy="2098891"/>
                <a:chOff x="-1297960" y="1834102"/>
                <a:chExt cx="14621227" cy="2530278"/>
              </a:xfrm>
            </p:grpSpPr>
            <p:grpSp>
              <p:nvGrpSpPr>
                <p:cNvPr id="14" name="Google Shape;118;p57">
                  <a:extLst>
                    <a:ext uri="{FF2B5EF4-FFF2-40B4-BE49-F238E27FC236}">
                      <a16:creationId xmlns:a16="http://schemas.microsoft.com/office/drawing/2014/main" id="{98FFED89-A816-F84D-872F-B0F6566D7DD3}"/>
                    </a:ext>
                  </a:extLst>
                </p:cNvPr>
                <p:cNvGrpSpPr/>
                <p:nvPr/>
              </p:nvGrpSpPr>
              <p:grpSpPr>
                <a:xfrm>
                  <a:off x="-1297960" y="1834102"/>
                  <a:ext cx="14621227" cy="2530278"/>
                  <a:chOff x="-1076223" y="1879717"/>
                  <a:chExt cx="13174742" cy="2530278"/>
                </a:xfrm>
              </p:grpSpPr>
              <p:grpSp>
                <p:nvGrpSpPr>
                  <p:cNvPr id="18" name="Google Shape;119;p57">
                    <a:extLst>
                      <a:ext uri="{FF2B5EF4-FFF2-40B4-BE49-F238E27FC236}">
                        <a16:creationId xmlns:a16="http://schemas.microsoft.com/office/drawing/2014/main" id="{CC9AB46C-D8CD-3347-92E8-B59B03AEEB5D}"/>
                      </a:ext>
                    </a:extLst>
                  </p:cNvPr>
                  <p:cNvGrpSpPr/>
                  <p:nvPr/>
                </p:nvGrpSpPr>
                <p:grpSpPr>
                  <a:xfrm>
                    <a:off x="-1048839" y="1879717"/>
                    <a:ext cx="6417862" cy="2530278"/>
                    <a:chOff x="14713" y="1699250"/>
                    <a:chExt cx="6417862" cy="2530278"/>
                  </a:xfrm>
                </p:grpSpPr>
                <p:sp>
                  <p:nvSpPr>
                    <p:cNvPr id="20" name="Google Shape;120;p57">
                      <a:extLst>
                        <a:ext uri="{FF2B5EF4-FFF2-40B4-BE49-F238E27FC236}">
                          <a16:creationId xmlns:a16="http://schemas.microsoft.com/office/drawing/2014/main" id="{9BC890C8-0D94-AC41-8651-6B56DA0B12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30457" y="2830491"/>
                      <a:ext cx="79658" cy="903145"/>
                    </a:xfrm>
                    <a:prstGeom prst="upArrow">
                      <a:avLst>
                        <a:gd name="adj1" fmla="val 50000"/>
                        <a:gd name="adj2" fmla="val 50000"/>
                      </a:avLst>
                    </a:prstGeom>
                    <a:solidFill>
                      <a:srgbClr val="7F7F7F"/>
                    </a:solidFill>
                    <a:ln>
                      <a:noFill/>
                    </a:ln>
                  </p:spPr>
                  <p:txBody>
                    <a:bodyPr spcFirstLastPara="1" wrap="square" lIns="68569" tIns="34275" rIns="68569" bIns="34275" anchor="ctr" anchorCtr="0">
                      <a:noAutofit/>
                    </a:bodyPr>
                    <a:lstStyle/>
                    <a:p>
                      <a:pPr algn="ctr">
                        <a:buClr>
                          <a:srgbClr val="000000"/>
                        </a:buClr>
                        <a:buSzPts val="1800"/>
                      </a:pPr>
                      <a:endParaRPr sz="135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21" name="Google Shape;121;p57">
                      <a:extLst>
                        <a:ext uri="{FF2B5EF4-FFF2-40B4-BE49-F238E27FC236}">
                          <a16:creationId xmlns:a16="http://schemas.microsoft.com/office/drawing/2014/main" id="{8815C70E-FA79-764C-A835-17F0C378C8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352917" y="2821650"/>
                      <a:ext cx="79658" cy="903146"/>
                    </a:xfrm>
                    <a:prstGeom prst="upArrow">
                      <a:avLst>
                        <a:gd name="adj1" fmla="val 50000"/>
                        <a:gd name="adj2" fmla="val 50000"/>
                      </a:avLst>
                    </a:prstGeom>
                    <a:solidFill>
                      <a:srgbClr val="7F7F7F"/>
                    </a:solidFill>
                    <a:ln>
                      <a:noFill/>
                    </a:ln>
                  </p:spPr>
                  <p:txBody>
                    <a:bodyPr spcFirstLastPara="1" wrap="square" lIns="68569" tIns="34275" rIns="68569" bIns="34275" anchor="ctr" anchorCtr="0">
                      <a:noAutofit/>
                    </a:bodyPr>
                    <a:lstStyle/>
                    <a:p>
                      <a:pPr algn="ctr">
                        <a:buClr>
                          <a:srgbClr val="000000"/>
                        </a:buClr>
                        <a:buSzPts val="1800"/>
                      </a:pPr>
                      <a:endParaRPr sz="135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grpSp>
                  <p:nvGrpSpPr>
                    <p:cNvPr id="23" name="Google Shape;124;p57">
                      <a:extLst>
                        <a:ext uri="{FF2B5EF4-FFF2-40B4-BE49-F238E27FC236}">
                          <a16:creationId xmlns:a16="http://schemas.microsoft.com/office/drawing/2014/main" id="{85AA838B-6111-134D-BBD1-55568CDC58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4713" y="1699250"/>
                      <a:ext cx="2957397" cy="2530278"/>
                      <a:chOff x="64610" y="1794858"/>
                      <a:chExt cx="2957397" cy="2530278"/>
                    </a:xfrm>
                  </p:grpSpPr>
                  <p:sp>
                    <p:nvSpPr>
                      <p:cNvPr id="24" name="Google Shape;125;p57">
                        <a:extLst>
                          <a:ext uri="{FF2B5EF4-FFF2-40B4-BE49-F238E27FC236}">
                            <a16:creationId xmlns:a16="http://schemas.microsoft.com/office/drawing/2014/main" id="{7F392E92-4796-C046-BA73-6C1F7807FD9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97305" y="3675934"/>
                        <a:ext cx="1096385" cy="6492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68569" tIns="34275" rIns="68569" bIns="34275" anchor="ctr" anchorCtr="0">
                        <a:noAutofit/>
                      </a:bodyPr>
                      <a:lstStyle/>
                      <a:p>
                        <a:pPr algn="ctr">
                          <a:lnSpc>
                            <a:spcPct val="90000"/>
                          </a:lnSpc>
                          <a:buClr>
                            <a:schemeClr val="dk1"/>
                          </a:buClr>
                          <a:buSzPts val="1300"/>
                        </a:pPr>
                        <a:r>
                          <a:rPr lang="pt-BR" sz="1400" b="1" dirty="0" err="1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Fev</a:t>
                        </a:r>
                        <a:r>
                          <a:rPr lang="pt-BR" sz="1400" b="1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/22</a:t>
                        </a:r>
                        <a:endParaRPr sz="1400" b="1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0" name="Google Shape;145;p57">
                        <a:extLst>
                          <a:ext uri="{FF2B5EF4-FFF2-40B4-BE49-F238E27FC236}">
                            <a16:creationId xmlns:a16="http://schemas.microsoft.com/office/drawing/2014/main" id="{38E92DFB-731F-284F-814C-C0BCE2240F7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4610" y="1794858"/>
                        <a:ext cx="2957397" cy="925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68569" tIns="34275" rIns="68569" bIns="34275" anchor="ctr" anchorCtr="0">
                        <a:noAutofit/>
                      </a:bodyPr>
                      <a:lstStyle/>
                      <a:p>
                        <a:pPr algn="ctr">
                          <a:lnSpc>
                            <a:spcPct val="90000"/>
                          </a:lnSpc>
                          <a:buClr>
                            <a:schemeClr val="dk1"/>
                          </a:buClr>
                          <a:buSzPts val="1400"/>
                        </a:pPr>
                        <a:r>
                          <a:rPr lang="pt-BR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Diagnóstico do Contencioso </a:t>
                        </a:r>
                        <a:r>
                          <a:rPr lang="pt-BR" i="1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Judicial </a:t>
                        </a:r>
                        <a:r>
                          <a:rPr lang="pt-BR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Tributário – </a:t>
                        </a:r>
                      </a:p>
                      <a:p>
                        <a:pPr algn="ctr">
                          <a:lnSpc>
                            <a:spcPct val="90000"/>
                          </a:lnSpc>
                          <a:buClr>
                            <a:schemeClr val="dk1"/>
                          </a:buClr>
                          <a:buSzPts val="1400"/>
                        </a:pPr>
                        <a:r>
                          <a:rPr lang="pt-BR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INSPER e CNJ</a:t>
                        </a:r>
                        <a:endParaRPr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</p:grpSp>
              </p:grpSp>
              <p:sp>
                <p:nvSpPr>
                  <p:cNvPr id="19" name="Google Shape;150;p57">
                    <a:extLst>
                      <a:ext uri="{FF2B5EF4-FFF2-40B4-BE49-F238E27FC236}">
                        <a16:creationId xmlns:a16="http://schemas.microsoft.com/office/drawing/2014/main" id="{81849A63-65BD-B24B-86AE-07347D0CECBD}"/>
                      </a:ext>
                    </a:extLst>
                  </p:cNvPr>
                  <p:cNvSpPr txBox="1"/>
                  <p:nvPr/>
                </p:nvSpPr>
                <p:spPr>
                  <a:xfrm>
                    <a:off x="-1076223" y="3259170"/>
                    <a:ext cx="13174742" cy="62945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68569" tIns="34275" rIns="68569" bIns="34275" anchor="t" anchorCtr="0">
                    <a:normAutofit/>
                  </a:bodyPr>
                  <a:lstStyle/>
                  <a:p>
                    <a:pPr>
                      <a:lnSpc>
                        <a:spcPct val="90000"/>
                      </a:lnSpc>
                      <a:buClr>
                        <a:schemeClr val="dk1"/>
                      </a:buClr>
                      <a:buSzPct val="100000"/>
                    </a:pPr>
                    <a:r>
                      <a:rPr lang="pt-BR" sz="2100" b="1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---------------------------------------------------------------------------------------------------------------------</a:t>
                    </a:r>
                    <a:endParaRPr sz="1050" dirty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15" name="Google Shape;151;p57">
                  <a:extLst>
                    <a:ext uri="{FF2B5EF4-FFF2-40B4-BE49-F238E27FC236}">
                      <a16:creationId xmlns:a16="http://schemas.microsoft.com/office/drawing/2014/main" id="{54865A3C-4E74-274D-8584-9646144A12C3}"/>
                    </a:ext>
                  </a:extLst>
                </p:cNvPr>
                <p:cNvSpPr/>
                <p:nvPr/>
              </p:nvSpPr>
              <p:spPr>
                <a:xfrm>
                  <a:off x="8588502" y="2956502"/>
                  <a:ext cx="88403" cy="903145"/>
                </a:xfrm>
                <a:prstGeom prst="upArrow">
                  <a:avLst>
                    <a:gd name="adj1" fmla="val 50000"/>
                    <a:gd name="adj2" fmla="val 50000"/>
                  </a:avLst>
                </a:prstGeom>
                <a:solidFill>
                  <a:srgbClr val="7F7F7F"/>
                </a:solidFill>
                <a:ln>
                  <a:noFill/>
                </a:ln>
              </p:spPr>
              <p:txBody>
                <a:bodyPr spcFirstLastPara="1" wrap="square" lIns="68569" tIns="34275" rIns="68569" bIns="34275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</a:pPr>
                  <a:endParaRPr sz="135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2" name="Google Shape;145;p57">
              <a:extLst>
                <a:ext uri="{FF2B5EF4-FFF2-40B4-BE49-F238E27FC236}">
                  <a16:creationId xmlns:a16="http://schemas.microsoft.com/office/drawing/2014/main" id="{AFC15EC2-6199-1B44-AE0E-4F948C99AECF}"/>
                </a:ext>
              </a:extLst>
            </p:cNvPr>
            <p:cNvSpPr txBox="1"/>
            <p:nvPr/>
          </p:nvSpPr>
          <p:spPr>
            <a:xfrm>
              <a:off x="2139778" y="4769270"/>
              <a:ext cx="3220891" cy="749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pt-BR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Diagnóstico do Contencioso Administrativo Tributário – </a:t>
              </a:r>
            </a:p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pt-BR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RFB e BID</a:t>
              </a:r>
              <a:endParaRPr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145;p57">
              <a:extLst>
                <a:ext uri="{FF2B5EF4-FFF2-40B4-BE49-F238E27FC236}">
                  <a16:creationId xmlns:a16="http://schemas.microsoft.com/office/drawing/2014/main" id="{3E15945A-F3D5-254F-8317-AF20413A5346}"/>
                </a:ext>
              </a:extLst>
            </p:cNvPr>
            <p:cNvSpPr txBox="1"/>
            <p:nvPr/>
          </p:nvSpPr>
          <p:spPr>
            <a:xfrm>
              <a:off x="6875519" y="4763396"/>
              <a:ext cx="2880512" cy="749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pt-BR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Calibri"/>
                </a:rPr>
                <a:t>Apresentação de 08 anteprojetos de leis pelo Senador Rodrigo Pacheco </a:t>
              </a:r>
              <a:endParaRPr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145;p57">
              <a:extLst>
                <a:ext uri="{FF2B5EF4-FFF2-40B4-BE49-F238E27FC236}">
                  <a16:creationId xmlns:a16="http://schemas.microsoft.com/office/drawing/2014/main" id="{7805E8C4-F5A9-9B4A-9832-12E239BD8A63}"/>
                </a:ext>
              </a:extLst>
            </p:cNvPr>
            <p:cNvSpPr txBox="1"/>
            <p:nvPr/>
          </p:nvSpPr>
          <p:spPr>
            <a:xfrm>
              <a:off x="4525439" y="3102072"/>
              <a:ext cx="3130150" cy="749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pt-BR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Calibri"/>
                </a:rPr>
                <a:t>Subcomissão Para Reforma do Processo Administrativo e Judicial Tributário - CNJ</a:t>
              </a:r>
              <a:endParaRPr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125;p57">
              <a:extLst>
                <a:ext uri="{FF2B5EF4-FFF2-40B4-BE49-F238E27FC236}">
                  <a16:creationId xmlns:a16="http://schemas.microsoft.com/office/drawing/2014/main" id="{A31FCD28-8C15-2E48-B86F-BCCC4768BA0C}"/>
                </a:ext>
              </a:extLst>
            </p:cNvPr>
            <p:cNvSpPr txBox="1"/>
            <p:nvPr/>
          </p:nvSpPr>
          <p:spPr>
            <a:xfrm>
              <a:off x="7655589" y="3551994"/>
              <a:ext cx="971348" cy="525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300"/>
              </a:pPr>
              <a:r>
                <a:rPr lang="pt-BR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09/2022</a:t>
              </a:r>
              <a:endParaRPr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125;p57">
              <a:extLst>
                <a:ext uri="{FF2B5EF4-FFF2-40B4-BE49-F238E27FC236}">
                  <a16:creationId xmlns:a16="http://schemas.microsoft.com/office/drawing/2014/main" id="{1B21D49F-6ADE-CB42-9354-521FCA83566C}"/>
                </a:ext>
              </a:extLst>
            </p:cNvPr>
            <p:cNvSpPr txBox="1"/>
            <p:nvPr/>
          </p:nvSpPr>
          <p:spPr>
            <a:xfrm>
              <a:off x="5431242" y="4616640"/>
              <a:ext cx="971348" cy="525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300"/>
              </a:pPr>
              <a:r>
                <a:rPr lang="pt-BR" sz="14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Calibri"/>
                </a:rPr>
                <a:t>08/22</a:t>
              </a:r>
              <a:endParaRPr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125;p57">
              <a:extLst>
                <a:ext uri="{FF2B5EF4-FFF2-40B4-BE49-F238E27FC236}">
                  <a16:creationId xmlns:a16="http://schemas.microsoft.com/office/drawing/2014/main" id="{77803810-642B-3F4D-B8F9-4AE1FB831BDB}"/>
                </a:ext>
              </a:extLst>
            </p:cNvPr>
            <p:cNvSpPr txBox="1"/>
            <p:nvPr/>
          </p:nvSpPr>
          <p:spPr>
            <a:xfrm>
              <a:off x="3096846" y="3567114"/>
              <a:ext cx="971348" cy="525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300"/>
              </a:pPr>
              <a:r>
                <a:rPr lang="pt-BR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Abr</a:t>
              </a:r>
              <a:r>
                <a:rPr lang="pt-BR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/22</a:t>
              </a:r>
              <a:endParaRPr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460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10">
            <a:extLst>
              <a:ext uri="{FF2B5EF4-FFF2-40B4-BE49-F238E27FC236}">
                <a16:creationId xmlns:a16="http://schemas.microsoft.com/office/drawing/2014/main" id="{C85CAC26-4F20-CE4B-9EAA-A35C877CC8EF}"/>
              </a:ext>
            </a:extLst>
          </p:cNvPr>
          <p:cNvSpPr txBox="1"/>
          <p:nvPr/>
        </p:nvSpPr>
        <p:spPr>
          <a:xfrm>
            <a:off x="1043202" y="840155"/>
            <a:ext cx="10105595" cy="1467000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3200" dirty="0">
                <a:solidFill>
                  <a:srgbClr val="0070C0"/>
                </a:solidFill>
                <a:latin typeface="+mj-lt"/>
                <a:ea typeface="Rockwell"/>
                <a:cs typeface="Rockwell"/>
                <a:sym typeface="Rockwell"/>
              </a:rPr>
              <a:t>Premissas adotadas pela “Subcomissão da Reforma do Processo Administrativo e Judicial Tributário”</a:t>
            </a:r>
            <a:endParaRPr sz="3200" dirty="0">
              <a:solidFill>
                <a:srgbClr val="0070C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E5C4CF-FF69-354E-A20F-81824C5077D0}"/>
              </a:ext>
            </a:extLst>
          </p:cNvPr>
          <p:cNvSpPr txBox="1"/>
          <p:nvPr/>
        </p:nvSpPr>
        <p:spPr>
          <a:xfrm>
            <a:off x="132521" y="2307155"/>
            <a:ext cx="116706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Propostas tendentes a 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dinamizar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unificar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 modernizar 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o processo;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Segurança Jurídica: duração razoável do processo;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Alterações de ordem infraconstitucional;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Medidas consensuais de resolução de litígios;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Observância do pacto federativo e à LRF.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6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10">
            <a:extLst>
              <a:ext uri="{FF2B5EF4-FFF2-40B4-BE49-F238E27FC236}">
                <a16:creationId xmlns:a16="http://schemas.microsoft.com/office/drawing/2014/main" id="{C85CAC26-4F20-CE4B-9EAA-A35C877CC8EF}"/>
              </a:ext>
            </a:extLst>
          </p:cNvPr>
          <p:cNvSpPr txBox="1"/>
          <p:nvPr/>
        </p:nvSpPr>
        <p:spPr>
          <a:xfrm>
            <a:off x="2709075" y="503685"/>
            <a:ext cx="6773850" cy="1467000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4000" b="1" dirty="0">
                <a:solidFill>
                  <a:srgbClr val="0070C0"/>
                </a:solidFill>
                <a:latin typeface="+mj-lt"/>
                <a:ea typeface="Rockwell"/>
                <a:cs typeface="Rockwell"/>
                <a:sym typeface="Rockwell"/>
              </a:rPr>
              <a:t>Premissas do PL do PAT Federal</a:t>
            </a:r>
            <a:endParaRPr sz="4000" b="1" dirty="0">
              <a:solidFill>
                <a:srgbClr val="0070C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E5C4CF-FF69-354E-A20F-81824C5077D0}"/>
              </a:ext>
            </a:extLst>
          </p:cNvPr>
          <p:cNvSpPr txBox="1"/>
          <p:nvPr/>
        </p:nvSpPr>
        <p:spPr>
          <a:xfrm>
            <a:off x="67733" y="1829755"/>
            <a:ext cx="1205653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CPC = ampla defesa 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versus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 razoável duração do processo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Menor onerosidade ao órgão, reforma do possível;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Adequação ao CPC, à LINDB e à Lei 9.784/99*;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Diálogo com regramentos esparsos e as decisões do judiciário;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Excluída a 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consulta fiscal 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do PAT Federal.</a:t>
            </a:r>
          </a:p>
          <a:p>
            <a:pPr lvl="1" algn="just"/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112;p57">
            <a:extLst>
              <a:ext uri="{FF2B5EF4-FFF2-40B4-BE49-F238E27FC236}">
                <a16:creationId xmlns:a16="http://schemas.microsoft.com/office/drawing/2014/main" id="{53B741E8-68CC-FD4F-A95E-732C69195D38}"/>
              </a:ext>
            </a:extLst>
          </p:cNvPr>
          <p:cNvSpPr txBox="1"/>
          <p:nvPr/>
        </p:nvSpPr>
        <p:spPr>
          <a:xfrm>
            <a:off x="135468" y="6130831"/>
            <a:ext cx="9502079" cy="57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400"/>
            </a:pPr>
            <a:r>
              <a:rPr lang="pt-BR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Lei objeto da reforma do “Processo Administrativo”, a outra Subcomissão criada pelo Ato Conjunto do STF e do Senado Federal.</a:t>
            </a:r>
            <a:endParaRPr sz="13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086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10">
            <a:extLst>
              <a:ext uri="{FF2B5EF4-FFF2-40B4-BE49-F238E27FC236}">
                <a16:creationId xmlns:a16="http://schemas.microsoft.com/office/drawing/2014/main" id="{C85CAC26-4F20-CE4B-9EAA-A35C877CC8EF}"/>
              </a:ext>
            </a:extLst>
          </p:cNvPr>
          <p:cNvSpPr txBox="1"/>
          <p:nvPr/>
        </p:nvSpPr>
        <p:spPr>
          <a:xfrm>
            <a:off x="2382051" y="905390"/>
            <a:ext cx="6773850" cy="1088357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4400" b="1" dirty="0">
                <a:solidFill>
                  <a:srgbClr val="0070C0"/>
                </a:solidFill>
                <a:latin typeface="+mj-lt"/>
                <a:ea typeface="Rockwell"/>
                <a:cs typeface="Rockwell"/>
                <a:sym typeface="Rockwell"/>
              </a:rPr>
              <a:t>PL do PAT Federal</a:t>
            </a:r>
            <a:endParaRPr sz="4400" b="1" dirty="0">
              <a:solidFill>
                <a:srgbClr val="0070C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E5C4CF-FF69-354E-A20F-81824C5077D0}"/>
              </a:ext>
            </a:extLst>
          </p:cNvPr>
          <p:cNvSpPr txBox="1"/>
          <p:nvPr/>
        </p:nvSpPr>
        <p:spPr>
          <a:xfrm>
            <a:off x="0" y="1773253"/>
            <a:ext cx="1153795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Prazos processuais em dias úteis e suspensão entre 20/12 e 20/01;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Prazo de impugnação ampliado de 30 dias (corridos) para 60 dias (úteis);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Anulação de atos por iniciativa da Administração;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Ciência do AIIM para cada um dos os sujeitos passivos com prazo individualizado;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Não aplicação de penalidade se o sujeito passivo comprovar que seguiu as orientações gerais da época em que ocorrido o “fato gerador” (art. 100 do CTN);</a:t>
            </a: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8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5F575FC5-129A-3048-966F-39ECDC9E0026}"/>
              </a:ext>
            </a:extLst>
          </p:cNvPr>
          <p:cNvGrpSpPr/>
          <p:nvPr/>
        </p:nvGrpSpPr>
        <p:grpSpPr>
          <a:xfrm>
            <a:off x="340108" y="2662097"/>
            <a:ext cx="11283937" cy="3207129"/>
            <a:chOff x="306083" y="1787454"/>
            <a:chExt cx="11283937" cy="3207129"/>
          </a:xfrm>
        </p:grpSpPr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9BB138F-3F72-B74A-8A2F-DD8BFC7BFA9A}"/>
                </a:ext>
              </a:extLst>
            </p:cNvPr>
            <p:cNvGrpSpPr/>
            <p:nvPr/>
          </p:nvGrpSpPr>
          <p:grpSpPr>
            <a:xfrm>
              <a:off x="306083" y="1787454"/>
              <a:ext cx="11283937" cy="3207129"/>
              <a:chOff x="-312130" y="2895011"/>
              <a:chExt cx="14021318" cy="3283026"/>
            </a:xfrm>
          </p:grpSpPr>
          <p:grpSp>
            <p:nvGrpSpPr>
              <p:cNvPr id="9" name="Google Shape;111;p57">
                <a:extLst>
                  <a:ext uri="{FF2B5EF4-FFF2-40B4-BE49-F238E27FC236}">
                    <a16:creationId xmlns:a16="http://schemas.microsoft.com/office/drawing/2014/main" id="{564CEDAE-82C1-6749-AA24-0699729A2FCA}"/>
                  </a:ext>
                </a:extLst>
              </p:cNvPr>
              <p:cNvGrpSpPr/>
              <p:nvPr/>
            </p:nvGrpSpPr>
            <p:grpSpPr>
              <a:xfrm>
                <a:off x="-312130" y="2895011"/>
                <a:ext cx="14021318" cy="1855309"/>
                <a:chOff x="-519362" y="2164191"/>
                <a:chExt cx="13247820" cy="1855955"/>
              </a:xfrm>
            </p:grpSpPr>
            <p:sp>
              <p:nvSpPr>
                <p:cNvPr id="12" name="Google Shape;112;p57">
                  <a:extLst>
                    <a:ext uri="{FF2B5EF4-FFF2-40B4-BE49-F238E27FC236}">
                      <a16:creationId xmlns:a16="http://schemas.microsoft.com/office/drawing/2014/main" id="{CF468899-2319-7A42-AC87-B3C3AC790D87}"/>
                    </a:ext>
                  </a:extLst>
                </p:cNvPr>
                <p:cNvSpPr txBox="1"/>
                <p:nvPr/>
              </p:nvSpPr>
              <p:spPr>
                <a:xfrm>
                  <a:off x="8656136" y="2854724"/>
                  <a:ext cx="2318628" cy="7676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68569" tIns="34275" rIns="68569" bIns="34275" anchor="ctr" anchorCtr="0">
                  <a:noAutofit/>
                </a:bodyPr>
                <a:lstStyle/>
                <a:p>
                  <a:pPr algn="ctr">
                    <a:lnSpc>
                      <a:spcPct val="90000"/>
                    </a:lnSpc>
                    <a:buClr>
                      <a:schemeClr val="dk1"/>
                    </a:buClr>
                    <a:buSzPts val="1400"/>
                  </a:pPr>
                  <a:r>
                    <a:rPr lang="pt-BR" sz="2000" b="1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Tribunal Administrativo</a:t>
                  </a:r>
                  <a:endParaRPr sz="2000" b="1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3" name="Google Shape;113;p57">
                  <a:extLst>
                    <a:ext uri="{FF2B5EF4-FFF2-40B4-BE49-F238E27FC236}">
                      <a16:creationId xmlns:a16="http://schemas.microsoft.com/office/drawing/2014/main" id="{9F1A68F4-CF30-A54D-8F03-FBD588B3B59B}"/>
                    </a:ext>
                  </a:extLst>
                </p:cNvPr>
                <p:cNvGrpSpPr/>
                <p:nvPr/>
              </p:nvGrpSpPr>
              <p:grpSpPr>
                <a:xfrm>
                  <a:off x="-519362" y="2164191"/>
                  <a:ext cx="13247820" cy="1855955"/>
                  <a:chOff x="-519362" y="1953948"/>
                  <a:chExt cx="13247820" cy="1855955"/>
                </a:xfrm>
              </p:grpSpPr>
              <p:sp>
                <p:nvSpPr>
                  <p:cNvPr id="14" name="Google Shape;114;p57">
                    <a:extLst>
                      <a:ext uri="{FF2B5EF4-FFF2-40B4-BE49-F238E27FC236}">
                        <a16:creationId xmlns:a16="http://schemas.microsoft.com/office/drawing/2014/main" id="{8062821E-3278-CA4C-B5CF-9040486369A7}"/>
                      </a:ext>
                    </a:extLst>
                  </p:cNvPr>
                  <p:cNvSpPr/>
                  <p:nvPr/>
                </p:nvSpPr>
                <p:spPr>
                  <a:xfrm>
                    <a:off x="423615" y="3055608"/>
                    <a:ext cx="82855" cy="749167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68569" tIns="34275" rIns="68569" bIns="34275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 sz="1350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5" name="Google Shape;117;p57">
                    <a:extLst>
                      <a:ext uri="{FF2B5EF4-FFF2-40B4-BE49-F238E27FC236}">
                        <a16:creationId xmlns:a16="http://schemas.microsoft.com/office/drawing/2014/main" id="{43C26892-F543-5241-9B42-7EBE36CA2713}"/>
                      </a:ext>
                    </a:extLst>
                  </p:cNvPr>
                  <p:cNvGrpSpPr/>
                  <p:nvPr/>
                </p:nvGrpSpPr>
                <p:grpSpPr>
                  <a:xfrm>
                    <a:off x="-519362" y="1953948"/>
                    <a:ext cx="13247820" cy="1855955"/>
                    <a:chOff x="-721036" y="1637260"/>
                    <a:chExt cx="14134828" cy="2237411"/>
                  </a:xfrm>
                </p:grpSpPr>
                <p:grpSp>
                  <p:nvGrpSpPr>
                    <p:cNvPr id="16" name="Google Shape;118;p57">
                      <a:extLst>
                        <a:ext uri="{FF2B5EF4-FFF2-40B4-BE49-F238E27FC236}">
                          <a16:creationId xmlns:a16="http://schemas.microsoft.com/office/drawing/2014/main" id="{1C2FA9AC-DD97-2E47-8F10-B9FCF87AA54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721036" y="1653882"/>
                      <a:ext cx="14134828" cy="2220789"/>
                      <a:chOff x="-556374" y="1699497"/>
                      <a:chExt cx="12736463" cy="2220789"/>
                    </a:xfrm>
                  </p:grpSpPr>
                  <p:grpSp>
                    <p:nvGrpSpPr>
                      <p:cNvPr id="21" name="Google Shape;119;p57">
                        <a:extLst>
                          <a:ext uri="{FF2B5EF4-FFF2-40B4-BE49-F238E27FC236}">
                            <a16:creationId xmlns:a16="http://schemas.microsoft.com/office/drawing/2014/main" id="{C3184066-0647-DC41-9F8F-DB7F47A0DF4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42400" y="1699497"/>
                        <a:ext cx="10689591" cy="2214606"/>
                        <a:chOff x="1505952" y="1519030"/>
                        <a:chExt cx="10689591" cy="2214606"/>
                      </a:xfrm>
                    </p:grpSpPr>
                    <p:sp>
                      <p:nvSpPr>
                        <p:cNvPr id="23" name="Google Shape;120;p57">
                          <a:extLst>
                            <a:ext uri="{FF2B5EF4-FFF2-40B4-BE49-F238E27FC236}">
                              <a16:creationId xmlns:a16="http://schemas.microsoft.com/office/drawing/2014/main" id="{B71C1EBB-95AC-5447-BE92-D220D2A5D5D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730457" y="2830491"/>
                          <a:ext cx="79658" cy="903145"/>
                        </a:xfrm>
                        <a:prstGeom prst="upArrow">
                          <a:avLst>
                            <a:gd name="adj1" fmla="val 50000"/>
                            <a:gd name="adj2" fmla="val 50000"/>
                          </a:avLst>
                        </a:prstGeom>
                        <a:solidFill>
                          <a:srgbClr val="7F7F7F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buClr>
                              <a:srgbClr val="000000"/>
                            </a:buClr>
                            <a:buSzPts val="1800"/>
                          </a:pPr>
                          <a:endParaRPr sz="1350">
                            <a:solidFill>
                              <a:schemeClr val="lt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4" name="Google Shape;121;p57">
                          <a:extLst>
                            <a:ext uri="{FF2B5EF4-FFF2-40B4-BE49-F238E27FC236}">
                              <a16:creationId xmlns:a16="http://schemas.microsoft.com/office/drawing/2014/main" id="{D98EED72-B3DC-C145-873E-2A8F4BB5F64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352917" y="2821650"/>
                          <a:ext cx="79658" cy="903146"/>
                        </a:xfrm>
                        <a:prstGeom prst="upArrow">
                          <a:avLst>
                            <a:gd name="adj1" fmla="val 50000"/>
                            <a:gd name="adj2" fmla="val 50000"/>
                          </a:avLst>
                        </a:prstGeom>
                        <a:solidFill>
                          <a:srgbClr val="7F7F7F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buClr>
                              <a:srgbClr val="000000"/>
                            </a:buClr>
                            <a:buSzPts val="1800"/>
                          </a:pPr>
                          <a:endParaRPr sz="1350">
                            <a:solidFill>
                              <a:schemeClr val="lt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sp>
                      <p:nvSpPr>
                        <p:cNvPr id="25" name="Google Shape;122;p57">
                          <a:extLst>
                            <a:ext uri="{FF2B5EF4-FFF2-40B4-BE49-F238E27FC236}">
                              <a16:creationId xmlns:a16="http://schemas.microsoft.com/office/drawing/2014/main" id="{3D021924-8A10-3D4F-901F-823C422A14F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2115885" y="2821651"/>
                          <a:ext cx="79658" cy="903147"/>
                        </a:xfrm>
                        <a:prstGeom prst="upArrow">
                          <a:avLst>
                            <a:gd name="adj1" fmla="val 50000"/>
                            <a:gd name="adj2" fmla="val 50000"/>
                          </a:avLst>
                        </a:prstGeom>
                        <a:solidFill>
                          <a:srgbClr val="7F7F7F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buClr>
                              <a:srgbClr val="000000"/>
                            </a:buClr>
                            <a:buSzPts val="1800"/>
                          </a:pPr>
                          <a:endParaRPr sz="1350">
                            <a:solidFill>
                              <a:schemeClr val="lt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grpSp>
                      <p:nvGrpSpPr>
                        <p:cNvPr id="26" name="Google Shape;124;p57">
                          <a:extLst>
                            <a:ext uri="{FF2B5EF4-FFF2-40B4-BE49-F238E27FC236}">
                              <a16:creationId xmlns:a16="http://schemas.microsoft.com/office/drawing/2014/main" id="{76D098BC-FFD5-7C47-B47E-B4841205F3C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05952" y="1519030"/>
                          <a:ext cx="10386986" cy="1828736"/>
                          <a:chOff x="1555849" y="1614638"/>
                          <a:chExt cx="10386986" cy="1828736"/>
                        </a:xfrm>
                      </p:grpSpPr>
                      <p:sp>
                        <p:nvSpPr>
                          <p:cNvPr id="27" name="Google Shape;125;p57">
                            <a:extLst>
                              <a:ext uri="{FF2B5EF4-FFF2-40B4-BE49-F238E27FC236}">
                                <a16:creationId xmlns:a16="http://schemas.microsoft.com/office/drawing/2014/main" id="{7E37083C-99CF-1545-8101-F7A0FD95061E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134952" y="1620761"/>
                            <a:ext cx="1096385" cy="6492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txBody>
                          <a:bodyPr spcFirstLastPara="1" wrap="square" lIns="68569" tIns="34275" rIns="68569" bIns="34275" anchor="ctr" anchorCtr="0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chemeClr val="dk1"/>
                              </a:buClr>
                              <a:buSzPts val="1300"/>
                            </a:pPr>
                            <a:r>
                              <a:rPr lang="pt-BR" sz="1400" b="1" dirty="0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Tempo 1</a:t>
                            </a:r>
                            <a:endParaRPr sz="1400" b="1" dirty="0">
                              <a:solidFill>
                                <a:srgbClr val="000000"/>
                              </a:solidFill>
                              <a:latin typeface="Arial"/>
                              <a:ea typeface="Arial"/>
                              <a:cs typeface="Arial"/>
                              <a:sym typeface="Arial"/>
                            </a:endParaRPr>
                          </a:p>
                        </p:txBody>
                      </p:sp>
                      <p:sp>
                        <p:nvSpPr>
                          <p:cNvPr id="28" name="Google Shape;126;p57">
                            <a:extLst>
                              <a:ext uri="{FF2B5EF4-FFF2-40B4-BE49-F238E27FC236}">
                                <a16:creationId xmlns:a16="http://schemas.microsoft.com/office/drawing/2014/main" id="{3ACE0A58-28FE-394B-8724-C014DE9043CE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4693383" y="1614638"/>
                            <a:ext cx="1096385" cy="6492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txBody>
                          <a:bodyPr spcFirstLastPara="1" wrap="square" lIns="68569" tIns="34275" rIns="68569" bIns="34275" anchor="ctr" anchorCtr="0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chemeClr val="dk1"/>
                              </a:buClr>
                              <a:buSzPts val="1300"/>
                            </a:pPr>
                            <a:r>
                              <a:rPr lang="pt-BR" sz="1400" b="1" dirty="0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 Tempo 2</a:t>
                            </a:r>
                            <a:endParaRPr sz="1400" b="1" dirty="0">
                              <a:solidFill>
                                <a:srgbClr val="000000"/>
                              </a:solidFill>
                              <a:latin typeface="Arial"/>
                              <a:ea typeface="Arial"/>
                              <a:cs typeface="Arial"/>
                              <a:sym typeface="Arial"/>
                            </a:endParaRPr>
                          </a:p>
                        </p:txBody>
                      </p:sp>
                      <p:sp>
                        <p:nvSpPr>
                          <p:cNvPr id="29" name="Google Shape;127;p57">
                            <a:extLst>
                              <a:ext uri="{FF2B5EF4-FFF2-40B4-BE49-F238E27FC236}">
                                <a16:creationId xmlns:a16="http://schemas.microsoft.com/office/drawing/2014/main" id="{0F1FFD98-404E-BB4E-A96D-48AD6661AFD6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9749999" y="1614638"/>
                            <a:ext cx="1485942" cy="6492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txBody>
                          <a:bodyPr spcFirstLastPara="1" wrap="square" lIns="68569" tIns="34275" rIns="68569" bIns="34275" anchor="ctr" anchorCtr="0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rgbClr val="595959"/>
                              </a:buClr>
                              <a:buSzPts val="1300"/>
                            </a:pPr>
                            <a:endParaRPr sz="1400" b="1" dirty="0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endParaRPr>
                          </a:p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chemeClr val="dk1"/>
                              </a:buClr>
                              <a:buSzPts val="1300"/>
                            </a:pPr>
                            <a:r>
                              <a:rPr lang="pt-BR" sz="1400" b="1" dirty="0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Tempo 4</a:t>
                            </a:r>
                            <a:endParaRPr sz="1400" b="1" dirty="0">
                              <a:solidFill>
                                <a:srgbClr val="000000"/>
                              </a:solidFill>
                              <a:latin typeface="Arial"/>
                              <a:ea typeface="Arial"/>
                              <a:cs typeface="Arial"/>
                              <a:sym typeface="Arial"/>
                            </a:endParaRPr>
                          </a:p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rgbClr val="595959"/>
                              </a:buClr>
                              <a:buSzPts val="1300"/>
                            </a:pPr>
                            <a:endParaRPr sz="1400" b="1" dirty="0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endParaRPr>
                          </a:p>
                        </p:txBody>
                      </p:sp>
                      <p:grpSp>
                        <p:nvGrpSpPr>
                          <p:cNvPr id="30" name="Google Shape;131;p57">
                            <a:extLst>
                              <a:ext uri="{FF2B5EF4-FFF2-40B4-BE49-F238E27FC236}">
                                <a16:creationId xmlns:a16="http://schemas.microsoft.com/office/drawing/2014/main" id="{BEBE1479-B66B-5D4C-A2B1-2729B20614B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5849" y="2113936"/>
                            <a:ext cx="10386986" cy="1329438"/>
                            <a:chOff x="1555849" y="2113936"/>
                            <a:chExt cx="10386986" cy="1329438"/>
                          </a:xfrm>
                        </p:grpSpPr>
                        <p:sp>
                          <p:nvSpPr>
                            <p:cNvPr id="33" name="Google Shape;136;p57">
                              <a:extLst>
                                <a:ext uri="{FF2B5EF4-FFF2-40B4-BE49-F238E27FC236}">
                                  <a16:creationId xmlns:a16="http://schemas.microsoft.com/office/drawing/2014/main" id="{2DCFCBAF-A77E-7A40-9025-515C49AB27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 rot="5400000">
                              <a:off x="10319264" y="837776"/>
                              <a:ext cx="347411" cy="2899731"/>
                            </a:xfrm>
                            <a:prstGeom prst="leftBrace">
                              <a:avLst>
                                <a:gd name="adj1" fmla="val 8333"/>
                                <a:gd name="adj2" fmla="val 50000"/>
                              </a:avLst>
                            </a:prstGeom>
                            <a:noFill/>
                            <a:ln w="9525" cap="flat" cmpd="sng">
                              <a:solidFill>
                                <a:schemeClr val="dk1"/>
                              </a:solidFill>
                              <a:prstDash val="solid"/>
                              <a:miter lim="800000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68569" tIns="34275" rIns="68569" bIns="34275" anchor="ctr" anchorCtr="0">
                              <a:noAutofit/>
                            </a:bodyPr>
                            <a:lstStyle/>
                            <a:p>
                              <a:pPr algn="ctr">
                                <a:buClr>
                                  <a:srgbClr val="000000"/>
                                </a:buClr>
                                <a:buSzPts val="1800"/>
                              </a:pPr>
                              <a:endParaRPr sz="1350" b="1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endParaRPr>
                            </a:p>
                          </p:txBody>
                        </p:sp>
                        <p:grpSp>
                          <p:nvGrpSpPr>
                            <p:cNvPr id="34" name="Google Shape;143;p57">
                              <a:extLst>
                                <a:ext uri="{FF2B5EF4-FFF2-40B4-BE49-F238E27FC236}">
                                  <a16:creationId xmlns:a16="http://schemas.microsoft.com/office/drawing/2014/main" id="{8E433F61-1C85-0846-AFCB-9823C79D531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555849" y="2326006"/>
                              <a:ext cx="4795332" cy="1117368"/>
                              <a:chOff x="1503288" y="2202041"/>
                              <a:chExt cx="4795332" cy="1117369"/>
                            </a:xfrm>
                          </p:grpSpPr>
                          <p:sp>
                            <p:nvSpPr>
                              <p:cNvPr id="35" name="Google Shape;145;p57">
                                <a:extLst>
                                  <a:ext uri="{FF2B5EF4-FFF2-40B4-BE49-F238E27FC236}">
                                    <a16:creationId xmlns:a16="http://schemas.microsoft.com/office/drawing/2014/main" id="{0303630A-4B5B-E74B-B8E0-DC58010BBB85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1503288" y="2202041"/>
                                <a:ext cx="2086384" cy="92543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spcFirstLastPara="1" wrap="square" lIns="68569" tIns="34275" rIns="68569" bIns="34275" anchor="ctr" anchorCtr="0">
                                <a:noAutofit/>
                              </a:bodyPr>
                              <a:lstStyle/>
                              <a:p>
                                <a:pPr algn="ctr">
                                  <a:lnSpc>
                                    <a:spcPct val="90000"/>
                                  </a:lnSpc>
                                  <a:buClr>
                                    <a:schemeClr val="dk1"/>
                                  </a:buClr>
                                  <a:buSzPts val="1400"/>
                                </a:pPr>
                                <a:r>
                                  <a:rPr lang="pt-BR" sz="2000" b="1" dirty="0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“Fato Gerador”</a:t>
                                </a:r>
                                <a:endParaRPr sz="2000" b="1" dirty="0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36" name="Google Shape;146;p57">
                                <a:extLst>
                                  <a:ext uri="{FF2B5EF4-FFF2-40B4-BE49-F238E27FC236}">
                                    <a16:creationId xmlns:a16="http://schemas.microsoft.com/office/drawing/2014/main" id="{65110A33-B637-3544-A9A3-244603B74C2E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4005656" y="2387194"/>
                                <a:ext cx="2292964" cy="93221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spcFirstLastPara="1" wrap="square" lIns="68569" tIns="34275" rIns="68569" bIns="34275" anchor="ctr" anchorCtr="0">
                                <a:noAutofit/>
                              </a:bodyPr>
                              <a:lstStyle/>
                              <a:p>
                                <a:pPr algn="ctr">
                                  <a:lnSpc>
                                    <a:spcPct val="90000"/>
                                  </a:lnSpc>
                                  <a:buClr>
                                    <a:schemeClr val="dk1"/>
                                  </a:buClr>
                                  <a:buSzPts val="1400"/>
                                </a:pPr>
                                <a:r>
                                  <a:rPr lang="pt-BR" sz="2000" b="1" dirty="0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Procedimento </a:t>
                                </a:r>
                              </a:p>
                              <a:p>
                                <a:pPr algn="ctr">
                                  <a:lnSpc>
                                    <a:spcPct val="90000"/>
                                  </a:lnSpc>
                                  <a:buClr>
                                    <a:schemeClr val="dk1"/>
                                  </a:buClr>
                                  <a:buSzPts val="1400"/>
                                </a:pPr>
                                <a:r>
                                  <a:rPr lang="pt-BR" sz="2000" b="1" dirty="0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Fiscal</a:t>
                                </a:r>
                                <a:endParaRPr sz="2000" dirty="0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</p:grpSp>
                  <p:sp>
                    <p:nvSpPr>
                      <p:cNvPr id="22" name="Google Shape;150;p57">
                        <a:extLst>
                          <a:ext uri="{FF2B5EF4-FFF2-40B4-BE49-F238E27FC236}">
                            <a16:creationId xmlns:a16="http://schemas.microsoft.com/office/drawing/2014/main" id="{1FD2248F-C2C8-8444-B3E2-05FB88E9F60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-556374" y="3290831"/>
                        <a:ext cx="12736463" cy="629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68569" tIns="34275" rIns="68569" bIns="34275" anchor="t" anchorCtr="0">
                        <a:normAutofit/>
                      </a:bodyPr>
                      <a:lstStyle/>
                      <a:p>
                        <a:pPr>
                          <a:lnSpc>
                            <a:spcPct val="90000"/>
                          </a:lnSpc>
                          <a:buClr>
                            <a:schemeClr val="dk1"/>
                          </a:buClr>
                          <a:buSzPct val="100000"/>
                        </a:pPr>
                        <a:r>
                          <a:rPr lang="pt-BR" sz="2100" b="1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       --------------------------------------------------------------------------------------------------------------------------------</a:t>
                        </a:r>
                        <a:endParaRPr sz="105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</p:grpSp>
                <p:sp>
                  <p:nvSpPr>
                    <p:cNvPr id="17" name="Google Shape;151;p57">
                      <a:extLst>
                        <a:ext uri="{FF2B5EF4-FFF2-40B4-BE49-F238E27FC236}">
                          <a16:creationId xmlns:a16="http://schemas.microsoft.com/office/drawing/2014/main" id="{6A60899C-2597-6B4A-987C-705A5D1B5C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14239" y="2956503"/>
                      <a:ext cx="88403" cy="903145"/>
                    </a:xfrm>
                    <a:prstGeom prst="upArrow">
                      <a:avLst>
                        <a:gd name="adj1" fmla="val 50000"/>
                        <a:gd name="adj2" fmla="val 50000"/>
                      </a:avLst>
                    </a:prstGeom>
                    <a:solidFill>
                      <a:srgbClr val="7F7F7F"/>
                    </a:solidFill>
                    <a:ln>
                      <a:noFill/>
                    </a:ln>
                  </p:spPr>
                  <p:txBody>
                    <a:bodyPr spcFirstLastPara="1" wrap="square" lIns="68569" tIns="34275" rIns="68569" bIns="34275" anchor="ctr" anchorCtr="0">
                      <a:noAutofit/>
                    </a:bodyPr>
                    <a:lstStyle/>
                    <a:p>
                      <a:pPr algn="ctr">
                        <a:buClr>
                          <a:srgbClr val="000000"/>
                        </a:buClr>
                        <a:buSzPts val="1800"/>
                      </a:pPr>
                      <a:endParaRPr sz="135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18" name="Google Shape;152;p57">
                      <a:extLst>
                        <a:ext uri="{FF2B5EF4-FFF2-40B4-BE49-F238E27FC236}">
                          <a16:creationId xmlns:a16="http://schemas.microsoft.com/office/drawing/2014/main" id="{C3FEC593-AE1A-1644-BD49-6DB5D3D53AD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624611" y="1637260"/>
                      <a:ext cx="1216759" cy="6492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68569" tIns="34275" rIns="68569" bIns="34275" anchor="ctr" anchorCtr="0">
                      <a:noAutofit/>
                    </a:bodyPr>
                    <a:lstStyle/>
                    <a:p>
                      <a:pPr algn="ctr">
                        <a:lnSpc>
                          <a:spcPct val="90000"/>
                        </a:lnSpc>
                        <a:buClr>
                          <a:schemeClr val="dk1"/>
                        </a:buClr>
                        <a:buSzPts val="1300"/>
                      </a:pPr>
                      <a:r>
                        <a:rPr lang="pt-BR" sz="14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 3</a:t>
                      </a:r>
                      <a:endParaRPr sz="1400" b="1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0" name="Google Shape;154;p57">
                      <a:extLst>
                        <a:ext uri="{FF2B5EF4-FFF2-40B4-BE49-F238E27FC236}">
                          <a16:creationId xmlns:a16="http://schemas.microsoft.com/office/drawing/2014/main" id="{D0045479-2075-CA45-A414-8CEE6B23CBC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807071" y="2539132"/>
                      <a:ext cx="2677900" cy="92543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68569" tIns="34275" rIns="68569" bIns="34275" anchor="ctr" anchorCtr="0">
                      <a:noAutofit/>
                    </a:bodyPr>
                    <a:lstStyle/>
                    <a:p>
                      <a:pPr algn="ctr">
                        <a:lnSpc>
                          <a:spcPct val="90000"/>
                        </a:lnSpc>
                        <a:buClr>
                          <a:schemeClr val="dk1"/>
                        </a:buClr>
                        <a:buSzPts val="1400"/>
                      </a:pPr>
                      <a:r>
                        <a:rPr lang="pt-BR" sz="2000" b="1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Lavratura do </a:t>
                      </a:r>
                    </a:p>
                    <a:p>
                      <a:pPr algn="ctr">
                        <a:lnSpc>
                          <a:spcPct val="90000"/>
                        </a:lnSpc>
                        <a:buClr>
                          <a:schemeClr val="dk1"/>
                        </a:buClr>
                        <a:buSzPts val="1400"/>
                      </a:pPr>
                      <a:r>
                        <a:rPr lang="pt-BR" sz="2000" b="1" dirty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Calibri"/>
                          <a:sym typeface="Calibri"/>
                        </a:rPr>
                        <a:t>Auto de Infração</a:t>
                      </a:r>
                      <a:endParaRPr sz="2000" b="1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</p:grpSp>
            </p:grpSp>
          </p:grpSp>
          <p:cxnSp>
            <p:nvCxnSpPr>
              <p:cNvPr id="10" name="Google Shape;344;p60">
                <a:extLst>
                  <a:ext uri="{FF2B5EF4-FFF2-40B4-BE49-F238E27FC236}">
                    <a16:creationId xmlns:a16="http://schemas.microsoft.com/office/drawing/2014/main" id="{E7AC5C42-48E8-DC44-AA6C-BD7343F8B0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05254" y="4154149"/>
                <a:ext cx="0" cy="1381473"/>
              </a:xfrm>
              <a:prstGeom prst="straightConnector1">
                <a:avLst/>
              </a:prstGeom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1" name="Google Shape;112;p57">
                <a:extLst>
                  <a:ext uri="{FF2B5EF4-FFF2-40B4-BE49-F238E27FC236}">
                    <a16:creationId xmlns:a16="http://schemas.microsoft.com/office/drawing/2014/main" id="{86F9E2C0-4A2C-1045-BBB5-2BE6FE60BC7D}"/>
                  </a:ext>
                </a:extLst>
              </p:cNvPr>
              <p:cNvSpPr txBox="1"/>
              <p:nvPr/>
            </p:nvSpPr>
            <p:spPr>
              <a:xfrm>
                <a:off x="4068301" y="4977269"/>
                <a:ext cx="6258955" cy="12007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69" tIns="34275" rIns="68569" bIns="34275" anchor="ctr" anchorCtr="0">
                <a:noAutofit/>
              </a:bodyPr>
              <a:lstStyle/>
              <a:p>
                <a:pPr>
                  <a:lnSpc>
                    <a:spcPct val="90000"/>
                  </a:lnSpc>
                  <a:buClr>
                    <a:schemeClr val="dk1"/>
                  </a:buClr>
                  <a:buSzPts val="1400"/>
                </a:pPr>
                <a:r>
                  <a:rPr lang="pt-BR" sz="2000" b="1" dirty="0">
                    <a:solidFill>
                      <a:srgbClr val="0070C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Intimação do possível responsável para prestação de informações acerca dos fatos passíveis de responsabilização </a:t>
                </a:r>
                <a:endParaRPr lang="pt-BR" sz="2000" b="1" dirty="0">
                  <a:solidFill>
                    <a:srgbClr val="0070C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7" name="Google Shape;136;p57">
              <a:extLst>
                <a:ext uri="{FF2B5EF4-FFF2-40B4-BE49-F238E27FC236}">
                  <a16:creationId xmlns:a16="http://schemas.microsoft.com/office/drawing/2014/main" id="{7DB82316-843B-2D45-AEDC-681DB2E80358}"/>
                </a:ext>
              </a:extLst>
            </p:cNvPr>
            <p:cNvSpPr/>
            <p:nvPr/>
          </p:nvSpPr>
          <p:spPr>
            <a:xfrm rot="5400000">
              <a:off x="2015704" y="1361731"/>
              <a:ext cx="293189" cy="199893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 sz="13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136;p57">
              <a:extLst>
                <a:ext uri="{FF2B5EF4-FFF2-40B4-BE49-F238E27FC236}">
                  <a16:creationId xmlns:a16="http://schemas.microsoft.com/office/drawing/2014/main" id="{8251A737-6754-9944-BAB5-0510E488AD81}"/>
                </a:ext>
              </a:extLst>
            </p:cNvPr>
            <p:cNvSpPr/>
            <p:nvPr/>
          </p:nvSpPr>
          <p:spPr>
            <a:xfrm rot="5400000">
              <a:off x="4304661" y="1373125"/>
              <a:ext cx="293189" cy="199893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 sz="13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136;p57">
              <a:extLst>
                <a:ext uri="{FF2B5EF4-FFF2-40B4-BE49-F238E27FC236}">
                  <a16:creationId xmlns:a16="http://schemas.microsoft.com/office/drawing/2014/main" id="{53C4ECFF-B35E-A74F-A773-1F7F5391640E}"/>
                </a:ext>
              </a:extLst>
            </p:cNvPr>
            <p:cNvSpPr/>
            <p:nvPr/>
          </p:nvSpPr>
          <p:spPr>
            <a:xfrm rot="5400000">
              <a:off x="6509247" y="1371617"/>
              <a:ext cx="293189" cy="199893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 sz="13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7C104AA3-7B69-7844-9AEA-28F56985CDD6}"/>
              </a:ext>
            </a:extLst>
          </p:cNvPr>
          <p:cNvSpPr txBox="1"/>
          <p:nvPr/>
        </p:nvSpPr>
        <p:spPr>
          <a:xfrm>
            <a:off x="286626" y="1334320"/>
            <a:ext cx="95844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/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6. Intimação do responsável tributário para prestar esclarecimentos acerca dos fatos, 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antes da lavratura do AIIM;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10">
            <a:extLst>
              <a:ext uri="{FF2B5EF4-FFF2-40B4-BE49-F238E27FC236}">
                <a16:creationId xmlns:a16="http://schemas.microsoft.com/office/drawing/2014/main" id="{C85CAC26-4F20-CE4B-9EAA-A35C877CC8EF}"/>
              </a:ext>
            </a:extLst>
          </p:cNvPr>
          <p:cNvSpPr txBox="1"/>
          <p:nvPr/>
        </p:nvSpPr>
        <p:spPr>
          <a:xfrm>
            <a:off x="2460174" y="836787"/>
            <a:ext cx="6773850" cy="1088357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4000" b="1" dirty="0">
                <a:solidFill>
                  <a:srgbClr val="0070C0"/>
                </a:solidFill>
                <a:latin typeface="+mj-lt"/>
                <a:ea typeface="Rockwell"/>
                <a:cs typeface="Rockwell"/>
                <a:sym typeface="Rockwell"/>
              </a:rPr>
              <a:t>PL do PAT Federal</a:t>
            </a:r>
            <a:endParaRPr sz="4000" b="1" dirty="0">
              <a:solidFill>
                <a:srgbClr val="0070C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E5C4CF-FF69-354E-A20F-81824C5077D0}"/>
              </a:ext>
            </a:extLst>
          </p:cNvPr>
          <p:cNvSpPr txBox="1"/>
          <p:nvPr/>
        </p:nvSpPr>
        <p:spPr>
          <a:xfrm>
            <a:off x="287879" y="2235561"/>
            <a:ext cx="116162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0310" indent="-457200" algn="just">
              <a:buAutoNum type="arabicPeriod" startAt="5"/>
              <a:tabLst>
                <a:tab pos="396479" algn="l"/>
              </a:tabLst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0310" indent="-457200" algn="just">
              <a:buAutoNum type="arabicPeriod" startAt="5"/>
              <a:tabLst>
                <a:tab pos="396479" algn="l"/>
              </a:tabLst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O lançamento complementar não pode importar </a:t>
            </a:r>
            <a:r>
              <a:rPr lang="pt-BR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mudança de critério jurídico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 e deve respeitar a decadência; não pode alterar a fundamentação jurídica do fato já acolhido;</a:t>
            </a:r>
          </a:p>
          <a:p>
            <a:pPr marL="570310" indent="-457200" algn="just">
              <a:buAutoNum type="arabicPeriod" startAt="8"/>
              <a:tabLst>
                <a:tab pos="396479" algn="l"/>
              </a:tabLst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No CARF os julgamentos serão públicos, virtual ou presencialmente, ressalvada a possibilidade de pedido de destaque; </a:t>
            </a:r>
          </a:p>
          <a:p>
            <a:pPr marL="570310" indent="-457200" algn="just">
              <a:buAutoNum type="arabicPeriod" startAt="8"/>
              <a:tabLst>
                <a:tab pos="396479" algn="l"/>
              </a:tabLst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0310" indent="-457200" algn="just">
              <a:buAutoNum type="arabicPeriod" startAt="8"/>
              <a:tabLst>
                <a:tab pos="396479" algn="l"/>
              </a:tabLst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Mantido o critério de desempate em favor do sujeito passivo;</a:t>
            </a:r>
          </a:p>
          <a:p>
            <a:pPr marL="570310" indent="-457200" algn="just">
              <a:buAutoNum type="arabicPeriod" startAt="8"/>
              <a:tabLst>
                <a:tab pos="396479" algn="l"/>
              </a:tabLst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0310" indent="-457200" algn="just">
              <a:buFontTx/>
              <a:buAutoNum type="arabicPeriod" startAt="8"/>
              <a:tabLst>
                <a:tab pos="396479" algn="l"/>
              </a:tabLst>
            </a:pPr>
            <a:r>
              <a:rPr lang="pt-BR" sz="2400"/>
              <a:t>Prestígio ao sistema de precedentes e ao sobrestamento de temas afetados em repetitivos ou com repercussão geral</a:t>
            </a:r>
            <a:r>
              <a:rPr lang="pt-BR" sz="240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570310" indent="-457200" algn="just">
              <a:buAutoNum type="arabicPeriod" startAt="5"/>
              <a:tabLst>
                <a:tab pos="396479" algn="l"/>
              </a:tabLst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0310" indent="-457200" algn="just">
              <a:buAutoNum type="arabicPeriod" startAt="5"/>
              <a:tabLst>
                <a:tab pos="396479" algn="l"/>
              </a:tabLst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0310" indent="-457200" algn="just">
              <a:buAutoNum type="arabicPeriod" startAt="5"/>
              <a:tabLst>
                <a:tab pos="396479" algn="l"/>
              </a:tabLst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10">
            <a:extLst>
              <a:ext uri="{FF2B5EF4-FFF2-40B4-BE49-F238E27FC236}">
                <a16:creationId xmlns:a16="http://schemas.microsoft.com/office/drawing/2014/main" id="{C85CAC26-4F20-CE4B-9EAA-A35C877CC8EF}"/>
              </a:ext>
            </a:extLst>
          </p:cNvPr>
          <p:cNvSpPr txBox="1"/>
          <p:nvPr/>
        </p:nvSpPr>
        <p:spPr>
          <a:xfrm>
            <a:off x="2227598" y="916560"/>
            <a:ext cx="6773850" cy="1088357"/>
          </a:xfrm>
          <a:prstGeom prst="rect">
            <a:avLst/>
          </a:prstGeom>
          <a:noFill/>
          <a:ln>
            <a:noFill/>
          </a:ln>
          <a:effectLst>
            <a:outerShdw blurRad="50800" dist="19050" dir="5400000" algn="tl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4000" b="1" dirty="0">
                <a:solidFill>
                  <a:srgbClr val="0070C0"/>
                </a:solidFill>
                <a:latin typeface="+mj-lt"/>
                <a:ea typeface="Rockwell"/>
                <a:cs typeface="Rockwell"/>
                <a:sym typeface="Rockwell"/>
              </a:rPr>
              <a:t>PAT Federal</a:t>
            </a:r>
            <a:endParaRPr sz="4000" b="1" dirty="0">
              <a:solidFill>
                <a:srgbClr val="0070C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2576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Agrupar 103">
            <a:extLst>
              <a:ext uri="{FF2B5EF4-FFF2-40B4-BE49-F238E27FC236}">
                <a16:creationId xmlns:a16="http://schemas.microsoft.com/office/drawing/2014/main" id="{0E802B8D-4CF2-B940-ABAB-F1C3BB5B300E}"/>
              </a:ext>
            </a:extLst>
          </p:cNvPr>
          <p:cNvGrpSpPr/>
          <p:nvPr/>
        </p:nvGrpSpPr>
        <p:grpSpPr>
          <a:xfrm>
            <a:off x="280569" y="910938"/>
            <a:ext cx="11630861" cy="5710705"/>
            <a:chOff x="339993" y="784037"/>
            <a:chExt cx="11630861" cy="5710705"/>
          </a:xfrm>
        </p:grpSpPr>
        <p:sp>
          <p:nvSpPr>
            <p:cNvPr id="67" name="Google Shape;125;p57">
              <a:extLst>
                <a:ext uri="{FF2B5EF4-FFF2-40B4-BE49-F238E27FC236}">
                  <a16:creationId xmlns:a16="http://schemas.microsoft.com/office/drawing/2014/main" id="{B6AA93F3-2ABD-024C-9E3F-56BFA6A1CD17}"/>
                </a:ext>
              </a:extLst>
            </p:cNvPr>
            <p:cNvSpPr txBox="1"/>
            <p:nvPr/>
          </p:nvSpPr>
          <p:spPr>
            <a:xfrm>
              <a:off x="7007420" y="2602909"/>
              <a:ext cx="433340" cy="2786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300"/>
              </a:pPr>
              <a:r>
                <a:rPr lang="pt-BR" sz="16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11</a:t>
              </a:r>
              <a:endParaRPr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2" name="Agrupar 101">
              <a:extLst>
                <a:ext uri="{FF2B5EF4-FFF2-40B4-BE49-F238E27FC236}">
                  <a16:creationId xmlns:a16="http://schemas.microsoft.com/office/drawing/2014/main" id="{0E8F7DD7-4803-3446-BEA1-EE62A41A949B}"/>
                </a:ext>
              </a:extLst>
            </p:cNvPr>
            <p:cNvGrpSpPr/>
            <p:nvPr/>
          </p:nvGrpSpPr>
          <p:grpSpPr>
            <a:xfrm>
              <a:off x="339993" y="784037"/>
              <a:ext cx="11630861" cy="5710705"/>
              <a:chOff x="339993" y="784037"/>
              <a:chExt cx="11630861" cy="5710705"/>
            </a:xfrm>
          </p:grpSpPr>
          <p:sp>
            <p:nvSpPr>
              <p:cNvPr id="57" name="Google Shape;125;p57">
                <a:extLst>
                  <a:ext uri="{FF2B5EF4-FFF2-40B4-BE49-F238E27FC236}">
                    <a16:creationId xmlns:a16="http://schemas.microsoft.com/office/drawing/2014/main" id="{B69552FF-DC19-4144-B639-68E8E35BD4F6}"/>
                  </a:ext>
                </a:extLst>
              </p:cNvPr>
              <p:cNvSpPr txBox="1"/>
              <p:nvPr/>
            </p:nvSpPr>
            <p:spPr>
              <a:xfrm>
                <a:off x="4524131" y="2677900"/>
                <a:ext cx="281356" cy="2953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8569" tIns="34275" rIns="68569" bIns="34275" anchor="ctr" anchorCtr="0">
                <a:noAutofit/>
              </a:bodyPr>
              <a:lstStyle/>
              <a:p>
                <a:pPr algn="ctr">
                  <a:lnSpc>
                    <a:spcPct val="90000"/>
                  </a:lnSpc>
                  <a:buClr>
                    <a:schemeClr val="dk1"/>
                  </a:buClr>
                  <a:buSzPts val="1300"/>
                </a:pPr>
                <a:r>
                  <a:rPr lang="pt-BR" sz="1600" b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</a:t>
                </a:r>
                <a:endParaRPr sz="1600" b="1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8" name="Agrupar 97">
                <a:extLst>
                  <a:ext uri="{FF2B5EF4-FFF2-40B4-BE49-F238E27FC236}">
                    <a16:creationId xmlns:a16="http://schemas.microsoft.com/office/drawing/2014/main" id="{BB25F4B9-CB88-3942-9B88-C2E8CB214B30}"/>
                  </a:ext>
                </a:extLst>
              </p:cNvPr>
              <p:cNvGrpSpPr/>
              <p:nvPr/>
            </p:nvGrpSpPr>
            <p:grpSpPr>
              <a:xfrm>
                <a:off x="339993" y="784037"/>
                <a:ext cx="11630861" cy="5710705"/>
                <a:chOff x="280569" y="946107"/>
                <a:chExt cx="11630861" cy="5710705"/>
              </a:xfrm>
            </p:grpSpPr>
            <p:sp>
              <p:nvSpPr>
                <p:cNvPr id="65" name="Google Shape;125;p57">
                  <a:extLst>
                    <a:ext uri="{FF2B5EF4-FFF2-40B4-BE49-F238E27FC236}">
                      <a16:creationId xmlns:a16="http://schemas.microsoft.com/office/drawing/2014/main" id="{F51CECD5-422A-E64D-BEE1-5B95B119CAD8}"/>
                    </a:ext>
                  </a:extLst>
                </p:cNvPr>
                <p:cNvSpPr txBox="1"/>
                <p:nvPr/>
              </p:nvSpPr>
              <p:spPr>
                <a:xfrm>
                  <a:off x="10080812" y="3017045"/>
                  <a:ext cx="508498" cy="38075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68569" tIns="34275" rIns="68569" bIns="34275" anchor="ctr" anchorCtr="0">
                  <a:noAutofit/>
                </a:bodyPr>
                <a:lstStyle/>
                <a:p>
                  <a:pPr algn="ctr">
                    <a:lnSpc>
                      <a:spcPct val="90000"/>
                    </a:lnSpc>
                    <a:buClr>
                      <a:schemeClr val="dk1"/>
                    </a:buClr>
                    <a:buSzPts val="1300"/>
                  </a:pPr>
                  <a:r>
                    <a:rPr lang="pt-BR" sz="1600" b="1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16.1</a:t>
                  </a:r>
                  <a:endParaRPr sz="1600" b="1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96" name="Agrupar 95">
                  <a:extLst>
                    <a:ext uri="{FF2B5EF4-FFF2-40B4-BE49-F238E27FC236}">
                      <a16:creationId xmlns:a16="http://schemas.microsoft.com/office/drawing/2014/main" id="{C6E8F839-4DAF-3648-9B0E-E1F12D0CF442}"/>
                    </a:ext>
                  </a:extLst>
                </p:cNvPr>
                <p:cNvGrpSpPr/>
                <p:nvPr/>
              </p:nvGrpSpPr>
              <p:grpSpPr>
                <a:xfrm>
                  <a:off x="280569" y="946107"/>
                  <a:ext cx="11630861" cy="5710705"/>
                  <a:chOff x="280569" y="946107"/>
                  <a:chExt cx="11630861" cy="5710705"/>
                </a:xfrm>
              </p:grpSpPr>
              <p:grpSp>
                <p:nvGrpSpPr>
                  <p:cNvPr id="91" name="Agrupar 90">
                    <a:extLst>
                      <a:ext uri="{FF2B5EF4-FFF2-40B4-BE49-F238E27FC236}">
                        <a16:creationId xmlns:a16="http://schemas.microsoft.com/office/drawing/2014/main" id="{B8BE9A48-83BC-6745-A7F5-07B300D9BE5D}"/>
                      </a:ext>
                    </a:extLst>
                  </p:cNvPr>
                  <p:cNvGrpSpPr/>
                  <p:nvPr/>
                </p:nvGrpSpPr>
                <p:grpSpPr>
                  <a:xfrm>
                    <a:off x="280569" y="946107"/>
                    <a:ext cx="11630861" cy="5710705"/>
                    <a:chOff x="280569" y="1212658"/>
                    <a:chExt cx="11630861" cy="5710705"/>
                  </a:xfrm>
                </p:grpSpPr>
                <p:grpSp>
                  <p:nvGrpSpPr>
                    <p:cNvPr id="70" name="Agrupar 69">
                      <a:extLst>
                        <a:ext uri="{FF2B5EF4-FFF2-40B4-BE49-F238E27FC236}">
                          <a16:creationId xmlns:a16="http://schemas.microsoft.com/office/drawing/2014/main" id="{C69A8329-E261-0349-8A85-A3A1D5EC46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0569" y="1212658"/>
                      <a:ext cx="11630861" cy="5710705"/>
                      <a:chOff x="280569" y="1618967"/>
                      <a:chExt cx="11630861" cy="5710705"/>
                    </a:xfrm>
                  </p:grpSpPr>
                  <p:grpSp>
                    <p:nvGrpSpPr>
                      <p:cNvPr id="68" name="Agrupar 67">
                        <a:extLst>
                          <a:ext uri="{FF2B5EF4-FFF2-40B4-BE49-F238E27FC236}">
                            <a16:creationId xmlns:a16="http://schemas.microsoft.com/office/drawing/2014/main" id="{EBFF6620-3B92-704A-8AA8-8DDDADBDFD5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0569" y="1618967"/>
                        <a:ext cx="11630861" cy="5710705"/>
                        <a:chOff x="280569" y="1671581"/>
                        <a:chExt cx="11630861" cy="5710705"/>
                      </a:xfrm>
                    </p:grpSpPr>
                    <p:grpSp>
                      <p:nvGrpSpPr>
                        <p:cNvPr id="56" name="Agrupar 55">
                          <a:extLst>
                            <a:ext uri="{FF2B5EF4-FFF2-40B4-BE49-F238E27FC236}">
                              <a16:creationId xmlns:a16="http://schemas.microsoft.com/office/drawing/2014/main" id="{E2E22707-394C-0C4F-B95F-EBD1F4F2BFA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0569" y="1671581"/>
                          <a:ext cx="11630861" cy="5710705"/>
                          <a:chOff x="280569" y="1671581"/>
                          <a:chExt cx="11630861" cy="5710705"/>
                        </a:xfrm>
                      </p:grpSpPr>
                      <p:grpSp>
                        <p:nvGrpSpPr>
                          <p:cNvPr id="54" name="Agrupar 53">
                            <a:extLst>
                              <a:ext uri="{FF2B5EF4-FFF2-40B4-BE49-F238E27FC236}">
                                <a16:creationId xmlns:a16="http://schemas.microsoft.com/office/drawing/2014/main" id="{8122EB51-6778-0041-AC06-9FB560F498D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0569" y="1671581"/>
                            <a:ext cx="11630861" cy="5710705"/>
                            <a:chOff x="280569" y="1671581"/>
                            <a:chExt cx="11630861" cy="5710705"/>
                          </a:xfrm>
                        </p:grpSpPr>
                        <p:sp>
                          <p:nvSpPr>
                            <p:cNvPr id="9" name="Google Shape;125;p57">
                              <a:extLst>
                                <a:ext uri="{FF2B5EF4-FFF2-40B4-BE49-F238E27FC236}">
                                  <a16:creationId xmlns:a16="http://schemas.microsoft.com/office/drawing/2014/main" id="{56B77EA1-FDE0-F348-A9C6-D5742C6FF022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3845028" y="3797530"/>
                              <a:ext cx="281356" cy="29532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spcFirstLastPara="1" wrap="square" lIns="68569" tIns="34275" rIns="68569" bIns="34275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90000"/>
                                </a:lnSpc>
                                <a:buClr>
                                  <a:schemeClr val="dk1"/>
                                </a:buClr>
                                <a:buSzPts val="1300"/>
                              </a:pPr>
                              <a:r>
                                <a:rPr lang="pt-BR" sz="1600" b="1" dirty="0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rPr>
                                <a:t>6</a:t>
                              </a:r>
                              <a:endParaRPr sz="1600" b="1" dirty="0">
                                <a:solidFill>
                                  <a:srgbClr val="000000"/>
                                </a:solidFill>
                                <a:latin typeface="Arial"/>
                                <a:ea typeface="Arial"/>
                                <a:cs typeface="Arial"/>
                                <a:sym typeface="Arial"/>
                              </a:endParaRPr>
                            </a:p>
                          </p:txBody>
                        </p:sp>
                        <p:grpSp>
                          <p:nvGrpSpPr>
                            <p:cNvPr id="52" name="Agrupar 51">
                              <a:extLst>
                                <a:ext uri="{FF2B5EF4-FFF2-40B4-BE49-F238E27FC236}">
                                  <a16:creationId xmlns:a16="http://schemas.microsoft.com/office/drawing/2014/main" id="{4897C247-32D6-514F-B4C5-97F73F19BD0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80569" y="1671581"/>
                              <a:ext cx="11630861" cy="5710705"/>
                              <a:chOff x="280569" y="1671581"/>
                              <a:chExt cx="11630861" cy="5710705"/>
                            </a:xfrm>
                          </p:grpSpPr>
                          <p:grpSp>
                            <p:nvGrpSpPr>
                              <p:cNvPr id="50" name="Agrupar 49">
                                <a:extLst>
                                  <a:ext uri="{FF2B5EF4-FFF2-40B4-BE49-F238E27FC236}">
                                    <a16:creationId xmlns:a16="http://schemas.microsoft.com/office/drawing/2014/main" id="{DF58219D-3573-E341-8A9E-A0AA1B06E5B8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280569" y="1671581"/>
                                <a:ext cx="11630861" cy="5710705"/>
                                <a:chOff x="437152" y="1671581"/>
                                <a:chExt cx="11630861" cy="5710705"/>
                              </a:xfrm>
                            </p:grpSpPr>
                            <p:grpSp>
                              <p:nvGrpSpPr>
                                <p:cNvPr id="44" name="Agrupar 43">
                                  <a:extLst>
                                    <a:ext uri="{FF2B5EF4-FFF2-40B4-BE49-F238E27FC236}">
                                      <a16:creationId xmlns:a16="http://schemas.microsoft.com/office/drawing/2014/main" id="{71340089-47BB-B240-9AC1-2533AAF101AE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437152" y="1671581"/>
                                  <a:ext cx="11630861" cy="5710705"/>
                                  <a:chOff x="269263" y="1255425"/>
                                  <a:chExt cx="11630861" cy="5710705"/>
                                </a:xfrm>
                              </p:grpSpPr>
                              <p:grpSp>
                                <p:nvGrpSpPr>
                                  <p:cNvPr id="38" name="Agrupar 37">
                                    <a:extLst>
                                      <a:ext uri="{FF2B5EF4-FFF2-40B4-BE49-F238E27FC236}">
                                        <a16:creationId xmlns:a16="http://schemas.microsoft.com/office/drawing/2014/main" id="{105B3F5D-7919-A944-A5FF-58BF565D8B07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269263" y="1490067"/>
                                    <a:ext cx="11630861" cy="3063432"/>
                                    <a:chOff x="269263" y="1490067"/>
                                    <a:chExt cx="11630861" cy="3063432"/>
                                  </a:xfrm>
                                </p:grpSpPr>
                                <p:sp>
                                  <p:nvSpPr>
                                    <p:cNvPr id="23" name="Google Shape;135;p57">
                                      <a:extLst>
                                        <a:ext uri="{FF2B5EF4-FFF2-40B4-BE49-F238E27FC236}">
                                          <a16:creationId xmlns:a16="http://schemas.microsoft.com/office/drawing/2014/main" id="{C0AB61C9-46F1-CE43-A94A-0F0DAC86A799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 rot="5400000">
                                      <a:off x="2816318" y="1228374"/>
                                      <a:ext cx="436620" cy="2095281"/>
                                    </a:xfrm>
                                    <a:prstGeom prst="leftBrace">
                                      <a:avLst>
                                        <a:gd name="adj1" fmla="val 8333"/>
                                        <a:gd name="adj2" fmla="val 50000"/>
                                      </a:avLst>
                                    </a:prstGeom>
                                    <a:ln>
                                      <a:headEnd type="none" w="sm" len="sm"/>
                                      <a:tailEnd type="none" w="sm" len="sm"/>
                                    </a:ln>
                                  </p:spPr>
                                  <p:style>
                                    <a:lnRef idx="2">
                                      <a:schemeClr val="dk1"/>
                                    </a:lnRef>
                                    <a:fillRef idx="0">
                                      <a:schemeClr val="dk1"/>
                                    </a:fillRef>
                                    <a:effectRef idx="1">
                                      <a:schemeClr val="dk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  <p:txBody>
                                    <a:bodyPr spcFirstLastPara="1" wrap="square" lIns="91425" tIns="45700" rIns="91425" bIns="45700" anchor="ctr" anchorCtr="0">
                                      <a:noAutofit/>
                                    </a:bodyPr>
                                    <a:lstStyle/>
                                    <a:p>
                                      <a:pPr marL="0" marR="0" lvl="0" indent="0" algn="ctr" rtl="0">
                                        <a:lnSpc>
                                          <a:spcPct val="100000"/>
                                        </a:lnSpc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Clr>
                                          <a:srgbClr val="000000"/>
                                        </a:buClr>
                                        <a:buSzPts val="1800"/>
                                        <a:buFont typeface="Arial"/>
                                        <a:buNone/>
                                      </a:pPr>
                                      <a:endParaRPr sz="1800" b="1" i="0" u="none" strike="noStrike" cap="none" dirty="0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endParaRPr>
                                    </a:p>
                                  </p:txBody>
                                </p:sp>
                                <p:grpSp>
                                  <p:nvGrpSpPr>
                                    <p:cNvPr id="24" name="Agrupar 23">
                                      <a:extLst>
                                        <a:ext uri="{FF2B5EF4-FFF2-40B4-BE49-F238E27FC236}">
                                          <a16:creationId xmlns:a16="http://schemas.microsoft.com/office/drawing/2014/main" id="{063FFE3F-54A8-5640-92E3-A24FDF7F869E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269263" y="2255039"/>
                                      <a:ext cx="11630861" cy="2298460"/>
                                      <a:chOff x="269263" y="2255039"/>
                                      <a:chExt cx="11630861" cy="2298460"/>
                                    </a:xfrm>
                                  </p:grpSpPr>
                                  <p:grpSp>
                                    <p:nvGrpSpPr>
                                      <p:cNvPr id="22" name="Agrupar 2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353B57BE-0C21-154A-81C5-890A72F36A8B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269263" y="2255039"/>
                                        <a:ext cx="11630861" cy="2298460"/>
                                        <a:chOff x="269263" y="2255039"/>
                                        <a:chExt cx="11630861" cy="2298460"/>
                                      </a:xfrm>
                                    </p:grpSpPr>
                                    <p:sp>
                                      <p:nvSpPr>
                                        <p:cNvPr id="15" name="Google Shape;145;p5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7EEE7DDA-F2A0-DD49-9318-DBB58422021A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8536156" y="3794035"/>
                                          <a:ext cx="1066935" cy="739392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  <a:ln>
                                          <a:noFill/>
                                        </a:ln>
                                      </p:spPr>
                                      <p:txBody>
                                        <a:bodyPr spcFirstLastPara="1" wrap="square" lIns="68569" tIns="34275" rIns="68569" bIns="34275" anchor="ctr" anchorCtr="0">
                                          <a:noAutofit/>
                                        </a:bodyPr>
                                        <a:lstStyle/>
                                        <a:p>
                                          <a:pPr algn="ctr">
                                            <a:lnSpc>
                                              <a:spcPct val="90000"/>
                                            </a:lnSpc>
                                            <a:buClr>
                                              <a:schemeClr val="dk1"/>
                                            </a:buClr>
                                            <a:buSzPts val="1400"/>
                                          </a:pPr>
                                          <a:r>
                                            <a:rPr lang="pt-BR" sz="1400" dirty="0"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Inscrição em dívida ativa (PGFN)</a:t>
                                          </a:r>
                                          <a:endParaRPr sz="1400" dirty="0">
                                            <a:latin typeface="Arial"/>
                                            <a:ea typeface="Arial"/>
                                            <a:cs typeface="Arial"/>
                                            <a:sym typeface="Arial"/>
                                          </a:endParaRP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6" name="Google Shape;145;p5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2B55EC63-C5BD-2A45-9997-548EE9442D83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804031" y="2255039"/>
                                          <a:ext cx="1097605" cy="739392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  <a:ln>
                                          <a:noFill/>
                                        </a:ln>
                                      </p:spPr>
                                      <p:txBody>
                                        <a:bodyPr spcFirstLastPara="1" wrap="square" lIns="68569" tIns="34275" rIns="68569" bIns="34275" anchor="ctr" anchorCtr="0">
                                          <a:noAutofit/>
                                        </a:bodyPr>
                                        <a:lstStyle/>
                                        <a:p>
                                          <a:pPr algn="ctr">
                                            <a:lnSpc>
                                              <a:spcPct val="90000"/>
                                            </a:lnSpc>
                                            <a:buClr>
                                              <a:schemeClr val="dk1"/>
                                            </a:buClr>
                                            <a:buSzPts val="1400"/>
                                          </a:pPr>
                                          <a:r>
                                            <a:rPr lang="pt-BR" sz="1200" dirty="0"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Cobrança amigável (RFB) –</a:t>
                                          </a:r>
                                        </a:p>
                                        <a:p>
                                          <a:pPr algn="ctr">
                                            <a:lnSpc>
                                              <a:spcPct val="90000"/>
                                            </a:lnSpc>
                                            <a:buClr>
                                              <a:schemeClr val="dk1"/>
                                            </a:buClr>
                                            <a:buSzPts val="1400"/>
                                          </a:pPr>
                                          <a:r>
                                            <a:rPr lang="pt-BR" sz="1200" dirty="0">
                                              <a:latin typeface="Calibri"/>
                                              <a:ea typeface="Arial"/>
                                              <a:cs typeface="Calibri"/>
                                              <a:sym typeface="Calibri"/>
                                            </a:rPr>
                                            <a:t>Autorregular//</a:t>
                                          </a:r>
                                          <a:endParaRPr sz="1200" dirty="0">
                                            <a:latin typeface="Arial"/>
                                            <a:ea typeface="Arial"/>
                                            <a:cs typeface="Arial"/>
                                            <a:sym typeface="Arial"/>
                                          </a:endParaRPr>
                                        </a:p>
                                      </p:txBody>
                                    </p:sp>
                                    <p:grpSp>
                                      <p:nvGrpSpPr>
                                        <p:cNvPr id="8" name="Agrupar 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40BF8868-58DE-D046-9FE2-3687B74C7A00}"/>
                                            </a:ext>
                                          </a:extLst>
                                        </p:cNvPr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269263" y="2362135"/>
                                          <a:ext cx="11630861" cy="2191364"/>
                                          <a:chOff x="269263" y="2362135"/>
                                          <a:chExt cx="11630861" cy="2191364"/>
                                        </a:xfrm>
                                      </p:grpSpPr>
                                      <p:sp>
                                        <p:nvSpPr>
                                          <p:cNvPr id="17" name="Google Shape;145;p57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73526BE3-7209-F14A-9DE6-19A29E808535}"/>
                                              </a:ext>
                                            </a:extLst>
                                          </p:cNvPr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5932251" y="3693226"/>
                                            <a:ext cx="1110057" cy="739392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  <a:ln>
                                            <a:noFill/>
                                          </a:ln>
                                        </p:spPr>
                                        <p:txBody>
                                          <a:bodyPr spcFirstLastPara="1" wrap="square" lIns="68569" tIns="34275" rIns="68569" bIns="34275" anchor="ctr" anchorCtr="0">
                                            <a:noAutofit/>
                                          </a:bodyPr>
                                          <a:lstStyle/>
                                          <a:p>
                                            <a:pPr algn="ctr">
                                              <a:lnSpc>
                                                <a:spcPct val="90000"/>
                                              </a:lnSpc>
                                              <a:buClr>
                                                <a:schemeClr val="dk1"/>
                                              </a:buClr>
                                              <a:buSzPts val="1400"/>
                                            </a:pPr>
                                            <a:r>
                                              <a:rPr lang="pt-BR" sz="1400" dirty="0">
                                                <a:solidFill>
                                                  <a:schemeClr val="dk1"/>
                                                </a:solidFill>
                                                <a:latin typeface="Calibri"/>
                                                <a:ea typeface="Calibri"/>
                                                <a:cs typeface="Calibri"/>
                                                <a:sym typeface="Calibri"/>
                                              </a:rPr>
                                              <a:t>Decisão de 1ª Instância</a:t>
                                            </a:r>
                                            <a:endParaRPr sz="1400" dirty="0">
                                              <a:solidFill>
                                                <a:srgbClr val="000000"/>
                                              </a:solidFill>
                                              <a:latin typeface="Arial"/>
                                              <a:ea typeface="Arial"/>
                                              <a:cs typeface="Arial"/>
                                              <a:sym typeface="Arial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8" name="Google Shape;145;p57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560F901B-126E-F942-A906-CAF55FC7F7FC}"/>
                                              </a:ext>
                                            </a:extLst>
                                          </p:cNvPr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4687957" y="3814107"/>
                                            <a:ext cx="962418" cy="739392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  <a:ln>
                                            <a:noFill/>
                                          </a:ln>
                                        </p:spPr>
                                        <p:txBody>
                                          <a:bodyPr spcFirstLastPara="1" wrap="square" lIns="68569" tIns="34275" rIns="68569" bIns="34275" anchor="ctr" anchorCtr="0">
                                            <a:noAutofit/>
                                          </a:bodyPr>
                                          <a:lstStyle/>
                                          <a:p>
                                            <a:pPr algn="ctr">
                                              <a:lnSpc>
                                                <a:spcPct val="90000"/>
                                              </a:lnSpc>
                                              <a:buClr>
                                                <a:schemeClr val="dk1"/>
                                              </a:buClr>
                                              <a:buSzPts val="1400"/>
                                            </a:pPr>
                                            <a:r>
                                              <a:rPr lang="pt-BR" sz="1400" dirty="0">
                                                <a:latin typeface="Calibri"/>
                                                <a:ea typeface="Calibri"/>
                                                <a:cs typeface="Calibri"/>
                                                <a:sym typeface="Calibri"/>
                                              </a:rPr>
                                              <a:t>15 após a ciência do AIIM</a:t>
                                            </a:r>
                                            <a:endParaRPr sz="1400" dirty="0">
                                              <a:latin typeface="Arial"/>
                                              <a:ea typeface="Arial"/>
                                              <a:cs typeface="Arial"/>
                                              <a:sym typeface="Arial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19" name="Google Shape;145;p57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FC8214BB-3CA4-A24D-97FF-65B995AEE29A}"/>
                                              </a:ext>
                                            </a:extLst>
                                          </p:cNvPr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5255385" y="2445340"/>
                                            <a:ext cx="1190853" cy="739392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  <a:ln>
                                            <a:noFill/>
                                          </a:ln>
                                        </p:spPr>
                                        <p:txBody>
                                          <a:bodyPr spcFirstLastPara="1" wrap="square" lIns="68569" tIns="34275" rIns="68569" bIns="34275" anchor="ctr" anchorCtr="0">
                                            <a:noAutofit/>
                                          </a:bodyPr>
                                          <a:lstStyle/>
                                          <a:p>
                                            <a:pPr algn="ctr">
                                              <a:lnSpc>
                                                <a:spcPct val="90000"/>
                                              </a:lnSpc>
                                              <a:buClr>
                                                <a:schemeClr val="dk1"/>
                                              </a:buClr>
                                              <a:buSzPts val="1400"/>
                                            </a:pPr>
                                            <a:r>
                                              <a:rPr lang="pt-BR" sz="1400" dirty="0">
                                                <a:solidFill>
                                                  <a:schemeClr val="dk1"/>
                                                </a:solidFill>
                                                <a:latin typeface="Calibri"/>
                                                <a:ea typeface="Calibri"/>
                                                <a:cs typeface="Calibri"/>
                                                <a:sym typeface="Calibri"/>
                                              </a:rPr>
                                              <a:t>Impugnação</a:t>
                                            </a:r>
                                            <a:endParaRPr sz="1400" dirty="0">
                                              <a:solidFill>
                                                <a:srgbClr val="000000"/>
                                              </a:solidFill>
                                              <a:latin typeface="Arial"/>
                                              <a:ea typeface="Arial"/>
                                              <a:cs typeface="Arial"/>
                                              <a:sym typeface="Arial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20" name="Google Shape;145;p57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751931AD-57AF-4247-9E2B-9A3B6FF9AC9C}"/>
                                              </a:ext>
                                            </a:extLst>
                                          </p:cNvPr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4125746" y="2388153"/>
                                            <a:ext cx="799161" cy="739392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  <a:ln>
                                            <a:noFill/>
                                          </a:ln>
                                        </p:spPr>
                                        <p:txBody>
                                          <a:bodyPr spcFirstLastPara="1" wrap="square" lIns="68569" tIns="34275" rIns="68569" bIns="34275" anchor="ctr" anchorCtr="0">
                                            <a:noAutofit/>
                                          </a:bodyPr>
                                          <a:lstStyle/>
                                          <a:p>
                                            <a:pPr algn="ctr">
                                              <a:lnSpc>
                                                <a:spcPct val="90000"/>
                                              </a:lnSpc>
                                              <a:buClr>
                                                <a:schemeClr val="dk1"/>
                                              </a:buClr>
                                              <a:buSzPts val="1400"/>
                                            </a:pPr>
                                            <a:r>
                                              <a:rPr lang="pt-BR" sz="1400" dirty="0">
                                                <a:solidFill>
                                                  <a:schemeClr val="dk1"/>
                                                </a:solidFill>
                                                <a:latin typeface="Calibri"/>
                                                <a:ea typeface="Calibri"/>
                                                <a:cs typeface="Calibri"/>
                                                <a:sym typeface="Calibri"/>
                                              </a:rPr>
                                              <a:t>Ciência do AIIM</a:t>
                                            </a:r>
                                            <a:endParaRPr sz="1400" dirty="0">
                                              <a:solidFill>
                                                <a:srgbClr val="000000"/>
                                              </a:solidFill>
                                              <a:latin typeface="Arial"/>
                                              <a:ea typeface="Arial"/>
                                              <a:cs typeface="Arial"/>
                                              <a:sym typeface="Arial"/>
                                            </a:endParaRPr>
                                          </a:p>
                                        </p:txBody>
                                      </p:sp>
                                      <p:grpSp>
                                        <p:nvGrpSpPr>
                                          <p:cNvPr id="3" name="Agrupar 2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63539BCF-25D2-E743-87CE-753D80E77C7B}"/>
                                              </a:ext>
                                            </a:extLst>
                                          </p:cNvPr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269263" y="2362135"/>
                                            <a:ext cx="11630861" cy="2083623"/>
                                            <a:chOff x="197358" y="2418770"/>
                                            <a:chExt cx="11630861" cy="2083623"/>
                                          </a:xfrm>
                                        </p:grpSpPr>
                                        <p:grpSp>
                                          <p:nvGrpSpPr>
                                            <p:cNvPr id="2" name="Agrupar 1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380F9080-FE68-9A46-B2F0-57EBAC8B5B32}"/>
                                                </a:ext>
                                              </a:extLst>
                                            </p:cNvPr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363781" y="2973043"/>
                                              <a:ext cx="11464438" cy="911913"/>
                                              <a:chOff x="116243" y="2968281"/>
                                              <a:chExt cx="11464438" cy="911913"/>
                                            </a:xfrm>
                                          </p:grpSpPr>
                                          <p:pic>
                                            <p:nvPicPr>
                                              <p:cNvPr id="2050" name="Picture 2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74973E5D-7CAF-4D40-8559-1CBEA90CB9C8}"/>
                                                  </a:ext>
                                                </a:extLst>
                                              </p:cNvPr>
                                              <p:cNvPicPr>
                                                <a:picLocks noChangeAspect="1" noChangeArrowheads="1"/>
                                              </p:cNvPicPr>
                                              <p:nvPr/>
                                            </p:nvPicPr>
                                            <p:blipFill>
                                              <a:blip r:embed="rId2">
                                                <a:extLst>
                                                  <a:ext uri="{BEBA8EAE-BF5A-486C-A8C5-ECC9F3942E4B}">
                                                    <a14:imgProps xmlns:a14="http://schemas.microsoft.com/office/drawing/2010/main">
                                                      <a14:imgLayer r:embed="rId3">
                                                        <a14:imgEffect>
                                                          <a14:sharpenSoften amount="100000"/>
                                                        </a14:imgEffect>
                                                        <a14:imgEffect>
                                                          <a14:brightnessContrast bright="-10000" contrast="-8000"/>
                                                        </a14:imgEffect>
                                                      </a14:imgLayer>
                                                    </a14:imgProps>
                                                  </a:ext>
                                                  <a:ext uri="{28A0092B-C50C-407E-A947-70E740481C1C}">
                                                    <a14:useLocalDpi xmlns:a14="http://schemas.microsoft.com/office/drawing/2010/main" val="0"/>
                                                  </a:ext>
                                                </a:extLst>
                                              </a:blip>
                                              <a:srcRect/>
                                              <a:stretch>
                                                <a:fillRect/>
                                              </a:stretch>
                                            </p:blipFill>
                                            <p:spPr bwMode="auto">
                                              <a:xfrm>
                                                <a:off x="116243" y="2968283"/>
                                                <a:ext cx="3836780" cy="911911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noFill/>
                                              <a:extLst>
                                                <a:ext uri="{909E8E84-426E-40DD-AFC4-6F175D3DCCD1}">
                                                  <a14:hiddenFill xmlns:a14="http://schemas.microsoft.com/office/drawing/2010/main">
                                                    <a:solidFill>
                                                      <a:srgbClr val="FFFFFF"/>
                                                    </a:solidFill>
                                                  </a14:hiddenFill>
                                                </a:ext>
                                              </a:extLst>
                                            </p:spPr>
                                          </p:pic>
                                          <p:pic>
                                            <p:nvPicPr>
                                              <p:cNvPr id="6" name="Picture 2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79204381-C83C-F348-BB2A-05F5A7076D11}"/>
                                                  </a:ext>
                                                </a:extLst>
                                              </p:cNvPr>
                                              <p:cNvPicPr>
                                                <a:picLocks noChangeAspect="1" noChangeArrowheads="1"/>
                                              </p:cNvPicPr>
                                              <p:nvPr/>
                                            </p:nvPicPr>
                                            <p:blipFill>
                                              <a:blip r:embed="rId2">
                                                <a:extLst>
                                                  <a:ext uri="{BEBA8EAE-BF5A-486C-A8C5-ECC9F3942E4B}">
                                                    <a14:imgProps xmlns:a14="http://schemas.microsoft.com/office/drawing/2010/main">
                                                      <a14:imgLayer r:embed="rId4">
                                                        <a14:imgEffect>
                                                          <a14:sharpenSoften amount="100000"/>
                                                        </a14:imgEffect>
                                                        <a14:imgEffect>
                                                          <a14:brightnessContrast bright="-10000" contrast="-8000"/>
                                                        </a14:imgEffect>
                                                      </a14:imgLayer>
                                                    </a14:imgProps>
                                                  </a:ext>
                                                  <a:ext uri="{28A0092B-C50C-407E-A947-70E740481C1C}">
                                                    <a14:useLocalDpi xmlns:a14="http://schemas.microsoft.com/office/drawing/2010/main" val="0"/>
                                                  </a:ext>
                                                </a:extLst>
                                              </a:blip>
                                              <a:srcRect/>
                                              <a:stretch>
                                                <a:fillRect/>
                                              </a:stretch>
                                            </p:blipFill>
                                            <p:spPr bwMode="auto">
                                              <a:xfrm>
                                                <a:off x="7743901" y="2968281"/>
                                                <a:ext cx="3836780" cy="911911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noFill/>
                                              <a:extLst>
                                                <a:ext uri="{909E8E84-426E-40DD-AFC4-6F175D3DCCD1}">
                                                  <a14:hiddenFill xmlns:a14="http://schemas.microsoft.com/office/drawing/2010/main">
                                                    <a:solidFill>
                                                      <a:srgbClr val="FFFFFF"/>
                                                    </a:solidFill>
                                                  </a14:hiddenFill>
                                                </a:ext>
                                              </a:extLst>
                                            </p:spPr>
                                          </p:pic>
                                          <p:pic>
                                            <p:nvPicPr>
                                              <p:cNvPr id="7" name="Picture 2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F056BF81-4B4F-3743-A286-DFDD8A646925}"/>
                                                  </a:ext>
                                                </a:extLst>
                                              </p:cNvPr>
                                              <p:cNvPicPr>
                                                <a:picLocks noChangeAspect="1" noChangeArrowheads="1"/>
                                              </p:cNvPicPr>
                                              <p:nvPr/>
                                            </p:nvPicPr>
                                            <p:blipFill>
                                              <a:blip r:embed="rId2">
                                                <a:extLst>
                                                  <a:ext uri="{BEBA8EAE-BF5A-486C-A8C5-ECC9F3942E4B}">
                                                    <a14:imgProps xmlns:a14="http://schemas.microsoft.com/office/drawing/2010/main">
                                                      <a14:imgLayer r:embed="rId5">
                                                        <a14:imgEffect>
                                                          <a14:sharpenSoften amount="100000"/>
                                                        </a14:imgEffect>
                                                        <a14:imgEffect>
                                                          <a14:brightnessContrast bright="-10000" contrast="-8000"/>
                                                        </a14:imgEffect>
                                                      </a14:imgLayer>
                                                    </a14:imgProps>
                                                  </a:ext>
                                                  <a:ext uri="{28A0092B-C50C-407E-A947-70E740481C1C}">
                                                    <a14:useLocalDpi xmlns:a14="http://schemas.microsoft.com/office/drawing/2010/main" val="0"/>
                                                  </a:ext>
                                                </a:extLst>
                                              </a:blip>
                                              <a:srcRect/>
                                              <a:stretch>
                                                <a:fillRect/>
                                              </a:stretch>
                                            </p:blipFill>
                                            <p:spPr bwMode="auto">
                                              <a:xfrm>
                                                <a:off x="3953023" y="2968282"/>
                                                <a:ext cx="3836780" cy="911911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noFill/>
                                              <a:extLst>
                                                <a:ext uri="{909E8E84-426E-40DD-AFC4-6F175D3DCCD1}">
                                                  <a14:hiddenFill xmlns:a14="http://schemas.microsoft.com/office/drawing/2010/main">
                                                    <a:solidFill>
                                                      <a:srgbClr val="FFFFFF"/>
                                                    </a:solidFill>
                                                  </a14:hiddenFill>
                                                </a:ext>
                                              </a:extLst>
                                            </p:spPr>
                                          </p:pic>
                                        </p:grpSp>
                                        <p:sp>
                                          <p:nvSpPr>
                                            <p:cNvPr id="10" name="Google Shape;145;p57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05838E95-6BAE-CA4B-8F8D-659E46E5D812}"/>
                                                </a:ext>
                                              </a:extLst>
                                            </p:cNvPr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197358" y="2445340"/>
                                              <a:ext cx="962418" cy="739392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  <a:ln>
                                              <a:noFill/>
                                            </a:ln>
                                          </p:spPr>
                                          <p:txBody>
                                            <a:bodyPr spcFirstLastPara="1" wrap="square" lIns="68569" tIns="34275" rIns="68569" bIns="34275" anchor="ctr" anchorCtr="0">
                                              <a:noAutofit/>
                                            </a:bodyPr>
                                            <a:lstStyle/>
                                            <a:p>
                                              <a:pPr algn="ctr">
                                                <a:lnSpc>
                                                  <a:spcPct val="90000"/>
                                                </a:lnSpc>
                                                <a:buClr>
                                                  <a:schemeClr val="dk1"/>
                                                </a:buClr>
                                                <a:buSzPts val="1400"/>
                                              </a:pPr>
                                              <a:r>
                                                <a:rPr lang="pt-BR" sz="1400" dirty="0">
                                                  <a:solidFill>
                                                    <a:schemeClr val="dk1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rPr>
                                                <a:t>Fato Gerador</a:t>
                                              </a:r>
                                              <a:endParaRPr sz="1400" dirty="0">
                                                <a:solidFill>
                                                  <a:srgbClr val="000000"/>
                                                </a:solidFill>
                                                <a:latin typeface="Arial"/>
                                                <a:ea typeface="Arial"/>
                                                <a:cs typeface="Arial"/>
                                                <a:sym typeface="Arial"/>
                                              </a:endParaRPr>
                                            </a:p>
                                          </p:txBody>
                                        </p:sp>
                                        <p:sp>
                                          <p:nvSpPr>
                                            <p:cNvPr id="11" name="Google Shape;146;p57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1804DCA8-17BF-0E4B-BEE7-578B5815352D}"/>
                                                </a:ext>
                                              </a:extLst>
                                            </p:cNvPr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1234604" y="2419327"/>
                                              <a:ext cx="1535034" cy="744811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  <a:ln>
                                              <a:noFill/>
                                            </a:ln>
                                          </p:spPr>
                                          <p:txBody>
                                            <a:bodyPr spcFirstLastPara="1" wrap="square" lIns="68569" tIns="34275" rIns="68569" bIns="34275" anchor="ctr" anchorCtr="0">
                                              <a:noAutofit/>
                                            </a:bodyPr>
                                            <a:lstStyle/>
                                            <a:p>
                                              <a:pPr algn="ctr">
                                                <a:lnSpc>
                                                  <a:spcPct val="90000"/>
                                                </a:lnSpc>
                                                <a:buClr>
                                                  <a:schemeClr val="dk1"/>
                                                </a:buClr>
                                                <a:buSzPts val="1400"/>
                                              </a:pPr>
                                              <a:r>
                                                <a:rPr lang="pt-BR" sz="1400" dirty="0">
                                                  <a:solidFill>
                                                    <a:schemeClr val="dk1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rPr>
                                                <a:t>Início da Fiscalização</a:t>
                                              </a:r>
                                              <a:endParaRPr sz="1400" dirty="0">
                                                <a:solidFill>
                                                  <a:srgbClr val="000000"/>
                                                </a:solidFill>
                                                <a:latin typeface="Arial"/>
                                                <a:ea typeface="Arial"/>
                                                <a:cs typeface="Arial"/>
                                                <a:sym typeface="Arial"/>
                                              </a:endParaRPr>
                                            </a:p>
                                          </p:txBody>
                                        </p:sp>
                                        <p:sp>
                                          <p:nvSpPr>
                                            <p:cNvPr id="12" name="Google Shape;145;p57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232208A5-88AD-D74D-A094-2901378EA811}"/>
                                                </a:ext>
                                              </a:extLst>
                                            </p:cNvPr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678567" y="3717856"/>
                                              <a:ext cx="1193040" cy="739392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  <a:ln>
                                              <a:noFill/>
                                            </a:ln>
                                          </p:spPr>
                                          <p:txBody>
                                            <a:bodyPr spcFirstLastPara="1" wrap="square" lIns="68569" tIns="34275" rIns="68569" bIns="34275" anchor="ctr" anchorCtr="0">
                                              <a:noAutofit/>
                                            </a:bodyPr>
                                            <a:lstStyle/>
                                            <a:p>
                                              <a:pPr algn="ctr">
                                                <a:lnSpc>
                                                  <a:spcPct val="90000"/>
                                                </a:lnSpc>
                                                <a:buClr>
                                                  <a:schemeClr val="dk1"/>
                                                </a:buClr>
                                                <a:buSzPts val="1400"/>
                                              </a:pPr>
                                              <a:r>
                                                <a:rPr lang="pt-BR" sz="1400" dirty="0">
                                                  <a:solidFill>
                                                    <a:schemeClr val="dk1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rPr>
                                                <a:t>Denúncia Espontânea</a:t>
                                              </a:r>
                                              <a:endParaRPr sz="1400" dirty="0">
                                                <a:solidFill>
                                                  <a:srgbClr val="000000"/>
                                                </a:solidFill>
                                                <a:latin typeface="Arial"/>
                                                <a:ea typeface="Arial"/>
                                                <a:cs typeface="Arial"/>
                                                <a:sym typeface="Arial"/>
                                              </a:endParaRPr>
                                            </a:p>
                                          </p:txBody>
                                        </p:sp>
                                        <p:sp>
                                          <p:nvSpPr>
                                            <p:cNvPr id="13" name="Google Shape;145;p57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E49697A4-233F-8D43-85AF-BD9884CFAB76}"/>
                                                </a:ext>
                                              </a:extLst>
                                            </p:cNvPr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3345325" y="3730454"/>
                                              <a:ext cx="1158641" cy="739392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  <a:ln>
                                              <a:noFill/>
                                            </a:ln>
                                          </p:spPr>
                                          <p:txBody>
                                            <a:bodyPr spcFirstLastPara="1" wrap="square" lIns="68569" tIns="34275" rIns="68569" bIns="34275" anchor="ctr" anchorCtr="0">
                                              <a:noAutofit/>
                                            </a:bodyPr>
                                            <a:lstStyle/>
                                            <a:p>
                                              <a:pPr algn="ctr">
                                                <a:lnSpc>
                                                  <a:spcPct val="90000"/>
                                                </a:lnSpc>
                                                <a:buClr>
                                                  <a:schemeClr val="dk1"/>
                                                </a:buClr>
                                                <a:buSzPts val="1400"/>
                                              </a:pPr>
                                              <a:r>
                                                <a:rPr lang="pt-BR" sz="1400" dirty="0">
                                                  <a:solidFill>
                                                    <a:schemeClr val="dk1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rPr>
                                                <a:t>Término da Fiscalização</a:t>
                                              </a:r>
                                              <a:endParaRPr sz="1400" dirty="0">
                                                <a:solidFill>
                                                  <a:srgbClr val="000000"/>
                                                </a:solidFill>
                                                <a:latin typeface="Arial"/>
                                                <a:ea typeface="Arial"/>
                                                <a:cs typeface="Arial"/>
                                                <a:sym typeface="Arial"/>
                                              </a:endParaRPr>
                                            </a:p>
                                          </p:txBody>
                                        </p:sp>
                                        <p:sp>
                                          <p:nvSpPr>
                                            <p:cNvPr id="14" name="Google Shape;145;p57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3A36CAB8-456D-9843-B314-0E75D8D4A0DA}"/>
                                                </a:ext>
                                              </a:extLst>
                                            </p:cNvPr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1960139" y="3763001"/>
                                              <a:ext cx="1252700" cy="739392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  <a:ln>
                                              <a:noFill/>
                                            </a:ln>
                                          </p:spPr>
                                          <p:txBody>
                                            <a:bodyPr spcFirstLastPara="1" wrap="square" lIns="68569" tIns="34275" rIns="68569" bIns="34275" anchor="ctr" anchorCtr="0">
                                              <a:noAutofit/>
                                            </a:bodyPr>
                                            <a:lstStyle/>
                                            <a:p>
                                              <a:pPr algn="ctr">
                                                <a:lnSpc>
                                                  <a:spcPct val="90000"/>
                                                </a:lnSpc>
                                                <a:buClr>
                                                  <a:schemeClr val="dk1"/>
                                                </a:buClr>
                                                <a:buSzPts val="1400"/>
                                              </a:pPr>
                                              <a:r>
                                                <a:rPr lang="pt-BR" sz="1400" b="1" dirty="0">
                                                  <a:latin typeface="Calibri"/>
                                                  <a:ea typeface="Arial"/>
                                                  <a:cs typeface="Calibri"/>
                                                  <a:sym typeface="Calibri"/>
                                                </a:rPr>
                                                <a:t>Arbitragem</a:t>
                                              </a:r>
                                              <a:endParaRPr sz="1400" b="1" dirty="0">
                                                <a:latin typeface="Arial"/>
                                                <a:ea typeface="Arial"/>
                                                <a:cs typeface="Arial"/>
                                                <a:sym typeface="Arial"/>
                                              </a:endParaRPr>
                                            </a:p>
                                          </p:txBody>
                                        </p:sp>
                                        <p:sp>
                                          <p:nvSpPr>
                                            <p:cNvPr id="21" name="Google Shape;145;p57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1E497B9E-2BEA-4844-A790-9A587B5263B8}"/>
                                                </a:ext>
                                              </a:extLst>
                                            </p:cNvPr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2764079" y="2418770"/>
                                              <a:ext cx="1184191" cy="739392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  <a:ln>
                                              <a:noFill/>
                                            </a:ln>
                                          </p:spPr>
                                          <p:txBody>
                                            <a:bodyPr spcFirstLastPara="1" wrap="square" lIns="68569" tIns="34275" rIns="68569" bIns="34275" anchor="ctr" anchorCtr="0">
                                              <a:noAutofit/>
                                            </a:bodyPr>
                                            <a:lstStyle/>
                                            <a:p>
                                              <a:pPr algn="ctr">
                                                <a:lnSpc>
                                                  <a:spcPct val="90000"/>
                                                </a:lnSpc>
                                                <a:buClr>
                                                  <a:schemeClr val="dk1"/>
                                                </a:buClr>
                                                <a:buSzPts val="1400"/>
                                              </a:pPr>
                                              <a:r>
                                                <a:rPr lang="pt-BR" sz="1400" b="1" dirty="0">
                                                  <a:solidFill>
                                                    <a:srgbClr val="0070C0"/>
                                                  </a:solidFill>
                                                  <a:latin typeface="Calibri"/>
                                                  <a:ea typeface="Calibri"/>
                                                  <a:cs typeface="Calibri"/>
                                                  <a:sym typeface="Calibri"/>
                                                </a:rPr>
                                                <a:t>Intimação do Responsável</a:t>
                                              </a:r>
                                              <a:endParaRPr sz="1400" b="1" dirty="0">
                                                <a:solidFill>
                                                  <a:srgbClr val="0070C0"/>
                                                </a:solidFill>
                                                <a:latin typeface="Arial"/>
                                                <a:ea typeface="Arial"/>
                                                <a:cs typeface="Arial"/>
                                                <a:sym typeface="Arial"/>
                                              </a:endParaRPr>
                                            </a:p>
                                          </p:txBody>
                                        </p:sp>
                                      </p:grpSp>
                                    </p:grpSp>
                                    <p:sp>
                                      <p:nvSpPr>
                                        <p:cNvPr id="25" name="Google Shape;145;p5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64C6BEB9-3966-5944-859D-A62ED5AF6D58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6632421" y="2389414"/>
                                          <a:ext cx="1066499" cy="739392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  <a:ln>
                                          <a:noFill/>
                                        </a:ln>
                                      </p:spPr>
                                      <p:txBody>
                                        <a:bodyPr spcFirstLastPara="1" wrap="square" lIns="68569" tIns="34275" rIns="68569" bIns="34275" anchor="ctr" anchorCtr="0">
                                          <a:noAutofit/>
                                        </a:bodyPr>
                                        <a:lstStyle/>
                                        <a:p>
                                          <a:pPr algn="ctr">
                                            <a:lnSpc>
                                              <a:spcPct val="90000"/>
                                            </a:lnSpc>
                                            <a:buClr>
                                              <a:schemeClr val="dk1"/>
                                            </a:buClr>
                                            <a:buSzPts val="1400"/>
                                          </a:pPr>
                                          <a:r>
                                            <a:rPr lang="pt-BR" sz="1400" dirty="0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Decisão de 2ª Instância</a:t>
                                          </a:r>
                                          <a:endParaRPr sz="1400" dirty="0">
                                            <a:solidFill>
                                              <a:srgbClr val="000000"/>
                                            </a:solidFill>
                                            <a:latin typeface="Arial"/>
                                            <a:ea typeface="Arial"/>
                                            <a:cs typeface="Arial"/>
                                            <a:sym typeface="Arial"/>
                                          </a:endParaRP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26" name="Google Shape;145;p5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4EE25039-AFFA-4343-A175-403F9BD0BA43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200168" y="3760772"/>
                                          <a:ext cx="1273502" cy="739392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  <a:ln>
                                          <a:noFill/>
                                        </a:ln>
                                      </p:spPr>
                                      <p:txBody>
                                        <a:bodyPr spcFirstLastPara="1" wrap="square" lIns="68569" tIns="34275" rIns="68569" bIns="34275" anchor="ctr" anchorCtr="0">
                                          <a:noAutofit/>
                                        </a:bodyPr>
                                        <a:lstStyle/>
                                        <a:p>
                                          <a:pPr algn="ctr">
                                            <a:lnSpc>
                                              <a:spcPct val="90000"/>
                                            </a:lnSpc>
                                            <a:buClr>
                                              <a:schemeClr val="dk1"/>
                                            </a:buClr>
                                            <a:buSzPts val="1400"/>
                                          </a:pPr>
                                          <a:r>
                                            <a:rPr lang="pt-BR" sz="1400" dirty="0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Constituição definitiva do crédito</a:t>
                                          </a:r>
                                          <a:endParaRPr sz="1400" dirty="0">
                                            <a:solidFill>
                                              <a:srgbClr val="000000"/>
                                            </a:solidFill>
                                            <a:latin typeface="Arial"/>
                                            <a:ea typeface="Arial"/>
                                            <a:cs typeface="Arial"/>
                                            <a:sym typeface="Arial"/>
                                          </a:endParaRPr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30" name="Google Shape;145;p5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AA84A04-1D42-494E-846C-B8B346926C51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9752735" y="3706366"/>
                                        <a:ext cx="1181633" cy="739392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  <a:ln>
                                        <a:noFill/>
                                      </a:ln>
                                    </p:spPr>
                                    <p:txBody>
                                      <a:bodyPr spcFirstLastPara="1" wrap="square" lIns="68569" tIns="34275" rIns="68569" bIns="34275" anchor="ctr" anchorCtr="0">
                                        <a:noAutofit/>
                                      </a:bodyPr>
                                      <a:lstStyle/>
                                      <a:p>
                                        <a:pPr algn="ctr">
                                          <a:lnSpc>
                                            <a:spcPct val="90000"/>
                                          </a:lnSpc>
                                          <a:buClr>
                                            <a:schemeClr val="dk1"/>
                                          </a:buClr>
                                          <a:buSzPts val="1400"/>
                                        </a:pPr>
                                        <a:r>
                                          <a:rPr lang="pt-BR" sz="1400" b="1" dirty="0"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Execução Extrajudicial</a:t>
                                        </a:r>
                                        <a:endParaRPr sz="1400" b="1" dirty="0"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31" name="Google Shape;145;p5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F43BE242-0EA7-DA41-9172-BBB289CAED2C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0296183" y="2255039"/>
                                        <a:ext cx="1181633" cy="739392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  <a:ln>
                                        <a:noFill/>
                                      </a:ln>
                                    </p:spPr>
                                    <p:txBody>
                                      <a:bodyPr spcFirstLastPara="1" wrap="square" lIns="68569" tIns="34275" rIns="68569" bIns="34275" anchor="ctr" anchorCtr="0">
                                        <a:noAutofit/>
                                      </a:bodyPr>
                                      <a:lstStyle/>
                                      <a:p>
                                        <a:pPr algn="ctr">
                                          <a:lnSpc>
                                            <a:spcPct val="90000"/>
                                          </a:lnSpc>
                                          <a:buClr>
                                            <a:schemeClr val="dk1"/>
                                          </a:buClr>
                                          <a:buSzPts val="1400"/>
                                        </a:pPr>
                                        <a:r>
                                          <a:rPr lang="pt-BR" sz="1400" dirty="0"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Execução Judicial</a:t>
                                        </a:r>
                                        <a:endParaRPr sz="1400" dirty="0"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endParaRPr>
                                      </a:p>
                                    </p:txBody>
                                  </p:sp>
                                </p:grpSp>
                                <p:cxnSp>
                                  <p:nvCxnSpPr>
                                    <p:cNvPr id="35" name="Conector Reto 34">
                                      <a:extLst>
                                        <a:ext uri="{FF2B5EF4-FFF2-40B4-BE49-F238E27FC236}">
                                          <a16:creationId xmlns:a16="http://schemas.microsoft.com/office/drawing/2014/main" id="{6E6BCD0F-E4EC-7744-A36D-7629BB6EAA7C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4082269" y="2453212"/>
                                      <a:ext cx="0" cy="731520"/>
                                    </a:xfrm>
                                    <a:prstGeom prst="line">
                                      <a:avLst/>
                                    </a:prstGeom>
                                    <a:ln w="9525" cap="flat" cmpd="sng" algn="ctr">
                                      <a:solidFill>
                                        <a:schemeClr val="dk1"/>
                                      </a:solidFill>
                                      <a:prstDash val="dash"/>
                                      <a:round/>
                                      <a:headEnd type="none" w="med" len="med"/>
                                      <a:tailEnd type="none" w="med" len="med"/>
                                    </a:ln>
                                  </p:spPr>
                                  <p:style>
                                    <a:lnRef idx="0">
                                      <a:scrgbClr r="0" g="0" b="0"/>
                                    </a:lnRef>
                                    <a:fillRef idx="0">
                                      <a:scrgbClr r="0" g="0" b="0"/>
                                    </a:fillRef>
                                    <a:effectRef idx="0">
                                      <a:scrgbClr r="0" g="0" b="0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sp>
                                  <p:nvSpPr>
                                    <p:cNvPr id="40" name="Google Shape;146;p57">
                                      <a:extLst>
                                        <a:ext uri="{FF2B5EF4-FFF2-40B4-BE49-F238E27FC236}">
                                          <a16:creationId xmlns:a16="http://schemas.microsoft.com/office/drawing/2014/main" id="{0C88C37A-AD95-3741-BA5C-7FC02C26635F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2255499" y="1558096"/>
                                      <a:ext cx="1535034" cy="519823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>
                                      <a:noFill/>
                                    </a:ln>
                                  </p:spPr>
                                  <p:txBody>
                                    <a:bodyPr spcFirstLastPara="1" wrap="square" lIns="68569" tIns="34275" rIns="68569" bIns="34275" anchor="ctr" anchorCtr="0"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lnSpc>
                                          <a:spcPct val="90000"/>
                                        </a:lnSpc>
                                        <a:buClr>
                                          <a:schemeClr val="dk1"/>
                                        </a:buClr>
                                        <a:buSzPts val="1400"/>
                                      </a:pPr>
                                      <a:r>
                                        <a:rPr lang="pt-BR" sz="1400" b="1" dirty="0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rPr>
                                        <a:t>Fiscalização</a:t>
                                      </a:r>
                                      <a:endParaRPr sz="1400" dirty="0">
                                        <a:solidFill>
                                          <a:srgbClr val="000000"/>
                                        </a:solidFill>
                                        <a:latin typeface="Arial"/>
                                        <a:ea typeface="Arial"/>
                                        <a:cs typeface="Arial"/>
                                        <a:sym typeface="Arial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41" name="Google Shape;135;p57">
                                      <a:extLst>
                                        <a:ext uri="{FF2B5EF4-FFF2-40B4-BE49-F238E27FC236}">
                                          <a16:creationId xmlns:a16="http://schemas.microsoft.com/office/drawing/2014/main" id="{05A52AA4-BB95-A641-AD50-E253B87CCCA9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 rot="5400000">
                                      <a:off x="6588520" y="1256074"/>
                                      <a:ext cx="436619" cy="2033495"/>
                                    </a:xfrm>
                                    <a:prstGeom prst="leftBrace">
                                      <a:avLst>
                                        <a:gd name="adj1" fmla="val 8333"/>
                                        <a:gd name="adj2" fmla="val 50000"/>
                                      </a:avLst>
                                    </a:prstGeom>
                                    <a:ln>
                                      <a:headEnd type="none" w="sm" len="sm"/>
                                      <a:tailEnd type="none" w="sm" len="sm"/>
                                    </a:ln>
                                  </p:spPr>
                                  <p:style>
                                    <a:lnRef idx="2">
                                      <a:schemeClr val="dk1"/>
                                    </a:lnRef>
                                    <a:fillRef idx="0">
                                      <a:schemeClr val="dk1"/>
                                    </a:fillRef>
                                    <a:effectRef idx="1">
                                      <a:schemeClr val="dk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  <p:txBody>
                                    <a:bodyPr spcFirstLastPara="1" wrap="square" lIns="91425" tIns="45700" rIns="91425" bIns="45700" anchor="ctr" anchorCtr="0">
                                      <a:noAutofit/>
                                    </a:bodyPr>
                                    <a:lstStyle/>
                                    <a:p>
                                      <a:pPr marL="0" marR="0" lvl="0" indent="0" algn="ctr" rtl="0">
                                        <a:lnSpc>
                                          <a:spcPct val="100000"/>
                                        </a:lnSpc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Clr>
                                          <a:srgbClr val="000000"/>
                                        </a:buClr>
                                        <a:buSzPts val="1800"/>
                                        <a:buFont typeface="Arial"/>
                                        <a:buNone/>
                                      </a:pPr>
                                      <a:endParaRPr sz="1800" b="1" i="0" u="none" strike="noStrike" cap="none" dirty="0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endParaRPr>
                                    </a:p>
                                  </p:txBody>
                                </p:sp>
                                <p:cxnSp>
                                  <p:nvCxnSpPr>
                                    <p:cNvPr id="42" name="Conector Reto 41">
                                      <a:extLst>
                                        <a:ext uri="{FF2B5EF4-FFF2-40B4-BE49-F238E27FC236}">
                                          <a16:creationId xmlns:a16="http://schemas.microsoft.com/office/drawing/2014/main" id="{B51A2654-FB59-844E-8522-AAE0DAEB6485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7809803" y="2445340"/>
                                      <a:ext cx="0" cy="731520"/>
                                    </a:xfrm>
                                    <a:prstGeom prst="line">
                                      <a:avLst/>
                                    </a:prstGeom>
                                    <a:ln w="9525" cap="flat" cmpd="sng" algn="ctr">
                                      <a:solidFill>
                                        <a:schemeClr val="dk1"/>
                                      </a:solidFill>
                                      <a:prstDash val="dash"/>
                                      <a:round/>
                                      <a:headEnd type="none" w="med" len="med"/>
                                      <a:tailEnd type="none" w="med" len="med"/>
                                    </a:ln>
                                  </p:spPr>
                                  <p:style>
                                    <a:lnRef idx="0">
                                      <a:scrgbClr r="0" g="0" b="0"/>
                                    </a:lnRef>
                                    <a:fillRef idx="0">
                                      <a:scrgbClr r="0" g="0" b="0"/>
                                    </a:fillRef>
                                    <a:effectRef idx="0">
                                      <a:scrgbClr r="0" g="0" b="0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sp>
                                  <p:nvSpPr>
                                    <p:cNvPr id="43" name="Google Shape;146;p57">
                                      <a:extLst>
                                        <a:ext uri="{FF2B5EF4-FFF2-40B4-BE49-F238E27FC236}">
                                          <a16:creationId xmlns:a16="http://schemas.microsoft.com/office/drawing/2014/main" id="{57B706C4-6366-5543-A299-D4EA4B74F07B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6096000" y="1490067"/>
                                      <a:ext cx="1535034" cy="519823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>
                                      <a:noFill/>
                                    </a:ln>
                                  </p:spPr>
                                  <p:txBody>
                                    <a:bodyPr spcFirstLastPara="1" wrap="square" lIns="68569" tIns="34275" rIns="68569" bIns="34275" anchor="ctr" anchorCtr="0"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lnSpc>
                                          <a:spcPct val="90000"/>
                                        </a:lnSpc>
                                        <a:buClr>
                                          <a:schemeClr val="dk1"/>
                                        </a:buClr>
                                        <a:buSzPts val="1400"/>
                                      </a:pPr>
                                      <a:r>
                                        <a:rPr lang="pt-BR" sz="1400" b="1" dirty="0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rPr>
                                        <a:t>Processo Administrativo</a:t>
                                      </a:r>
                                      <a:endParaRPr sz="1400" dirty="0">
                                        <a:solidFill>
                                          <a:srgbClr val="000000"/>
                                        </a:solidFill>
                                        <a:latin typeface="Arial"/>
                                        <a:ea typeface="Arial"/>
                                        <a:cs typeface="Arial"/>
                                        <a:sym typeface="Arial"/>
                                      </a:endParaRP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45" name="Google Shape;135;p57">
                                    <a:extLst>
                                      <a:ext uri="{FF2B5EF4-FFF2-40B4-BE49-F238E27FC236}">
                                        <a16:creationId xmlns:a16="http://schemas.microsoft.com/office/drawing/2014/main" id="{16DE3C66-5628-0441-B151-B7AE50D39A25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 rot="16200000">
                                    <a:off x="6748718" y="1993357"/>
                                    <a:ext cx="587179" cy="8822279"/>
                                  </a:xfrm>
                                  <a:prstGeom prst="leftBrace">
                                    <a:avLst>
                                      <a:gd name="adj1" fmla="val 8333"/>
                                      <a:gd name="adj2" fmla="val 50000"/>
                                    </a:avLst>
                                  </a:prstGeom>
                                  <a:ln>
                                    <a:headEnd type="none" w="sm" len="sm"/>
                                    <a:tailEnd type="none" w="sm" len="sm"/>
                                  </a:ln>
                                </p:spPr>
                                <p:style>
                                  <a:lnRef idx="2">
                                    <a:schemeClr val="dk1"/>
                                  </a:lnRef>
                                  <a:fillRef idx="0">
                                    <a:schemeClr val="dk1"/>
                                  </a:fillRef>
                                  <a:effectRef idx="1">
                                    <a:schemeClr val="dk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  <p:txBody>
                                  <a:bodyPr spcFirstLastPara="1" wrap="square" lIns="91425" tIns="45700" rIns="91425" bIns="45700" anchor="ctr" anchorCtr="0">
                                    <a:noAutofit/>
                                  </a:bodyPr>
                                  <a:lstStyle/>
                                  <a:p>
                                    <a:pPr marL="0" marR="0" lvl="0" indent="0" algn="ctr" rtl="0">
                                      <a:lnSpc>
                                        <a:spcPct val="100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Clr>
                                        <a:srgbClr val="000000"/>
                                      </a:buClr>
                                      <a:buSzPts val="1800"/>
                                      <a:buFont typeface="Arial"/>
                                      <a:buNone/>
                                    </a:pPr>
                                    <a:endParaRPr sz="1800" b="1" i="0" u="none" strike="noStrike" cap="none" dirty="0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47" name="Google Shape;146;p57">
                                    <a:extLst>
                                      <a:ext uri="{FF2B5EF4-FFF2-40B4-BE49-F238E27FC236}">
                                        <a16:creationId xmlns:a16="http://schemas.microsoft.com/office/drawing/2014/main" id="{EB4F3469-1900-4947-89DE-F85EDFC3F6B4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4145482" y="6446307"/>
                                    <a:ext cx="4854703" cy="51982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spcFirstLastPara="1" wrap="square" lIns="68569" tIns="34275" rIns="68569" bIns="34275" anchor="ctr" anchorCtr="0">
                                    <a:noAutofit/>
                                  </a:bodyPr>
                                  <a:lstStyle/>
                                  <a:p>
                                    <a:pPr algn="ctr">
                                      <a:lnSpc>
                                        <a:spcPct val="90000"/>
                                      </a:lnSpc>
                                      <a:buClr>
                                        <a:schemeClr val="dk1"/>
                                      </a:buClr>
                                      <a:buSzPts val="1400"/>
                                    </a:pPr>
                                    <a:r>
                                      <a:rPr lang="pt-BR" sz="1400" b="1" dirty="0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Arbitragem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48" name="Google Shape;135;p57">
                                    <a:extLst>
                                      <a:ext uri="{FF2B5EF4-FFF2-40B4-BE49-F238E27FC236}">
                                        <a16:creationId xmlns:a16="http://schemas.microsoft.com/office/drawing/2014/main" id="{9EF93500-43E5-F743-97DE-44BD30909BC1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 rot="5400000">
                                    <a:off x="7890936" y="-2078386"/>
                                    <a:ext cx="436620" cy="7104241"/>
                                  </a:xfrm>
                                  <a:prstGeom prst="leftBrace">
                                    <a:avLst>
                                      <a:gd name="adj1" fmla="val 8333"/>
                                      <a:gd name="adj2" fmla="val 50000"/>
                                    </a:avLst>
                                  </a:prstGeom>
                                  <a:ln>
                                    <a:headEnd type="none" w="sm" len="sm"/>
                                    <a:tailEnd type="none" w="sm" len="sm"/>
                                  </a:ln>
                                </p:spPr>
                                <p:style>
                                  <a:lnRef idx="2">
                                    <a:schemeClr val="dk1"/>
                                  </a:lnRef>
                                  <a:fillRef idx="0">
                                    <a:schemeClr val="dk1"/>
                                  </a:fillRef>
                                  <a:effectRef idx="1">
                                    <a:schemeClr val="dk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  <p:txBody>
                                  <a:bodyPr spcFirstLastPara="1" wrap="square" lIns="91425" tIns="45700" rIns="91425" bIns="45700" anchor="ctr" anchorCtr="0">
                                    <a:noAutofit/>
                                  </a:bodyPr>
                                  <a:lstStyle/>
                                  <a:p>
                                    <a:pPr marL="0" marR="0" lvl="0" indent="0" algn="ctr" rtl="0">
                                      <a:lnSpc>
                                        <a:spcPct val="100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Clr>
                                        <a:srgbClr val="000000"/>
                                      </a:buClr>
                                      <a:buSzPts val="1800"/>
                                      <a:buFont typeface="Arial"/>
                                      <a:buNone/>
                                    </a:pPr>
                                    <a:endParaRPr sz="1800" b="1" i="0" u="none" strike="noStrike" cap="none" dirty="0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cxnSp>
                                <p:nvCxnSpPr>
                                  <p:cNvPr id="49" name="Conector Reto 48">
                                    <a:extLst>
                                      <a:ext uri="{FF2B5EF4-FFF2-40B4-BE49-F238E27FC236}">
                                        <a16:creationId xmlns:a16="http://schemas.microsoft.com/office/drawing/2014/main" id="{6DD9C80D-8F66-2F47-841E-239B33FF892D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4575870" y="1365729"/>
                                    <a:ext cx="0" cy="1125402"/>
                                  </a:xfrm>
                                  <a:prstGeom prst="line">
                                    <a:avLst/>
                                  </a:prstGeom>
                                  <a:ln w="9525" cap="flat" cmpd="sng" algn="ctr">
                                    <a:solidFill>
                                      <a:schemeClr val="dk1"/>
                                    </a:solidFill>
                                    <a:prstDash val="dash"/>
                                    <a:round/>
                                    <a:headEnd type="none" w="med" len="med"/>
                                    <a:tailEnd type="none" w="med" len="med"/>
                                  </a:ln>
                                </p:spPr>
                                <p:style>
                                  <a:lnRef idx="0">
                                    <a:scrgbClr r="0" g="0" b="0"/>
                                  </a:lnRef>
                                  <a:fillRef idx="0">
                                    <a:scrgbClr r="0" g="0" b="0"/>
                                  </a:fillRef>
                                  <a:effectRef idx="0">
                                    <a:scrgbClr r="0" g="0" b="0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51" name="Google Shape;146;p57">
                                    <a:extLst>
                                      <a:ext uri="{FF2B5EF4-FFF2-40B4-BE49-F238E27FC236}">
                                        <a16:creationId xmlns:a16="http://schemas.microsoft.com/office/drawing/2014/main" id="{BA5D6845-D513-154B-A1D1-624AB66C6FBB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7888185" y="1361518"/>
                                    <a:ext cx="2138753" cy="51982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</p:spPr>
                                <p:txBody>
                                  <a:bodyPr spcFirstLastPara="1" wrap="square" lIns="68569" tIns="34275" rIns="68569" bIns="34275" anchor="ctr" anchorCtr="0">
                                    <a:noAutofit/>
                                  </a:bodyPr>
                                  <a:lstStyle/>
                                  <a:p>
                                    <a:pPr algn="ctr">
                                      <a:lnSpc>
                                        <a:spcPct val="90000"/>
                                      </a:lnSpc>
                                      <a:buClr>
                                        <a:schemeClr val="dk1"/>
                                      </a:buClr>
                                      <a:buSzPts val="1400"/>
                                    </a:pPr>
                                    <a:r>
                                      <a:rPr lang="pt-BR" sz="1400" b="1" dirty="0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Mediação (União Federal)</a:t>
                                    </a:r>
                                    <a:endParaRPr sz="1400" dirty="0">
                                      <a:solidFill>
                                        <a:srgbClr val="000000"/>
                                      </a:solidFill>
                                      <a:latin typeface="Arial"/>
                                      <a:ea typeface="Arial"/>
                                      <a:cs typeface="Arial"/>
                                      <a:sym typeface="Arial"/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53" name="Google Shape;145;p57">
                                  <a:extLst>
                                    <a:ext uri="{FF2B5EF4-FFF2-40B4-BE49-F238E27FC236}">
                                      <a16:creationId xmlns:a16="http://schemas.microsoft.com/office/drawing/2014/main" id="{F462D14F-A83C-1441-89A2-101BE13D6A72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9055753" y="2456362"/>
                                  <a:ext cx="1535025" cy="1028862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</p:spPr>
                              <p:txBody>
                                <a:bodyPr spcFirstLastPara="1" wrap="square" lIns="68569" tIns="34275" rIns="68569" bIns="34275" anchor="ctr" anchorCtr="0">
                                  <a:noAutofit/>
                                </a:bodyPr>
                                <a:lstStyle/>
                                <a:p>
                                  <a:pPr algn="ctr">
                                    <a:lnSpc>
                                      <a:spcPct val="90000"/>
                                    </a:lnSpc>
                                    <a:buClr>
                                      <a:schemeClr val="dk1"/>
                                    </a:buClr>
                                    <a:buSzPts val="1400"/>
                                  </a:pPr>
                                  <a:r>
                                    <a:rPr lang="pt-BR" sz="1400" b="1" dirty="0"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Notificação do sujeito passivo (PGFN) - </a:t>
                                  </a:r>
                                  <a:r>
                                    <a:rPr lang="pt-BR" sz="1400" b="1" dirty="0" err="1"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Autocomposição</a:t>
                                  </a:r>
                                  <a:endParaRPr sz="1400" b="1" dirty="0"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55" name="Google Shape;125;p57">
                                <a:extLst>
                                  <a:ext uri="{FF2B5EF4-FFF2-40B4-BE49-F238E27FC236}">
                                    <a16:creationId xmlns:a16="http://schemas.microsoft.com/office/drawing/2014/main" id="{C990F959-3657-1249-930D-05CC35D59BDE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613734" y="3517683"/>
                                <a:ext cx="281356" cy="29532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spcFirstLastPara="1" wrap="square" lIns="68569" tIns="34275" rIns="68569" bIns="34275" anchor="ctr" anchorCtr="0">
                                <a:noAutofit/>
                              </a:bodyPr>
                              <a:lstStyle/>
                              <a:p>
                                <a:pPr algn="ctr">
                                  <a:lnSpc>
                                    <a:spcPct val="90000"/>
                                  </a:lnSpc>
                                  <a:buClr>
                                    <a:schemeClr val="dk1"/>
                                  </a:buClr>
                                  <a:buSzPts val="1300"/>
                                </a:pPr>
                                <a:r>
                                  <a:rPr lang="pt-BR" sz="1600" b="1" dirty="0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1</a:t>
                                </a:r>
                                <a:endParaRPr sz="1600" b="1" dirty="0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59" name="Google Shape;125;p57">
                              <a:extLst>
                                <a:ext uri="{FF2B5EF4-FFF2-40B4-BE49-F238E27FC236}">
                                  <a16:creationId xmlns:a16="http://schemas.microsoft.com/office/drawing/2014/main" id="{06F3F82D-EAE8-D747-9DDF-0E73B74DA7ED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3171171" y="3509344"/>
                              <a:ext cx="281356" cy="29532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spcFirstLastPara="1" wrap="square" lIns="68569" tIns="34275" rIns="68569" bIns="34275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90000"/>
                                </a:lnSpc>
                                <a:buClr>
                                  <a:schemeClr val="dk1"/>
                                </a:buClr>
                                <a:buSzPts val="1300"/>
                              </a:pPr>
                              <a:r>
                                <a:rPr lang="pt-BR" sz="1600" b="1" dirty="0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rPr>
                                <a:t>5</a:t>
                              </a:r>
                              <a:endParaRPr sz="1600" b="1" dirty="0">
                                <a:solidFill>
                                  <a:srgbClr val="000000"/>
                                </a:solidFill>
                                <a:latin typeface="Arial"/>
                                <a:ea typeface="Arial"/>
                                <a:cs typeface="Arial"/>
                                <a:sym typeface="Arial"/>
                              </a:endParaRPr>
                            </a:p>
                          </p:txBody>
                        </p:sp>
                        <p:sp>
                          <p:nvSpPr>
                            <p:cNvPr id="60" name="Google Shape;125;p57">
                              <a:extLst>
                                <a:ext uri="{FF2B5EF4-FFF2-40B4-BE49-F238E27FC236}">
                                  <a16:creationId xmlns:a16="http://schemas.microsoft.com/office/drawing/2014/main" id="{05B6AF1D-09E1-2A40-B1D8-3EF34176A692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1262766" y="3800423"/>
                              <a:ext cx="281356" cy="29532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spcFirstLastPara="1" wrap="square" lIns="68569" tIns="34275" rIns="68569" bIns="34275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90000"/>
                                </a:lnSpc>
                                <a:buClr>
                                  <a:schemeClr val="dk1"/>
                                </a:buClr>
                                <a:buSzPts val="1300"/>
                              </a:pPr>
                              <a:r>
                                <a:rPr lang="pt-BR" sz="1600" b="1" dirty="0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rPr>
                                <a:t>2</a:t>
                              </a:r>
                              <a:endParaRPr sz="1600" b="1" dirty="0">
                                <a:solidFill>
                                  <a:srgbClr val="000000"/>
                                </a:solidFill>
                                <a:latin typeface="Arial"/>
                                <a:ea typeface="Arial"/>
                                <a:cs typeface="Arial"/>
                                <a:sym typeface="Arial"/>
                              </a:endParaRPr>
                            </a:p>
                          </p:txBody>
                        </p:sp>
                        <p:sp>
                          <p:nvSpPr>
                            <p:cNvPr id="61" name="Google Shape;125;p57">
                              <a:extLst>
                                <a:ext uri="{FF2B5EF4-FFF2-40B4-BE49-F238E27FC236}">
                                  <a16:creationId xmlns:a16="http://schemas.microsoft.com/office/drawing/2014/main" id="{9E635CAF-706D-7142-98CB-EEB7B47B8473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2543063" y="3828647"/>
                              <a:ext cx="281356" cy="29532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spcFirstLastPara="1" wrap="square" lIns="68569" tIns="34275" rIns="68569" bIns="34275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90000"/>
                                </a:lnSpc>
                                <a:buClr>
                                  <a:schemeClr val="dk1"/>
                                </a:buClr>
                                <a:buSzPts val="1300"/>
                              </a:pPr>
                              <a:r>
                                <a:rPr lang="pt-BR" sz="1600" b="1" dirty="0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rPr>
                                <a:t>4</a:t>
                              </a:r>
                              <a:endParaRPr sz="1600" b="1" dirty="0">
                                <a:solidFill>
                                  <a:srgbClr val="000000"/>
                                </a:solidFill>
                                <a:latin typeface="Arial"/>
                                <a:ea typeface="Arial"/>
                                <a:cs typeface="Arial"/>
                                <a:sym typeface="Arial"/>
                              </a:endParaRPr>
                            </a:p>
                          </p:txBody>
                        </p:sp>
                        <p:sp>
                          <p:nvSpPr>
                            <p:cNvPr id="62" name="Google Shape;125;p57">
                              <a:extLst>
                                <a:ext uri="{FF2B5EF4-FFF2-40B4-BE49-F238E27FC236}">
                                  <a16:creationId xmlns:a16="http://schemas.microsoft.com/office/drawing/2014/main" id="{0E52E312-7289-4646-9F4E-789CFD6C801B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1892678" y="3502204"/>
                              <a:ext cx="281356" cy="29532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spcFirstLastPara="1" wrap="square" lIns="68569" tIns="34275" rIns="68569" bIns="34275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90000"/>
                                </a:lnSpc>
                                <a:buClr>
                                  <a:schemeClr val="dk1"/>
                                </a:buClr>
                                <a:buSzPts val="1300"/>
                              </a:pPr>
                              <a:r>
                                <a:rPr lang="pt-BR" sz="1600" b="1" dirty="0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rPr>
                                <a:t>3</a:t>
                              </a:r>
                              <a:endParaRPr sz="1600" b="1" dirty="0">
                                <a:solidFill>
                                  <a:srgbClr val="000000"/>
                                </a:solidFill>
                                <a:latin typeface="Arial"/>
                                <a:ea typeface="Arial"/>
                                <a:cs typeface="Arial"/>
                                <a:sym typeface="Arial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64" name="Google Shape;125;p57">
                            <a:extLst>
                              <a:ext uri="{FF2B5EF4-FFF2-40B4-BE49-F238E27FC236}">
                                <a16:creationId xmlns:a16="http://schemas.microsoft.com/office/drawing/2014/main" id="{F1E66D32-768D-8A43-9EE6-BDC29B92A5C7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5092341" y="3818472"/>
                            <a:ext cx="281356" cy="29532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txBody>
                          <a:bodyPr spcFirstLastPara="1" wrap="square" lIns="68569" tIns="34275" rIns="68569" bIns="34275" anchor="ctr" anchorCtr="0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chemeClr val="dk1"/>
                              </a:buClr>
                              <a:buSzPts val="1300"/>
                            </a:pPr>
                            <a:r>
                              <a:rPr lang="pt-BR" sz="1600" b="1" dirty="0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8</a:t>
                            </a:r>
                            <a:endParaRPr sz="1600" b="1" dirty="0">
                              <a:solidFill>
                                <a:srgbClr val="000000"/>
                              </a:solidFill>
                              <a:latin typeface="Arial"/>
                              <a:ea typeface="Arial"/>
                              <a:cs typeface="Arial"/>
                              <a:sym typeface="Arial"/>
                            </a:endParaRPr>
                          </a:p>
                        </p:txBody>
                      </p:sp>
                      <p:sp>
                        <p:nvSpPr>
                          <p:cNvPr id="66" name="Google Shape;125;p57">
                            <a:extLst>
                              <a:ext uri="{FF2B5EF4-FFF2-40B4-BE49-F238E27FC236}">
                                <a16:creationId xmlns:a16="http://schemas.microsoft.com/office/drawing/2014/main" id="{58AF5EC4-DE7E-7547-8B0A-6F946234D382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5740469" y="3502219"/>
                            <a:ext cx="281356" cy="29532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txBody>
                          <a:bodyPr spcFirstLastPara="1" wrap="square" lIns="68569" tIns="34275" rIns="68569" bIns="34275" anchor="ctr" anchorCtr="0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chemeClr val="dk1"/>
                              </a:buClr>
                              <a:buSzPts val="1300"/>
                            </a:pPr>
                            <a:r>
                              <a:rPr lang="pt-BR" sz="1600" b="1" dirty="0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9</a:t>
                            </a:r>
                            <a:endParaRPr sz="1600" b="1" dirty="0">
                              <a:solidFill>
                                <a:srgbClr val="000000"/>
                              </a:solidFill>
                              <a:latin typeface="Arial"/>
                              <a:ea typeface="Arial"/>
                              <a:cs typeface="Arial"/>
                              <a:sym typeface="Arial"/>
                            </a:endParaRPr>
                          </a:p>
                        </p:txBody>
                      </p:sp>
                      <p:sp>
                        <p:nvSpPr>
                          <p:cNvPr id="69" name="Google Shape;125;p57">
                            <a:extLst>
                              <a:ext uri="{FF2B5EF4-FFF2-40B4-BE49-F238E27FC236}">
                                <a16:creationId xmlns:a16="http://schemas.microsoft.com/office/drawing/2014/main" id="{E46B9EDB-B3BB-5C48-B870-A6837E9BB5CD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6306313" y="3793354"/>
                            <a:ext cx="433340" cy="27860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txBody>
                          <a:bodyPr spcFirstLastPara="1" wrap="square" lIns="68569" tIns="34275" rIns="68569" bIns="34275" anchor="ctr" anchorCtr="0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90000"/>
                              </a:lnSpc>
                              <a:buClr>
                                <a:schemeClr val="dk1"/>
                              </a:buClr>
                              <a:buSzPts val="1300"/>
                            </a:pPr>
                            <a:r>
                              <a:rPr lang="pt-BR" sz="1600" b="1" dirty="0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10</a:t>
                            </a:r>
                            <a:endParaRPr sz="1600" b="1" dirty="0">
                              <a:solidFill>
                                <a:srgbClr val="000000"/>
                              </a:solidFill>
                              <a:latin typeface="Arial"/>
                              <a:ea typeface="Arial"/>
                              <a:cs typeface="Arial"/>
                              <a:sym typeface="Arial"/>
                            </a:endParaRPr>
                          </a:p>
                        </p:txBody>
                      </p:sp>
                    </p:grpSp>
                    <p:sp>
                      <p:nvSpPr>
                        <p:cNvPr id="72" name="Google Shape;125;p57">
                          <a:extLst>
                            <a:ext uri="{FF2B5EF4-FFF2-40B4-BE49-F238E27FC236}">
                              <a16:creationId xmlns:a16="http://schemas.microsoft.com/office/drawing/2014/main" id="{AC7DC8B8-EC52-4E44-90EB-7EDA4C810DB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609039" y="3806599"/>
                          <a:ext cx="433340" cy="2786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lnSpc>
                              <a:spcPct val="90000"/>
                            </a:lnSpc>
                            <a:buClr>
                              <a:schemeClr val="dk1"/>
                            </a:buClr>
                            <a:buSzPts val="1300"/>
                          </a:pPr>
                          <a:r>
                            <a:rPr lang="pt-BR" sz="1600" b="1" dirty="0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12</a:t>
                          </a:r>
                          <a:endParaRPr sz="1600" b="1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p:txBody>
                    </p:sp>
                    <p:sp>
                      <p:nvSpPr>
                        <p:cNvPr id="73" name="Google Shape;125;p57">
                          <a:extLst>
                            <a:ext uri="{FF2B5EF4-FFF2-40B4-BE49-F238E27FC236}">
                              <a16:creationId xmlns:a16="http://schemas.microsoft.com/office/drawing/2014/main" id="{53D028E0-1124-904F-BCC8-1C65A813631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426474" y="3509916"/>
                          <a:ext cx="433340" cy="2786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lnSpc>
                              <a:spcPct val="90000"/>
                            </a:lnSpc>
                            <a:buClr>
                              <a:schemeClr val="dk1"/>
                            </a:buClr>
                            <a:buSzPts val="1300"/>
                          </a:pPr>
                          <a:r>
                            <a:rPr lang="pt-BR" sz="1600" b="1" dirty="0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15</a:t>
                          </a:r>
                          <a:endParaRPr sz="1600" b="1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p:txBody>
                    </p:sp>
                    <p:sp>
                      <p:nvSpPr>
                        <p:cNvPr id="74" name="Google Shape;125;p57">
                          <a:extLst>
                            <a:ext uri="{FF2B5EF4-FFF2-40B4-BE49-F238E27FC236}">
                              <a16:creationId xmlns:a16="http://schemas.microsoft.com/office/drawing/2014/main" id="{B18D9D0D-3726-0B44-8486-DD2B364A2A5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794821" y="3818472"/>
                          <a:ext cx="433340" cy="2786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lnSpc>
                              <a:spcPct val="90000"/>
                            </a:lnSpc>
                            <a:buClr>
                              <a:schemeClr val="dk1"/>
                            </a:buClr>
                            <a:buSzPts val="1300"/>
                          </a:pPr>
                          <a:r>
                            <a:rPr lang="pt-BR" sz="1600" b="1" dirty="0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14</a:t>
                          </a:r>
                          <a:endParaRPr sz="1600" b="1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p:txBody>
                    </p:sp>
                    <p:sp>
                      <p:nvSpPr>
                        <p:cNvPr id="75" name="Google Shape;125;p57">
                          <a:extLst>
                            <a:ext uri="{FF2B5EF4-FFF2-40B4-BE49-F238E27FC236}">
                              <a16:creationId xmlns:a16="http://schemas.microsoft.com/office/drawing/2014/main" id="{96E326FA-56ED-314E-A2FD-622A8F06DB1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174481" y="3519733"/>
                          <a:ext cx="433340" cy="2786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spcFirstLastPara="1" wrap="square" lIns="68569" tIns="34275" rIns="68569" bIns="34275" anchor="ctr" anchorCtr="0">
                          <a:noAutofit/>
                        </a:bodyPr>
                        <a:lstStyle/>
                        <a:p>
                          <a:pPr algn="ctr">
                            <a:lnSpc>
                              <a:spcPct val="90000"/>
                            </a:lnSpc>
                            <a:buClr>
                              <a:schemeClr val="dk1"/>
                            </a:buClr>
                            <a:buSzPts val="1300"/>
                          </a:pPr>
                          <a:r>
                            <a:rPr lang="pt-BR" sz="1600" b="1" dirty="0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13</a:t>
                          </a:r>
                          <a:endParaRPr sz="1600" b="1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p:txBody>
                    </p:sp>
                  </p:grpSp>
                  <p:cxnSp>
                    <p:nvCxnSpPr>
                      <p:cNvPr id="77" name="Conector Reto 76">
                        <a:extLst>
                          <a:ext uri="{FF2B5EF4-FFF2-40B4-BE49-F238E27FC236}">
                            <a16:creationId xmlns:a16="http://schemas.microsoft.com/office/drawing/2014/main" id="{89DD68D7-2DF3-1042-A506-D53E6745ED6A}"/>
                          </a:ext>
                        </a:extLst>
                      </p:cNvPr>
                      <p:cNvCxnSpPr>
                        <a:cxnSpLocks/>
                        <a:stCxn id="14" idx="2"/>
                        <a:endCxn id="45" idx="0"/>
                      </p:cNvCxnSpPr>
                      <p:nvPr/>
                    </p:nvCxnSpPr>
                    <p:spPr>
                      <a:xfrm flipH="1">
                        <a:off x="2642474" y="4809300"/>
                        <a:ext cx="27226" cy="1665149"/>
                      </a:xfrm>
                      <a:prstGeom prst="line">
                        <a:avLst/>
                      </a:prstGeom>
                      <a:ln w="9525" cap="flat" cmpd="sng" algn="ctr">
                        <a:solidFill>
                          <a:schemeClr val="dk1"/>
                        </a:solidFill>
                        <a:prstDash val="dash"/>
                        <a:round/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80" name="Google Shape;135;p57">
                      <a:extLst>
                        <a:ext uri="{FF2B5EF4-FFF2-40B4-BE49-F238E27FC236}">
                          <a16:creationId xmlns:a16="http://schemas.microsoft.com/office/drawing/2014/main" id="{52AA1497-C918-4846-8794-0BBD5BD8FA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4825734" y="4812541"/>
                      <a:ext cx="436620" cy="913732"/>
                    </a:xfrm>
                    <a:prstGeom prst="leftBrace">
                      <a:avLst>
                        <a:gd name="adj1" fmla="val 8333"/>
                        <a:gd name="adj2" fmla="val 50000"/>
                      </a:avLst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cxnSp>
                  <p:nvCxnSpPr>
                    <p:cNvPr id="81" name="Conector Reto 80">
                      <a:extLst>
                        <a:ext uri="{FF2B5EF4-FFF2-40B4-BE49-F238E27FC236}">
                          <a16:creationId xmlns:a16="http://schemas.microsoft.com/office/drawing/2014/main" id="{63ACCA96-FEB6-2A4E-99EC-893C5E5C5A5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581677" y="3892579"/>
                      <a:ext cx="5499" cy="1125454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Conector Reto 82">
                      <a:extLst>
                        <a:ext uri="{FF2B5EF4-FFF2-40B4-BE49-F238E27FC236}">
                          <a16:creationId xmlns:a16="http://schemas.microsoft.com/office/drawing/2014/main" id="{26E5FAA6-7B36-C748-978B-06AAA1F609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09220" y="4331608"/>
                      <a:ext cx="0" cy="855030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5" name="Google Shape;145;p57">
                      <a:extLst>
                        <a:ext uri="{FF2B5EF4-FFF2-40B4-BE49-F238E27FC236}">
                          <a16:creationId xmlns:a16="http://schemas.microsoft.com/office/drawing/2014/main" id="{F9268F46-0149-1C41-BE76-89AC08C3B04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356538" y="5485342"/>
                      <a:ext cx="1471606" cy="7393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68569" tIns="34275" rIns="68569" bIns="34275" anchor="ctr" anchorCtr="0">
                      <a:noAutofit/>
                    </a:bodyPr>
                    <a:lstStyle/>
                    <a:p>
                      <a:pPr algn="ctr">
                        <a:lnSpc>
                          <a:spcPct val="90000"/>
                        </a:lnSpc>
                        <a:buClr>
                          <a:schemeClr val="dk1"/>
                        </a:buClr>
                        <a:buSzPts val="1400"/>
                      </a:pPr>
                      <a:r>
                        <a:rPr lang="pt-BR" sz="1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Até 60% de redução da penalidade</a:t>
                      </a:r>
                      <a:endParaRPr sz="1400" b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88" name="Google Shape;135;p57">
                      <a:extLst>
                        <a:ext uri="{FF2B5EF4-FFF2-40B4-BE49-F238E27FC236}">
                          <a16:creationId xmlns:a16="http://schemas.microsoft.com/office/drawing/2014/main" id="{5473B918-3EEC-1A4B-8EC4-63CE1E72516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6073127" y="4617638"/>
                      <a:ext cx="436620" cy="1326008"/>
                    </a:xfrm>
                    <a:prstGeom prst="leftBrace">
                      <a:avLst>
                        <a:gd name="adj1" fmla="val 8333"/>
                        <a:gd name="adj2" fmla="val 50000"/>
                      </a:avLst>
                    </a:prstGeom>
                    <a:ln>
                      <a:headEnd type="none" w="sm" len="sm"/>
                      <a:tailEnd type="none" w="sm" len="sm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cxnSp>
                  <p:nvCxnSpPr>
                    <p:cNvPr id="90" name="Conector Reto 89">
                      <a:extLst>
                        <a:ext uri="{FF2B5EF4-FFF2-40B4-BE49-F238E27FC236}">
                          <a16:creationId xmlns:a16="http://schemas.microsoft.com/office/drawing/2014/main" id="{E85B6747-1F7D-BC40-B304-994948DBB49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28433" y="3402834"/>
                      <a:ext cx="4591" cy="1692607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Conector Reto 91">
                      <a:extLst>
                        <a:ext uri="{FF2B5EF4-FFF2-40B4-BE49-F238E27FC236}">
                          <a16:creationId xmlns:a16="http://schemas.microsoft.com/office/drawing/2014/main" id="{1EA3524C-422A-014A-99E0-289CD8BA259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954441" y="4218086"/>
                      <a:ext cx="0" cy="855030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5" name="Google Shape;145;p57">
                    <a:extLst>
                      <a:ext uri="{FF2B5EF4-FFF2-40B4-BE49-F238E27FC236}">
                        <a16:creationId xmlns:a16="http://schemas.microsoft.com/office/drawing/2014/main" id="{03632927-9AEC-224C-BDCA-57144CCFF1C5}"/>
                      </a:ext>
                    </a:extLst>
                  </p:cNvPr>
                  <p:cNvSpPr txBox="1"/>
                  <p:nvPr/>
                </p:nvSpPr>
                <p:spPr>
                  <a:xfrm>
                    <a:off x="5537813" y="5279681"/>
                    <a:ext cx="1543991" cy="73939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68569" tIns="34275" rIns="68569" bIns="34275" anchor="ctr" anchorCtr="0">
                    <a:noAutofit/>
                  </a:bodyPr>
                  <a:lstStyle/>
                  <a:p>
                    <a:pPr algn="ctr">
                      <a:lnSpc>
                        <a:spcPct val="90000"/>
                      </a:lnSpc>
                      <a:buClr>
                        <a:schemeClr val="dk1"/>
                      </a:buClr>
                      <a:buSzPts val="1400"/>
                    </a:pPr>
                    <a:r>
                      <a:rPr lang="pt-BR" sz="1400" b="1" dirty="0">
                        <a:latin typeface="Calibri"/>
                        <a:ea typeface="Calibri"/>
                        <a:cs typeface="Calibri"/>
                        <a:sym typeface="Calibri"/>
                      </a:rPr>
                      <a:t>Após o prazo anterior em até 30% de redução da penalidade</a:t>
                    </a:r>
                    <a:endParaRPr sz="1400" b="1" dirty="0"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97" name="Google Shape;135;p57">
                    <a:extLst>
                      <a:ext uri="{FF2B5EF4-FFF2-40B4-BE49-F238E27FC236}">
                        <a16:creationId xmlns:a16="http://schemas.microsoft.com/office/drawing/2014/main" id="{AB32FDEE-C8EB-EE48-A40C-847E35F0526F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8825950" y="3003349"/>
                    <a:ext cx="436620" cy="4043054"/>
                  </a:xfrm>
                  <a:prstGeom prst="leftBrace">
                    <a:avLst>
                      <a:gd name="adj1" fmla="val 8333"/>
                      <a:gd name="adj2" fmla="val 50000"/>
                    </a:avLst>
                  </a:prstGeom>
                  <a:ln>
                    <a:headEnd type="none" w="sm" len="sm"/>
                    <a:tailEnd type="none" w="sm" len="sm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99" name="CaixaDeTexto 98">
                    <a:extLst>
                      <a:ext uri="{FF2B5EF4-FFF2-40B4-BE49-F238E27FC236}">
                        <a16:creationId xmlns:a16="http://schemas.microsoft.com/office/drawing/2014/main" id="{90A62522-FEFC-1E4A-AD5C-8E789D31913F}"/>
                      </a:ext>
                    </a:extLst>
                  </p:cNvPr>
                  <p:cNvSpPr txBox="1"/>
                  <p:nvPr/>
                </p:nvSpPr>
                <p:spPr>
                  <a:xfrm>
                    <a:off x="7150095" y="5232401"/>
                    <a:ext cx="4506311" cy="738664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pt-BR" sz="1400" b="1" dirty="0">
                        <a:ea typeface="Times New Roman" panose="02020603050405020304" pitchFamily="18" charset="0"/>
                      </a:rPr>
                      <a:t>E</a:t>
                    </a:r>
                    <a:r>
                      <a:rPr lang="pt-BR" sz="1400" b="1" dirty="0">
                        <a:effectLst/>
                        <a:ea typeface="Times New Roman" panose="02020603050405020304" pitchFamily="18" charset="0"/>
                      </a:rPr>
                      <a:t>m 10% se postulada antes da decisão administrativa de segunda instância, da inscrição em dívida ativa ou da citação da Fazenda Pública em processo judicial. </a:t>
                    </a:r>
                    <a:endParaRPr lang="pt-BR" sz="1400" b="1" dirty="0"/>
                  </a:p>
                </p:txBody>
              </p:sp>
              <p:cxnSp>
                <p:nvCxnSpPr>
                  <p:cNvPr id="100" name="Conector Reto 99">
                    <a:extLst>
                      <a:ext uri="{FF2B5EF4-FFF2-40B4-BE49-F238E27FC236}">
                        <a16:creationId xmlns:a16="http://schemas.microsoft.com/office/drawing/2014/main" id="{8D7F5DDC-6B4F-CB49-8BC3-1F109BED594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065787" y="3973860"/>
                    <a:ext cx="0" cy="855030"/>
                  </a:xfrm>
                  <a:prstGeom prst="line">
                    <a:avLst/>
                  </a:prstGeom>
                  <a:ln w="9525" cap="flat" cmpd="sng" algn="ctr">
                    <a:solidFill>
                      <a:schemeClr val="dk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Conector Reto 100">
                    <a:extLst>
                      <a:ext uri="{FF2B5EF4-FFF2-40B4-BE49-F238E27FC236}">
                        <a16:creationId xmlns:a16="http://schemas.microsoft.com/office/drawing/2014/main" id="{9018B7FA-4335-2D43-9E3A-38F24F7AA30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35645" y="3973860"/>
                    <a:ext cx="0" cy="855030"/>
                  </a:xfrm>
                  <a:prstGeom prst="line">
                    <a:avLst/>
                  </a:prstGeom>
                  <a:ln w="9525" cap="flat" cmpd="sng" algn="ctr">
                    <a:solidFill>
                      <a:schemeClr val="dk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" name="Google Shape;125;p57">
                  <a:extLst>
                    <a:ext uri="{FF2B5EF4-FFF2-40B4-BE49-F238E27FC236}">
                      <a16:creationId xmlns:a16="http://schemas.microsoft.com/office/drawing/2014/main" id="{8BE27A1A-1A8D-934A-ABDC-B6CBC9D9469E}"/>
                    </a:ext>
                  </a:extLst>
                </p:cNvPr>
                <p:cNvSpPr txBox="1"/>
                <p:nvPr/>
              </p:nvSpPr>
              <p:spPr>
                <a:xfrm>
                  <a:off x="10722990" y="2749495"/>
                  <a:ext cx="508498" cy="38075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68569" tIns="34275" rIns="68569" bIns="34275" anchor="ctr" anchorCtr="0">
                  <a:noAutofit/>
                </a:bodyPr>
                <a:lstStyle/>
                <a:p>
                  <a:pPr algn="ctr">
                    <a:lnSpc>
                      <a:spcPct val="90000"/>
                    </a:lnSpc>
                    <a:buClr>
                      <a:schemeClr val="dk1"/>
                    </a:buClr>
                    <a:buSzPts val="1300"/>
                  </a:pPr>
                  <a:r>
                    <a:rPr lang="pt-BR" sz="1600" b="1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16.2</a:t>
                  </a:r>
                  <a:endParaRPr sz="1600" b="1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717757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771</Words>
  <Application>Microsoft Office PowerPoint</Application>
  <PresentationFormat>Widescreen</PresentationFormat>
  <Paragraphs>136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     Reforma do Processo Administrativo Tributário Federal: PAT Federal – PL n. 2483 de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18</cp:revision>
  <dcterms:created xsi:type="dcterms:W3CDTF">2022-11-18T18:20:41Z</dcterms:created>
  <dcterms:modified xsi:type="dcterms:W3CDTF">2022-12-06T16:42:50Z</dcterms:modified>
</cp:coreProperties>
</file>