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sldIdLst>
    <p:sldId id="257" r:id="rId2"/>
    <p:sldId id="287" r:id="rId3"/>
    <p:sldId id="297" r:id="rId4"/>
    <p:sldId id="288" r:id="rId5"/>
    <p:sldId id="289" r:id="rId6"/>
    <p:sldId id="290" r:id="rId7"/>
    <p:sldId id="298" r:id="rId8"/>
    <p:sldId id="296" r:id="rId9"/>
    <p:sldId id="276" r:id="rId10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85B9C2D-4271-F5B2-DB7F-9E402F9F6B9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DA52893-E4AA-2829-DE2D-0010CD33F7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20B15F7-E4D6-57A2-4CBB-1E63C5C6F04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D61FAA5-CE45-E80A-690B-12CFF2ED7C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3705052-FC84-37D6-217A-9C05945F5B6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6586ECA-67B7-58AA-DBEB-8AA385EEBC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8ADE1BB-43E8-4064-8FAD-DCF80F2769B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50FED2C-1CDE-C256-140E-82FE5DD3EC8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72786195-6AD4-0CE7-F1F7-BCB4FD77FD8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8E408460-10BC-E7AD-A2EB-D4B8DB1D931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42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F25B04-62CB-10D1-E5D5-20BA50A584F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AC37119-B312-E18B-5FD2-C1784987DF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81BD6E0-660E-ECC8-DF8B-05291E29DD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E5055F-D426-4A7E-BD74-2A0FAF21641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1666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FA4A8CF-7EE0-516B-2E21-54C753819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20D3A8E-791C-D09A-1C73-EBB57BF213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864CF48-FE4F-EFA0-97DF-68DA1B4073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A38B7-0787-4D0F-AC42-637D9904024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9385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F7B5BE3-30BD-9ACB-B0FF-F640E90382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B526FFF-F7F3-344D-9D13-08CE432B17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DD5968D9-3DE6-E937-70E4-D45CF2BF26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9D304-E60A-4D80-B5DB-E253A329C10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0495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28331C1E-94A8-B8E1-5912-DFAC275AEE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5149B40-051A-06A5-B49F-B01485367F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313C625-AFD6-4D5D-B6BD-005FC0CB06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7A190-8D49-4EAB-AB15-45B09D9C455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0952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EFD08B1-6A41-8E89-393B-2E38CC6325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B5459061-9A18-42E4-AB58-1026B65A9D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660BE06-BE21-60C6-405D-C403D834E2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950C0-C945-4498-80C3-C585D9BB45C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3454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ACE0A52-4A88-1D4C-50B0-534A2FD70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A1C6825-7871-8030-C6A1-D2D5BBF95D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42FBECA-E2B7-DC52-BED1-C224372C6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77240-45BA-4179-B675-B6CDA953BB9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188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AE563EA-D7E7-6DA5-A970-01FB0EA37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E7B0F2E9-B330-850C-7B0C-EA13BEE23D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8BE57B01-4DDF-8375-A5E9-BC1993944F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45A73-3D8D-43E3-A56D-31A3EB2E36D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861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18E6BA85-271D-E1FA-0B0B-58B71AB92E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F6B1CD7-885C-052F-7766-7D62224F3C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A329FFA-7DAE-CC5C-1093-A34D9A7B89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F7D08-EC65-42BF-BA37-B5DD646A256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5499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51881DB1-100F-FA46-C4F3-1EDA52497E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877B067-3E79-33BD-A445-B659800AD5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DE07F049-8085-3263-6ECD-95598D827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F155A-6816-48FB-A923-1AEB0FF151A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617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F50CA33-88D4-2DD1-2DD8-8EF0902391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F6B5006-FB5D-40CD-C5B4-FD1678BD3B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266A7DD-6716-8E97-C06F-A155935736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55347-43E4-4746-8AE0-0B9F16DBFD5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3282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190FC45-EAB1-193C-2E27-A795794C15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0146226-D965-A4EC-0844-6AF75B2FC6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ED427A0-68FF-3B75-6845-6F2D04D36F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B307F-B9D0-41E0-AB01-72CA6ED3453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7573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93F2359-FF22-3929-73BF-99466D4CB9B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53251" name="Freeform 3">
              <a:extLst>
                <a:ext uri="{FF2B5EF4-FFF2-40B4-BE49-F238E27FC236}">
                  <a16:creationId xmlns:a16="http://schemas.microsoft.com/office/drawing/2014/main" id="{4058201C-786D-33A0-B580-7DD4037A84D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191A422C-55CB-131E-30C6-4A93C162ABD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3253" name="Rectangle 5">
            <a:extLst>
              <a:ext uri="{FF2B5EF4-FFF2-40B4-BE49-F238E27FC236}">
                <a16:creationId xmlns:a16="http://schemas.microsoft.com/office/drawing/2014/main" id="{86820FBC-7C58-59DC-6118-E3A4FE5E3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AE80DAFC-D9DF-FAD8-207C-40DADF5734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177CCA56-011A-E555-6B3A-CB757E840B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3256" name="Rectangle 8">
            <a:extLst>
              <a:ext uri="{FF2B5EF4-FFF2-40B4-BE49-F238E27FC236}">
                <a16:creationId xmlns:a16="http://schemas.microsoft.com/office/drawing/2014/main" id="{8CE83EF4-9753-BAB0-B399-3DB48F07F8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3257" name="Rectangle 9">
            <a:extLst>
              <a:ext uri="{FF2B5EF4-FFF2-40B4-BE49-F238E27FC236}">
                <a16:creationId xmlns:a16="http://schemas.microsoft.com/office/drawing/2014/main" id="{63F9343C-CAD9-C0E1-E854-923DE49B53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635547A-1E08-4BF1-AA20-6185F78F19E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2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6E3FCFA-AC86-8503-EB8F-88CE72241D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altLang="pt-BR" sz="4800" b="1" i="1" dirty="0"/>
              <a:t>Os atos de fala e o direito </a:t>
            </a:r>
            <a:endParaRPr lang="pt-BR" altLang="pt-BR" sz="4800" b="1" i="1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59F73B6-9202-7F06-DA13-261DB43971E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pt-BR" altLang="pt-BR" b="1"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 altLang="pt-BR" b="1">
                <a:solidFill>
                  <a:srgbClr val="FFFFFF"/>
                </a:solidFill>
                <a:cs typeface="Times New Roman" panose="02020603050405020304" pitchFamily="18" charset="0"/>
              </a:rPr>
              <a:t>Tárek Moysés Moussallem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altLang="pt-BR" sz="2000" b="1" i="1">
                <a:solidFill>
                  <a:srgbClr val="FFCC00"/>
                </a:solidFill>
                <a:cs typeface="Times New Roman" panose="02020603050405020304" pitchFamily="18" charset="0"/>
              </a:rPr>
              <a:t>Universidade Federal do Espírito Santo - UFES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altLang="pt-BR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41AE421C-D371-1519-E67D-069BFBED17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altLang="pt-BR"/>
              <a:t>Sintaxe, semântica e pragmática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425C13EB-F7A6-546F-0F06-174A0ED877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800"/>
              <a:t>Sintaxe – relação entre os signos como unidades básicas no processo de formação e transformação dos enunciados. Ex: “João fora lá corre”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800"/>
              <a:t>Semântica – relação dos signos com os objetos a que eles se referem. Ex: “Júlio César concluiu a conquista da Gália e 51 a. C.”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800"/>
              <a:t>Pragmática – relação entre os signos e seus usuários em diferentes contextos comunicacionais. Ex: “Boa noite” em sala de aula e “Boa noite” em casa.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914DE776-EE69-7408-A47C-97ADD5E333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altLang="pt-BR"/>
              <a:t>Funções da linguagem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862F1A4-8B0F-4AFC-0ABC-92B45F621A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b="1" dirty="0"/>
              <a:t>Função declaratória</a:t>
            </a:r>
            <a:r>
              <a:rPr lang="pt-BR" altLang="pt-BR" sz="2400" dirty="0"/>
              <a:t> - transmitir notícias ou descrever determinado estado de coisas na realidade. (Valores: verdade ou falsidade)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pt-BR" altLang="pt-BR" sz="24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b="1" dirty="0"/>
              <a:t>Função prescritiva</a:t>
            </a:r>
            <a:r>
              <a:rPr lang="pt-BR" altLang="pt-BR" sz="2400" dirty="0"/>
              <a:t> - ordenar a conduta humana. (Valores: válidos ou inválidos)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altLang="pt-BR" sz="24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b="1" dirty="0"/>
              <a:t>Função performativa</a:t>
            </a:r>
            <a:r>
              <a:rPr lang="pt-BR" altLang="pt-BR" sz="2400" dirty="0"/>
              <a:t> - realizar determinadas ações: faz-se algo ao dizer algo, v.g. desculpar-se, prometer, batizar, casar. (Valores: felicidade ou Infelicidade).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altLang="pt-BR" sz="2400" dirty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pt-BR" altLang="pt-BR" sz="2400" dirty="0"/>
          </a:p>
          <a:p>
            <a:pPr eaLnBrk="1" hangingPunct="1">
              <a:lnSpc>
                <a:spcPct val="90000"/>
              </a:lnSpc>
              <a:defRPr/>
            </a:pPr>
            <a:endParaRPr lang="pt-BR" altLang="pt-B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67F713FD-5C89-42E1-FABB-8AE9A0CC7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altLang="pt-BR"/>
              <a:t>Pragmática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E4674454-0DD9-3089-8E7D-A7560501B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t-BR" altLang="pt-BR" sz="2800" dirty="0"/>
              <a:t>	Há duas linhas do desenvolvimento da pragmática na filosofia da linguagem: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t-BR" altLang="pt-BR" sz="2800" dirty="0"/>
              <a:t>1) estudo dos dêiticos (</a:t>
            </a:r>
            <a:r>
              <a:rPr lang="pt-BR" altLang="pt-BR" sz="2800" i="1" dirty="0" err="1"/>
              <a:t>deixis</a:t>
            </a:r>
            <a:r>
              <a:rPr lang="pt-BR" altLang="pt-BR" sz="2800" dirty="0"/>
              <a:t>) ou expressões indiciais, por exemplo, teoria da enunciação e do enunciado. Passado, presente e futuro, os pronomes, os advérbios de tempo e espaço;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t-BR" altLang="pt-BR" sz="2800" dirty="0"/>
              <a:t>2) a linguagem como forma de ação e não de “descrição do real” (J. L. Austin), por exemplo, atos </a:t>
            </a:r>
            <a:r>
              <a:rPr lang="pt-BR" altLang="pt-BR" sz="2800" dirty="0" err="1"/>
              <a:t>locucionários</a:t>
            </a:r>
            <a:r>
              <a:rPr lang="pt-BR" altLang="pt-BR" sz="2800" dirty="0"/>
              <a:t>, </a:t>
            </a:r>
            <a:r>
              <a:rPr lang="pt-BR" altLang="pt-BR" sz="2800" dirty="0" err="1"/>
              <a:t>ilocucionários</a:t>
            </a:r>
            <a:r>
              <a:rPr lang="pt-BR" altLang="pt-BR" sz="2800" dirty="0"/>
              <a:t> e </a:t>
            </a:r>
            <a:r>
              <a:rPr lang="pt-BR" altLang="pt-BR" sz="2800" dirty="0" err="1"/>
              <a:t>perlocucionários</a:t>
            </a:r>
            <a:r>
              <a:rPr lang="pt-BR" altLang="pt-BR" sz="2800" dirty="0"/>
              <a:t>. Quando dizer é fazer ou como fazer coisas com as palavras.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D1841DE7-D543-9D21-5640-2B46F1F218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altLang="pt-BR"/>
              <a:t>Atos de fala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BFE76434-40C3-64A8-367F-C4D2A54841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pt-BR" altLang="pt-BR"/>
              <a:t>Distinção entre enunciados</a:t>
            </a:r>
            <a:r>
              <a:rPr lang="pt-BR" altLang="pt-BR" i="1"/>
              <a:t> constatativos</a:t>
            </a:r>
            <a:r>
              <a:rPr lang="pt-BR" altLang="pt-BR"/>
              <a:t> (ex: João está brincando no quintal) e enunciados </a:t>
            </a:r>
            <a:r>
              <a:rPr lang="pt-BR" altLang="pt-BR" i="1"/>
              <a:t>performativos </a:t>
            </a:r>
            <a:r>
              <a:rPr lang="pt-BR" altLang="pt-BR"/>
              <a:t>-realizar ações (ex: Prometo que lhe pagarei amanhã)</a:t>
            </a:r>
            <a:r>
              <a:rPr lang="pt-BR" altLang="pt-BR" i="1"/>
              <a:t>.</a:t>
            </a:r>
          </a:p>
          <a:p>
            <a:pPr algn="just" eaLnBrk="1" hangingPunct="1">
              <a:defRPr/>
            </a:pPr>
            <a:r>
              <a:rPr lang="pt-BR" altLang="pt-BR"/>
              <a:t>Enunciado constatativo – verdadeiro/falso; enunciado performativo – feliz/infeliz tendo em vista a observância do procedimento para seu proferimento.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0AA843A6-D613-1200-A7B6-93ABE80F86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altLang="pt-BR" sz="3600"/>
              <a:t>Dimensões do ato de fala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7B61518B-C451-BF62-8C4A-E39D24BD7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9672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dirty="0"/>
              <a:t>Ato </a:t>
            </a:r>
            <a:r>
              <a:rPr lang="pt-BR" altLang="pt-BR" sz="2400" dirty="0" err="1"/>
              <a:t>locucionário</a:t>
            </a:r>
            <a:r>
              <a:rPr lang="pt-BR" altLang="pt-BR" sz="2400" dirty="0"/>
              <a:t> – consiste no próprio dizer, nas palavras e sentenças empregadas de acordo com as regras gramaticais e dotadas de sentido e referência. É o ato realizado </a:t>
            </a:r>
            <a:r>
              <a:rPr lang="pt-BR" altLang="pt-BR" sz="2400" i="1" dirty="0"/>
              <a:t>ao dizer qualquer coisa.</a:t>
            </a:r>
            <a:r>
              <a:rPr lang="pt-BR" altLang="pt-BR" sz="2400" dirty="0"/>
              <a:t> </a:t>
            </a:r>
            <a:r>
              <a:rPr lang="pt-BR" altLang="pt-BR" sz="2400" dirty="0" err="1"/>
              <a:t>Ex</a:t>
            </a:r>
            <a:r>
              <a:rPr lang="pt-BR" altLang="pt-BR" sz="2400" dirty="0"/>
              <a:t>: “Atire nele!”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dirty="0"/>
              <a:t>Ato </a:t>
            </a:r>
            <a:r>
              <a:rPr lang="pt-BR" altLang="pt-BR" sz="2400" dirty="0" err="1"/>
              <a:t>ilocucionário</a:t>
            </a:r>
            <a:r>
              <a:rPr lang="pt-BR" altLang="pt-BR" sz="2400" dirty="0"/>
              <a:t> – é a ação que se realiza ao dizer algo. É o ato realizado </a:t>
            </a:r>
            <a:r>
              <a:rPr lang="pt-BR" altLang="pt-BR" sz="2400" i="1" dirty="0"/>
              <a:t>ao dizer qualquer coisa. </a:t>
            </a:r>
            <a:r>
              <a:rPr lang="pt-BR" altLang="pt-BR" sz="2400" dirty="0" err="1"/>
              <a:t>Ex</a:t>
            </a:r>
            <a:r>
              <a:rPr lang="pt-BR" altLang="pt-BR" sz="2400" dirty="0"/>
              <a:t>: instigar, ordenar ou aconselhar a atirar </a:t>
            </a:r>
            <a:r>
              <a:rPr lang="pt-BR" altLang="pt-BR" sz="2400" dirty="0" err="1"/>
              <a:t>noutrem</a:t>
            </a:r>
            <a:r>
              <a:rPr lang="pt-BR" altLang="pt-BR" sz="2400" dirty="0"/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dirty="0"/>
              <a:t>Ato </a:t>
            </a:r>
            <a:r>
              <a:rPr lang="pt-BR" altLang="pt-BR" sz="2400" dirty="0" err="1"/>
              <a:t>perlocucionário</a:t>
            </a:r>
            <a:r>
              <a:rPr lang="pt-BR" altLang="pt-BR" sz="2400" dirty="0"/>
              <a:t> – </a:t>
            </a:r>
            <a:r>
              <a:rPr lang="pt-BR" altLang="pt-BR" sz="2400" dirty="0" err="1"/>
              <a:t>conseqüências</a:t>
            </a:r>
            <a:r>
              <a:rPr lang="pt-BR" altLang="pt-BR" sz="2400" dirty="0"/>
              <a:t> do ato em relação aos sentimentos, pensamentos e ações do remetente ou destinatário. É o ato efetuado </a:t>
            </a:r>
            <a:r>
              <a:rPr lang="pt-BR" altLang="pt-BR" sz="2400" i="1" dirty="0"/>
              <a:t>pelo fato de dizer qualquer coisa. </a:t>
            </a:r>
            <a:r>
              <a:rPr lang="pt-BR" altLang="pt-BR" sz="2400" dirty="0" err="1"/>
              <a:t>Ex</a:t>
            </a:r>
            <a:r>
              <a:rPr lang="pt-BR" altLang="pt-BR" sz="2400" dirty="0"/>
              <a:t>: persuadir alguém a atirar</a:t>
            </a:r>
            <a:endParaRPr lang="pt-BR" altLang="pt-BR" sz="24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59F913-73FA-2482-5575-2B087CBBA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Os atos de fala no direito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9F438D-4103-FD2B-DF5D-5ABD0BE59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Ao dizer “João matou José” a autoridade judicial realiza muito mais que uma simples “declaração”. Constitui um novo estado legal de coisas.</a:t>
            </a:r>
          </a:p>
          <a:p>
            <a:pPr eaLnBrk="1" hangingPunct="1">
              <a:defRPr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Não há “atos declaratórios” no direito.</a:t>
            </a:r>
          </a:p>
          <a:p>
            <a:pPr eaLnBrk="1" hangingPunct="1"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“Efeitos dos atos” (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perlocucionariedade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  só são juridicamente relevantes em outro ato de fala (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locucionário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eaLnBrk="1" hangingPunct="1"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935A9D1B-080C-1124-7605-003693566B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pt-BR" sz="2900" b="1" dirty="0"/>
              <a:t>Revogação e repristinação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0FEEFD37-CE6A-7C63-D8B3-C7FED350C6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301037" cy="54006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Revogar -  função de ato de fala </a:t>
            </a:r>
            <a:r>
              <a:rPr lang="pt-BR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deôntico</a:t>
            </a: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“Lei especial revoga lei geral” – FALSO - Art. 2º, § 1º da LIDB: “A lei nova, que estabeleça disposições gerais ou especiais a par das já existentes, </a:t>
            </a:r>
            <a:r>
              <a:rPr lang="pt-BR" alt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não revoga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nem modifica a lei anterior”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“Lei posterior revoga lei anterior” – FALSO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Revogação expressa x revogação tácita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figura da “lei x com redação dada (ou alterada) pela lei y” é sistematicamente enganadora (GILBERT RYLE).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lei “x” alterada pela “lei y”’ não é “lei x alterada pela lei y”, mas sim apenas “lei y”.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alteração de uma lei qualquer é uma nova lei.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Repristinação – FALACIOSA - Norma “</a:t>
            </a:r>
            <a:r>
              <a:rPr lang="pt-BR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repristinada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 = LEI NOVA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altLang="pt-BR" sz="24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021AA44-A527-E4B9-C107-ED953B9207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altLang="pt-BR" b="1">
                <a:solidFill>
                  <a:srgbClr val="E5E5FF"/>
                </a:solidFill>
              </a:rPr>
              <a:t>FIM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DE4F0C2-7D72-83A5-DDD8-83959998E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pt-BR" altLang="pt-BR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pt-BR" altLang="pt-BR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pt-BR" altLang="pt-BR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pt-BR" altLang="pt-BR" sz="3600"/>
              <a:t>tarek@moussallemecampos.com.br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enda">
  <a:themeElements>
    <a:clrScheme name="Fenda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Fend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end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nd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589</TotalTime>
  <Words>661</Words>
  <Application>Microsoft Office PowerPoint</Application>
  <PresentationFormat>Apresentação na tela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Tahoma</vt:lpstr>
      <vt:lpstr>Arial</vt:lpstr>
      <vt:lpstr>Wingdings</vt:lpstr>
      <vt:lpstr>Times New Roman</vt:lpstr>
      <vt:lpstr>Arial Narrow</vt:lpstr>
      <vt:lpstr>Fenda</vt:lpstr>
      <vt:lpstr>Os atos de fala e o direito </vt:lpstr>
      <vt:lpstr>Sintaxe, semântica e pragmática</vt:lpstr>
      <vt:lpstr>Funções da linguagem</vt:lpstr>
      <vt:lpstr>Pragmática</vt:lpstr>
      <vt:lpstr>Atos de fala</vt:lpstr>
      <vt:lpstr>Dimensões do ato de fala</vt:lpstr>
      <vt:lpstr>Os atos de fala no direito</vt:lpstr>
      <vt:lpstr>Revogação e repristinação</vt:lpstr>
      <vt:lpstr>FIM</vt:lpstr>
    </vt:vector>
  </TitlesOfParts>
  <Company>...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Regra-matriz de incidência tributária</dc:title>
  <dc:creator>..</dc:creator>
  <cp:lastModifiedBy>Congresso IBET</cp:lastModifiedBy>
  <cp:revision>34</cp:revision>
  <dcterms:created xsi:type="dcterms:W3CDTF">2008-09-01T20:30:31Z</dcterms:created>
  <dcterms:modified xsi:type="dcterms:W3CDTF">2022-12-06T17:56:41Z</dcterms:modified>
</cp:coreProperties>
</file>